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49" r:id="rId1"/>
    <p:sldMasterId id="2147485871" r:id="rId2"/>
  </p:sldMasterIdLst>
  <p:notesMasterIdLst>
    <p:notesMasterId r:id="rId225"/>
  </p:notesMasterIdLst>
  <p:handoutMasterIdLst>
    <p:handoutMasterId r:id="rId226"/>
  </p:handoutMasterIdLst>
  <p:sldIdLst>
    <p:sldId id="1654" r:id="rId3"/>
    <p:sldId id="2043" r:id="rId4"/>
    <p:sldId id="1664" r:id="rId5"/>
    <p:sldId id="1657" r:id="rId6"/>
    <p:sldId id="2105" r:id="rId7"/>
    <p:sldId id="2106" r:id="rId8"/>
    <p:sldId id="2044" r:id="rId9"/>
    <p:sldId id="1574" r:id="rId10"/>
    <p:sldId id="1573" r:id="rId11"/>
    <p:sldId id="1572" r:id="rId12"/>
    <p:sldId id="1575" r:id="rId13"/>
    <p:sldId id="1582" r:id="rId14"/>
    <p:sldId id="1581" r:id="rId15"/>
    <p:sldId id="1578" r:id="rId16"/>
    <p:sldId id="1577" r:id="rId17"/>
    <p:sldId id="1576" r:id="rId18"/>
    <p:sldId id="2046" r:id="rId19"/>
    <p:sldId id="1595" r:id="rId20"/>
    <p:sldId id="1594" r:id="rId21"/>
    <p:sldId id="1593" r:id="rId22"/>
    <p:sldId id="1592" r:id="rId23"/>
    <p:sldId id="1591" r:id="rId24"/>
    <p:sldId id="1589" r:id="rId25"/>
    <p:sldId id="1587" r:id="rId26"/>
    <p:sldId id="1585" r:id="rId27"/>
    <p:sldId id="2047" r:id="rId28"/>
    <p:sldId id="1608" r:id="rId29"/>
    <p:sldId id="1607" r:id="rId30"/>
    <p:sldId id="1606" r:id="rId31"/>
    <p:sldId id="1605" r:id="rId32"/>
    <p:sldId id="1604" r:id="rId33"/>
    <p:sldId id="1603" r:id="rId34"/>
    <p:sldId id="1601" r:id="rId35"/>
    <p:sldId id="1602" r:id="rId36"/>
    <p:sldId id="1600" r:id="rId37"/>
    <p:sldId id="1597" r:id="rId38"/>
    <p:sldId id="1614" r:id="rId39"/>
    <p:sldId id="1613" r:id="rId40"/>
    <p:sldId id="1612" r:id="rId41"/>
    <p:sldId id="1611" r:id="rId42"/>
    <p:sldId id="1610" r:id="rId43"/>
    <p:sldId id="1620" r:id="rId44"/>
    <p:sldId id="1619" r:id="rId45"/>
    <p:sldId id="1618" r:id="rId46"/>
    <p:sldId id="1617" r:id="rId47"/>
    <p:sldId id="1616" r:id="rId48"/>
    <p:sldId id="1615" r:id="rId49"/>
    <p:sldId id="1794" r:id="rId50"/>
    <p:sldId id="1793" r:id="rId51"/>
    <p:sldId id="1801" r:id="rId52"/>
    <p:sldId id="1791" r:id="rId53"/>
    <p:sldId id="1627" r:id="rId54"/>
    <p:sldId id="1626" r:id="rId55"/>
    <p:sldId id="1625" r:id="rId56"/>
    <p:sldId id="1624" r:id="rId57"/>
    <p:sldId id="2048" r:id="rId58"/>
    <p:sldId id="1633" r:id="rId59"/>
    <p:sldId id="1632" r:id="rId60"/>
    <p:sldId id="1631" r:id="rId61"/>
    <p:sldId id="1630" r:id="rId62"/>
    <p:sldId id="1629" r:id="rId63"/>
    <p:sldId id="1628" r:id="rId64"/>
    <p:sldId id="1798" r:id="rId65"/>
    <p:sldId id="1797" r:id="rId66"/>
    <p:sldId id="1636" r:id="rId67"/>
    <p:sldId id="1802" r:id="rId68"/>
    <p:sldId id="1639" r:id="rId69"/>
    <p:sldId id="1638" r:id="rId70"/>
    <p:sldId id="1637" r:id="rId71"/>
    <p:sldId id="2049" r:id="rId72"/>
    <p:sldId id="1644" r:id="rId73"/>
    <p:sldId id="1643" r:id="rId74"/>
    <p:sldId id="1642" r:id="rId75"/>
    <p:sldId id="1641" r:id="rId76"/>
    <p:sldId id="2050" r:id="rId77"/>
    <p:sldId id="1989" r:id="rId78"/>
    <p:sldId id="1990" r:id="rId79"/>
    <p:sldId id="1817" r:id="rId80"/>
    <p:sldId id="1818" r:id="rId81"/>
    <p:sldId id="1819" r:id="rId82"/>
    <p:sldId id="1820" r:id="rId83"/>
    <p:sldId id="1821" r:id="rId84"/>
    <p:sldId id="1822" r:id="rId85"/>
    <p:sldId id="1825" r:id="rId86"/>
    <p:sldId id="1826" r:id="rId87"/>
    <p:sldId id="1827" r:id="rId88"/>
    <p:sldId id="1828" r:id="rId89"/>
    <p:sldId id="1831" r:id="rId90"/>
    <p:sldId id="1993" r:id="rId91"/>
    <p:sldId id="1994" r:id="rId92"/>
    <p:sldId id="1995" r:id="rId93"/>
    <p:sldId id="1996" r:id="rId94"/>
    <p:sldId id="1997" r:id="rId95"/>
    <p:sldId id="1998" r:id="rId96"/>
    <p:sldId id="1999" r:id="rId97"/>
    <p:sldId id="2000" r:id="rId98"/>
    <p:sldId id="2001" r:id="rId99"/>
    <p:sldId id="2002" r:id="rId100"/>
    <p:sldId id="2003" r:id="rId101"/>
    <p:sldId id="2004" r:id="rId102"/>
    <p:sldId id="2005" r:id="rId103"/>
    <p:sldId id="2006" r:id="rId104"/>
    <p:sldId id="2007" r:id="rId105"/>
    <p:sldId id="2008" r:id="rId106"/>
    <p:sldId id="2009" r:id="rId107"/>
    <p:sldId id="1833" r:id="rId108"/>
    <p:sldId id="1834" r:id="rId109"/>
    <p:sldId id="1835" r:id="rId110"/>
    <p:sldId id="1836" r:id="rId111"/>
    <p:sldId id="1837" r:id="rId112"/>
    <p:sldId id="1839" r:id="rId113"/>
    <p:sldId id="1840" r:id="rId114"/>
    <p:sldId id="1841" r:id="rId115"/>
    <p:sldId id="1842" r:id="rId116"/>
    <p:sldId id="1843" r:id="rId117"/>
    <p:sldId id="1844" r:id="rId118"/>
    <p:sldId id="1845" r:id="rId119"/>
    <p:sldId id="1846" r:id="rId120"/>
    <p:sldId id="1847" r:id="rId121"/>
    <p:sldId id="1848" r:id="rId122"/>
    <p:sldId id="1991" r:id="rId123"/>
    <p:sldId id="2051" r:id="rId124"/>
    <p:sldId id="1851" r:id="rId125"/>
    <p:sldId id="1852" r:id="rId126"/>
    <p:sldId id="1853" r:id="rId127"/>
    <p:sldId id="1854" r:id="rId128"/>
    <p:sldId id="1855" r:id="rId129"/>
    <p:sldId id="1856" r:id="rId130"/>
    <p:sldId id="1857" r:id="rId131"/>
    <p:sldId id="1858" r:id="rId132"/>
    <p:sldId id="1859" r:id="rId133"/>
    <p:sldId id="1860" r:id="rId134"/>
    <p:sldId id="1861" r:id="rId135"/>
    <p:sldId id="2011" r:id="rId136"/>
    <p:sldId id="2012" r:id="rId137"/>
    <p:sldId id="2013" r:id="rId138"/>
    <p:sldId id="2014" r:id="rId139"/>
    <p:sldId id="2015" r:id="rId140"/>
    <p:sldId id="2016" r:id="rId141"/>
    <p:sldId id="2017" r:id="rId142"/>
    <p:sldId id="2018" r:id="rId143"/>
    <p:sldId id="2019" r:id="rId144"/>
    <p:sldId id="2020" r:id="rId145"/>
    <p:sldId id="2021" r:id="rId146"/>
    <p:sldId id="2022" r:id="rId147"/>
    <p:sldId id="2023" r:id="rId148"/>
    <p:sldId id="2024" r:id="rId149"/>
    <p:sldId id="2025" r:id="rId150"/>
    <p:sldId id="2026" r:id="rId151"/>
    <p:sldId id="2027" r:id="rId152"/>
    <p:sldId id="2028" r:id="rId153"/>
    <p:sldId id="2029" r:id="rId154"/>
    <p:sldId id="2030" r:id="rId155"/>
    <p:sldId id="2031" r:id="rId156"/>
    <p:sldId id="2032" r:id="rId157"/>
    <p:sldId id="2033" r:id="rId158"/>
    <p:sldId id="2034" r:id="rId159"/>
    <p:sldId id="2035" r:id="rId160"/>
    <p:sldId id="2036" r:id="rId161"/>
    <p:sldId id="2037" r:id="rId162"/>
    <p:sldId id="2038" r:id="rId163"/>
    <p:sldId id="2039" r:id="rId164"/>
    <p:sldId id="2040" r:id="rId165"/>
    <p:sldId id="2041" r:id="rId166"/>
    <p:sldId id="2052" r:id="rId167"/>
    <p:sldId id="1863" r:id="rId168"/>
    <p:sldId id="1864" r:id="rId169"/>
    <p:sldId id="1865" r:id="rId170"/>
    <p:sldId id="1866" r:id="rId171"/>
    <p:sldId id="1867" r:id="rId172"/>
    <p:sldId id="1868" r:id="rId173"/>
    <p:sldId id="1869" r:id="rId174"/>
    <p:sldId id="1870" r:id="rId175"/>
    <p:sldId id="1871" r:id="rId176"/>
    <p:sldId id="1872" r:id="rId177"/>
    <p:sldId id="1873" r:id="rId178"/>
    <p:sldId id="1874" r:id="rId179"/>
    <p:sldId id="1875" r:id="rId180"/>
    <p:sldId id="1876" r:id="rId181"/>
    <p:sldId id="1877" r:id="rId182"/>
    <p:sldId id="1878" r:id="rId183"/>
    <p:sldId id="1879" r:id="rId184"/>
    <p:sldId id="1880" r:id="rId185"/>
    <p:sldId id="1881" r:id="rId186"/>
    <p:sldId id="1882" r:id="rId187"/>
    <p:sldId id="1883" r:id="rId188"/>
    <p:sldId id="1884" r:id="rId189"/>
    <p:sldId id="1885" r:id="rId190"/>
    <p:sldId id="1886" r:id="rId191"/>
    <p:sldId id="1888" r:id="rId192"/>
    <p:sldId id="1890" r:id="rId193"/>
    <p:sldId id="1891" r:id="rId194"/>
    <p:sldId id="1906" r:id="rId195"/>
    <p:sldId id="1907" r:id="rId196"/>
    <p:sldId id="1908" r:id="rId197"/>
    <p:sldId id="1911" r:id="rId198"/>
    <p:sldId id="1912" r:id="rId199"/>
    <p:sldId id="1914" r:id="rId200"/>
    <p:sldId id="1915" r:id="rId201"/>
    <p:sldId id="1916" r:id="rId202"/>
    <p:sldId id="1917" r:id="rId203"/>
    <p:sldId id="1918" r:id="rId204"/>
    <p:sldId id="1919" r:id="rId205"/>
    <p:sldId id="1920" r:id="rId206"/>
    <p:sldId id="1921" r:id="rId207"/>
    <p:sldId id="1922" r:id="rId208"/>
    <p:sldId id="1924" r:id="rId209"/>
    <p:sldId id="1925" r:id="rId210"/>
    <p:sldId id="1926" r:id="rId211"/>
    <p:sldId id="1927" r:id="rId212"/>
    <p:sldId id="1928" r:id="rId213"/>
    <p:sldId id="1929" r:id="rId214"/>
    <p:sldId id="1930" r:id="rId215"/>
    <p:sldId id="1931" r:id="rId216"/>
    <p:sldId id="1932" r:id="rId217"/>
    <p:sldId id="1933" r:id="rId218"/>
    <p:sldId id="1934" r:id="rId219"/>
    <p:sldId id="1935" r:id="rId220"/>
    <p:sldId id="1936" r:id="rId221"/>
    <p:sldId id="1938" r:id="rId222"/>
    <p:sldId id="1940" r:id="rId223"/>
    <p:sldId id="1450" r:id="rId224"/>
  </p:sldIdLst>
  <p:sldSz cx="9144000" cy="6858000" type="screen4x3"/>
  <p:notesSz cx="7315200" cy="9601200"/>
  <p:custDataLst>
    <p:tags r:id="rId227"/>
  </p:custDataLst>
  <p:defaultTextStyle>
    <a:defPPr>
      <a:defRPr lang="ko-KR"/>
    </a:defPPr>
    <a:lvl1pPr algn="l" rtl="0" fontAlgn="base">
      <a:spcBef>
        <a:spcPct val="0"/>
      </a:spcBef>
      <a:spcAft>
        <a:spcPct val="0"/>
      </a:spcAft>
      <a:defRPr sz="1400" b="1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1400" b="1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1400" b="1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1400" b="1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1400" b="1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sz="1400" b="1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sz="1400" b="1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sz="1400" b="1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sz="1400" b="1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A729A"/>
    <a:srgbClr val="BFBFBF"/>
    <a:srgbClr val="E9E9F3"/>
    <a:srgbClr val="FF3300"/>
    <a:srgbClr val="33CC33"/>
    <a:srgbClr val="FFFF66"/>
    <a:srgbClr val="B9251B"/>
    <a:srgbClr val="9C3C1A"/>
    <a:srgbClr val="3333CC"/>
    <a:srgbClr val="33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645" autoAdjust="0"/>
    <p:restoredTop sz="83420" autoAdjust="0"/>
  </p:normalViewPr>
  <p:slideViewPr>
    <p:cSldViewPr>
      <p:cViewPr varScale="1">
        <p:scale>
          <a:sx n="56" d="100"/>
          <a:sy n="56" d="100"/>
        </p:scale>
        <p:origin x="1422" y="4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5886"/>
    </p:cViewPr>
  </p:sorterViewPr>
  <p:notesViewPr>
    <p:cSldViewPr>
      <p:cViewPr varScale="1">
        <p:scale>
          <a:sx n="80" d="100"/>
          <a:sy n="80" d="100"/>
        </p:scale>
        <p:origin x="3888" y="96"/>
      </p:cViewPr>
      <p:guideLst>
        <p:guide orient="horz" pos="3024"/>
        <p:guide pos="230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63" Type="http://schemas.openxmlformats.org/officeDocument/2006/relationships/slide" Target="slides/slide61.xml"/><Relationship Id="rId84" Type="http://schemas.openxmlformats.org/officeDocument/2006/relationships/slide" Target="slides/slide82.xml"/><Relationship Id="rId138" Type="http://schemas.openxmlformats.org/officeDocument/2006/relationships/slide" Target="slides/slide136.xml"/><Relationship Id="rId159" Type="http://schemas.openxmlformats.org/officeDocument/2006/relationships/slide" Target="slides/slide157.xml"/><Relationship Id="rId170" Type="http://schemas.openxmlformats.org/officeDocument/2006/relationships/slide" Target="slides/slide168.xml"/><Relationship Id="rId191" Type="http://schemas.openxmlformats.org/officeDocument/2006/relationships/slide" Target="slides/slide189.xml"/><Relationship Id="rId205" Type="http://schemas.openxmlformats.org/officeDocument/2006/relationships/slide" Target="slides/slide203.xml"/><Relationship Id="rId226" Type="http://schemas.openxmlformats.org/officeDocument/2006/relationships/handoutMaster" Target="handoutMasters/handoutMaster1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53" Type="http://schemas.openxmlformats.org/officeDocument/2006/relationships/slide" Target="slides/slide51.xml"/><Relationship Id="rId74" Type="http://schemas.openxmlformats.org/officeDocument/2006/relationships/slide" Target="slides/slide72.xml"/><Relationship Id="rId128" Type="http://schemas.openxmlformats.org/officeDocument/2006/relationships/slide" Target="slides/slide126.xml"/><Relationship Id="rId149" Type="http://schemas.openxmlformats.org/officeDocument/2006/relationships/slide" Target="slides/slide147.xml"/><Relationship Id="rId5" Type="http://schemas.openxmlformats.org/officeDocument/2006/relationships/slide" Target="slides/slide3.xml"/><Relationship Id="rId95" Type="http://schemas.openxmlformats.org/officeDocument/2006/relationships/slide" Target="slides/slide93.xml"/><Relationship Id="rId160" Type="http://schemas.openxmlformats.org/officeDocument/2006/relationships/slide" Target="slides/slide158.xml"/><Relationship Id="rId181" Type="http://schemas.openxmlformats.org/officeDocument/2006/relationships/slide" Target="slides/slide179.xml"/><Relationship Id="rId216" Type="http://schemas.openxmlformats.org/officeDocument/2006/relationships/slide" Target="slides/slide214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18" Type="http://schemas.openxmlformats.org/officeDocument/2006/relationships/slide" Target="slides/slide116.xml"/><Relationship Id="rId134" Type="http://schemas.openxmlformats.org/officeDocument/2006/relationships/slide" Target="slides/slide132.xml"/><Relationship Id="rId139" Type="http://schemas.openxmlformats.org/officeDocument/2006/relationships/slide" Target="slides/slide137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50" Type="http://schemas.openxmlformats.org/officeDocument/2006/relationships/slide" Target="slides/slide148.xml"/><Relationship Id="rId155" Type="http://schemas.openxmlformats.org/officeDocument/2006/relationships/slide" Target="slides/slide153.xml"/><Relationship Id="rId171" Type="http://schemas.openxmlformats.org/officeDocument/2006/relationships/slide" Target="slides/slide169.xml"/><Relationship Id="rId176" Type="http://schemas.openxmlformats.org/officeDocument/2006/relationships/slide" Target="slides/slide174.xml"/><Relationship Id="rId192" Type="http://schemas.openxmlformats.org/officeDocument/2006/relationships/slide" Target="slides/slide190.xml"/><Relationship Id="rId197" Type="http://schemas.openxmlformats.org/officeDocument/2006/relationships/slide" Target="slides/slide195.xml"/><Relationship Id="rId206" Type="http://schemas.openxmlformats.org/officeDocument/2006/relationships/slide" Target="slides/slide204.xml"/><Relationship Id="rId227" Type="http://schemas.openxmlformats.org/officeDocument/2006/relationships/tags" Target="tags/tag1.xml"/><Relationship Id="rId201" Type="http://schemas.openxmlformats.org/officeDocument/2006/relationships/slide" Target="slides/slide199.xml"/><Relationship Id="rId222" Type="http://schemas.openxmlformats.org/officeDocument/2006/relationships/slide" Target="slides/slide220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124" Type="http://schemas.openxmlformats.org/officeDocument/2006/relationships/slide" Target="slides/slide122.xml"/><Relationship Id="rId129" Type="http://schemas.openxmlformats.org/officeDocument/2006/relationships/slide" Target="slides/slide127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40" Type="http://schemas.openxmlformats.org/officeDocument/2006/relationships/slide" Target="slides/slide138.xml"/><Relationship Id="rId145" Type="http://schemas.openxmlformats.org/officeDocument/2006/relationships/slide" Target="slides/slide143.xml"/><Relationship Id="rId161" Type="http://schemas.openxmlformats.org/officeDocument/2006/relationships/slide" Target="slides/slide159.xml"/><Relationship Id="rId166" Type="http://schemas.openxmlformats.org/officeDocument/2006/relationships/slide" Target="slides/slide164.xml"/><Relationship Id="rId182" Type="http://schemas.openxmlformats.org/officeDocument/2006/relationships/slide" Target="slides/slide180.xml"/><Relationship Id="rId187" Type="http://schemas.openxmlformats.org/officeDocument/2006/relationships/slide" Target="slides/slide185.xml"/><Relationship Id="rId217" Type="http://schemas.openxmlformats.org/officeDocument/2006/relationships/slide" Target="slides/slide21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212" Type="http://schemas.openxmlformats.org/officeDocument/2006/relationships/slide" Target="slides/slide210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119" Type="http://schemas.openxmlformats.org/officeDocument/2006/relationships/slide" Target="slides/slide117.xml"/><Relationship Id="rId44" Type="http://schemas.openxmlformats.org/officeDocument/2006/relationships/slide" Target="slides/slide42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130" Type="http://schemas.openxmlformats.org/officeDocument/2006/relationships/slide" Target="slides/slide128.xml"/><Relationship Id="rId135" Type="http://schemas.openxmlformats.org/officeDocument/2006/relationships/slide" Target="slides/slide133.xml"/><Relationship Id="rId151" Type="http://schemas.openxmlformats.org/officeDocument/2006/relationships/slide" Target="slides/slide149.xml"/><Relationship Id="rId156" Type="http://schemas.openxmlformats.org/officeDocument/2006/relationships/slide" Target="slides/slide154.xml"/><Relationship Id="rId177" Type="http://schemas.openxmlformats.org/officeDocument/2006/relationships/slide" Target="slides/slide175.xml"/><Relationship Id="rId198" Type="http://schemas.openxmlformats.org/officeDocument/2006/relationships/slide" Target="slides/slide196.xml"/><Relationship Id="rId172" Type="http://schemas.openxmlformats.org/officeDocument/2006/relationships/slide" Target="slides/slide170.xml"/><Relationship Id="rId193" Type="http://schemas.openxmlformats.org/officeDocument/2006/relationships/slide" Target="slides/slide191.xml"/><Relationship Id="rId202" Type="http://schemas.openxmlformats.org/officeDocument/2006/relationships/slide" Target="slides/slide200.xml"/><Relationship Id="rId207" Type="http://schemas.openxmlformats.org/officeDocument/2006/relationships/slide" Target="slides/slide205.xml"/><Relationship Id="rId223" Type="http://schemas.openxmlformats.org/officeDocument/2006/relationships/slide" Target="slides/slide221.xml"/><Relationship Id="rId228" Type="http://schemas.openxmlformats.org/officeDocument/2006/relationships/presProps" Target="presProps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slide" Target="slides/slide118.xml"/><Relationship Id="rId125" Type="http://schemas.openxmlformats.org/officeDocument/2006/relationships/slide" Target="slides/slide123.xml"/><Relationship Id="rId141" Type="http://schemas.openxmlformats.org/officeDocument/2006/relationships/slide" Target="slides/slide139.xml"/><Relationship Id="rId146" Type="http://schemas.openxmlformats.org/officeDocument/2006/relationships/slide" Target="slides/slide144.xml"/><Relationship Id="rId167" Type="http://schemas.openxmlformats.org/officeDocument/2006/relationships/slide" Target="slides/slide165.xml"/><Relationship Id="rId188" Type="http://schemas.openxmlformats.org/officeDocument/2006/relationships/slide" Target="slides/slide186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162" Type="http://schemas.openxmlformats.org/officeDocument/2006/relationships/slide" Target="slides/slide160.xml"/><Relationship Id="rId183" Type="http://schemas.openxmlformats.org/officeDocument/2006/relationships/slide" Target="slides/slide181.xml"/><Relationship Id="rId213" Type="http://schemas.openxmlformats.org/officeDocument/2006/relationships/slide" Target="slides/slide211.xml"/><Relationship Id="rId218" Type="http://schemas.openxmlformats.org/officeDocument/2006/relationships/slide" Target="slides/slide216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131" Type="http://schemas.openxmlformats.org/officeDocument/2006/relationships/slide" Target="slides/slide129.xml"/><Relationship Id="rId136" Type="http://schemas.openxmlformats.org/officeDocument/2006/relationships/slide" Target="slides/slide134.xml"/><Relationship Id="rId157" Type="http://schemas.openxmlformats.org/officeDocument/2006/relationships/slide" Target="slides/slide155.xml"/><Relationship Id="rId178" Type="http://schemas.openxmlformats.org/officeDocument/2006/relationships/slide" Target="slides/slide176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52" Type="http://schemas.openxmlformats.org/officeDocument/2006/relationships/slide" Target="slides/slide150.xml"/><Relationship Id="rId173" Type="http://schemas.openxmlformats.org/officeDocument/2006/relationships/slide" Target="slides/slide171.xml"/><Relationship Id="rId194" Type="http://schemas.openxmlformats.org/officeDocument/2006/relationships/slide" Target="slides/slide192.xml"/><Relationship Id="rId199" Type="http://schemas.openxmlformats.org/officeDocument/2006/relationships/slide" Target="slides/slide197.xml"/><Relationship Id="rId203" Type="http://schemas.openxmlformats.org/officeDocument/2006/relationships/slide" Target="slides/slide201.xml"/><Relationship Id="rId208" Type="http://schemas.openxmlformats.org/officeDocument/2006/relationships/slide" Target="slides/slide206.xml"/><Relationship Id="rId229" Type="http://schemas.openxmlformats.org/officeDocument/2006/relationships/viewProps" Target="viewProps.xml"/><Relationship Id="rId19" Type="http://schemas.openxmlformats.org/officeDocument/2006/relationships/slide" Target="slides/slide17.xml"/><Relationship Id="rId224" Type="http://schemas.openxmlformats.org/officeDocument/2006/relationships/slide" Target="slides/slide222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147" Type="http://schemas.openxmlformats.org/officeDocument/2006/relationships/slide" Target="slides/slide145.xml"/><Relationship Id="rId168" Type="http://schemas.openxmlformats.org/officeDocument/2006/relationships/slide" Target="slides/slide166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142" Type="http://schemas.openxmlformats.org/officeDocument/2006/relationships/slide" Target="slides/slide140.xml"/><Relationship Id="rId163" Type="http://schemas.openxmlformats.org/officeDocument/2006/relationships/slide" Target="slides/slide161.xml"/><Relationship Id="rId184" Type="http://schemas.openxmlformats.org/officeDocument/2006/relationships/slide" Target="slides/slide182.xml"/><Relationship Id="rId189" Type="http://schemas.openxmlformats.org/officeDocument/2006/relationships/slide" Target="slides/slide187.xml"/><Relationship Id="rId219" Type="http://schemas.openxmlformats.org/officeDocument/2006/relationships/slide" Target="slides/slide217.xml"/><Relationship Id="rId3" Type="http://schemas.openxmlformats.org/officeDocument/2006/relationships/slide" Target="slides/slide1.xml"/><Relationship Id="rId214" Type="http://schemas.openxmlformats.org/officeDocument/2006/relationships/slide" Target="slides/slide212.xml"/><Relationship Id="rId230" Type="http://schemas.openxmlformats.org/officeDocument/2006/relationships/theme" Target="theme/them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137" Type="http://schemas.openxmlformats.org/officeDocument/2006/relationships/slide" Target="slides/slide135.xml"/><Relationship Id="rId158" Type="http://schemas.openxmlformats.org/officeDocument/2006/relationships/slide" Target="slides/slide156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slide" Target="slides/slide130.xml"/><Relationship Id="rId153" Type="http://schemas.openxmlformats.org/officeDocument/2006/relationships/slide" Target="slides/slide151.xml"/><Relationship Id="rId174" Type="http://schemas.openxmlformats.org/officeDocument/2006/relationships/slide" Target="slides/slide172.xml"/><Relationship Id="rId179" Type="http://schemas.openxmlformats.org/officeDocument/2006/relationships/slide" Target="slides/slide177.xml"/><Relationship Id="rId195" Type="http://schemas.openxmlformats.org/officeDocument/2006/relationships/slide" Target="slides/slide193.xml"/><Relationship Id="rId209" Type="http://schemas.openxmlformats.org/officeDocument/2006/relationships/slide" Target="slides/slide207.xml"/><Relationship Id="rId190" Type="http://schemas.openxmlformats.org/officeDocument/2006/relationships/slide" Target="slides/slide188.xml"/><Relationship Id="rId204" Type="http://schemas.openxmlformats.org/officeDocument/2006/relationships/slide" Target="slides/slide202.xml"/><Relationship Id="rId220" Type="http://schemas.openxmlformats.org/officeDocument/2006/relationships/slide" Target="slides/slide218.xml"/><Relationship Id="rId225" Type="http://schemas.openxmlformats.org/officeDocument/2006/relationships/notesMaster" Target="notesMasters/notesMaster1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27" Type="http://schemas.openxmlformats.org/officeDocument/2006/relationships/slide" Target="slides/slide12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143" Type="http://schemas.openxmlformats.org/officeDocument/2006/relationships/slide" Target="slides/slide141.xml"/><Relationship Id="rId148" Type="http://schemas.openxmlformats.org/officeDocument/2006/relationships/slide" Target="slides/slide146.xml"/><Relationship Id="rId164" Type="http://schemas.openxmlformats.org/officeDocument/2006/relationships/slide" Target="slides/slide162.xml"/><Relationship Id="rId169" Type="http://schemas.openxmlformats.org/officeDocument/2006/relationships/slide" Target="slides/slide167.xml"/><Relationship Id="rId185" Type="http://schemas.openxmlformats.org/officeDocument/2006/relationships/slide" Target="slides/slide183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80" Type="http://schemas.openxmlformats.org/officeDocument/2006/relationships/slide" Target="slides/slide178.xml"/><Relationship Id="rId210" Type="http://schemas.openxmlformats.org/officeDocument/2006/relationships/slide" Target="slides/slide208.xml"/><Relationship Id="rId215" Type="http://schemas.openxmlformats.org/officeDocument/2006/relationships/slide" Target="slides/slide213.xml"/><Relationship Id="rId26" Type="http://schemas.openxmlformats.org/officeDocument/2006/relationships/slide" Target="slides/slide24.xml"/><Relationship Id="rId231" Type="http://schemas.openxmlformats.org/officeDocument/2006/relationships/tableStyles" Target="tableStyles.xml"/><Relationship Id="rId47" Type="http://schemas.openxmlformats.org/officeDocument/2006/relationships/slide" Target="slides/slide45.xml"/><Relationship Id="rId68" Type="http://schemas.openxmlformats.org/officeDocument/2006/relationships/slide" Target="slides/slide66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slide" Target="slides/slide131.xml"/><Relationship Id="rId154" Type="http://schemas.openxmlformats.org/officeDocument/2006/relationships/slide" Target="slides/slide152.xml"/><Relationship Id="rId175" Type="http://schemas.openxmlformats.org/officeDocument/2006/relationships/slide" Target="slides/slide173.xml"/><Relationship Id="rId196" Type="http://schemas.openxmlformats.org/officeDocument/2006/relationships/slide" Target="slides/slide194.xml"/><Relationship Id="rId200" Type="http://schemas.openxmlformats.org/officeDocument/2006/relationships/slide" Target="slides/slide198.xml"/><Relationship Id="rId16" Type="http://schemas.openxmlformats.org/officeDocument/2006/relationships/slide" Target="slides/slide14.xml"/><Relationship Id="rId221" Type="http://schemas.openxmlformats.org/officeDocument/2006/relationships/slide" Target="slides/slide219.xml"/><Relationship Id="rId37" Type="http://schemas.openxmlformats.org/officeDocument/2006/relationships/slide" Target="slides/slide35.xml"/><Relationship Id="rId58" Type="http://schemas.openxmlformats.org/officeDocument/2006/relationships/slide" Target="slides/slide56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44" Type="http://schemas.openxmlformats.org/officeDocument/2006/relationships/slide" Target="slides/slide142.xml"/><Relationship Id="rId90" Type="http://schemas.openxmlformats.org/officeDocument/2006/relationships/slide" Target="slides/slide88.xml"/><Relationship Id="rId165" Type="http://schemas.openxmlformats.org/officeDocument/2006/relationships/slide" Target="slides/slide163.xml"/><Relationship Id="rId186" Type="http://schemas.openxmlformats.org/officeDocument/2006/relationships/slide" Target="slides/slide184.xml"/><Relationship Id="rId211" Type="http://schemas.openxmlformats.org/officeDocument/2006/relationships/slide" Target="slides/slide20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3" tIns="48331" rIns="96663" bIns="48331" numCol="1" anchor="t" anchorCtr="0" compatLnSpc="1">
            <a:prstTxWarp prst="textNoShape">
              <a:avLst/>
            </a:prstTxWarp>
          </a:bodyPr>
          <a:lstStyle>
            <a:lvl1pPr defTabSz="965200" latinLnBrk="1">
              <a:defRPr kumimoji="1" sz="1200" b="0">
                <a:latin typeface="Gulim" pitchFamily="34" charset="-127"/>
                <a:ea typeface="Gulim" pitchFamily="34" charset="-127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734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3375" y="0"/>
            <a:ext cx="3170238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3" tIns="48331" rIns="96663" bIns="48331" numCol="1" anchor="t" anchorCtr="0" compatLnSpc="1">
            <a:prstTxWarp prst="textNoShape">
              <a:avLst/>
            </a:prstTxWarp>
          </a:bodyPr>
          <a:lstStyle>
            <a:lvl1pPr algn="r" defTabSz="965200" latinLnBrk="1">
              <a:defRPr kumimoji="1" sz="1200" b="0">
                <a:latin typeface="Gulim" pitchFamily="34" charset="-127"/>
                <a:ea typeface="Gulim" pitchFamily="34" charset="-127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734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18600"/>
            <a:ext cx="3170238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3" tIns="48331" rIns="96663" bIns="48331" numCol="1" anchor="b" anchorCtr="0" compatLnSpc="1">
            <a:prstTxWarp prst="textNoShape">
              <a:avLst/>
            </a:prstTxWarp>
          </a:bodyPr>
          <a:lstStyle>
            <a:lvl1pPr defTabSz="965200" latinLnBrk="1">
              <a:defRPr kumimoji="1" sz="1200" b="0">
                <a:latin typeface="Gulim" pitchFamily="34" charset="-127"/>
                <a:ea typeface="Gulim" pitchFamily="34" charset="-127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734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3375" y="9118600"/>
            <a:ext cx="3170238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3" tIns="48331" rIns="96663" bIns="48331" numCol="1" anchor="b" anchorCtr="0" compatLnSpc="1">
            <a:prstTxWarp prst="textNoShape">
              <a:avLst/>
            </a:prstTxWarp>
          </a:bodyPr>
          <a:lstStyle>
            <a:lvl1pPr algn="r" defTabSz="965200" latinLnBrk="1">
              <a:defRPr kumimoji="1" sz="1200" b="0">
                <a:latin typeface="Gulim" pitchFamily="34" charset="-127"/>
                <a:ea typeface="Gulim" pitchFamily="34" charset="-127"/>
              </a:defRPr>
            </a:lvl1pPr>
          </a:lstStyle>
          <a:p>
            <a:fld id="{B6C503CB-6D44-47FD-A58F-462A844ED418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3" tIns="48331" rIns="96663" bIns="48331" numCol="1" anchor="t" anchorCtr="0" compatLnSpc="1">
            <a:prstTxWarp prst="textNoShape">
              <a:avLst/>
            </a:prstTxWarp>
          </a:bodyPr>
          <a:lstStyle>
            <a:lvl1pPr defTabSz="965200" latinLnBrk="1">
              <a:defRPr kumimoji="1" sz="1200" b="0">
                <a:latin typeface="Gulim" pitchFamily="34" charset="-127"/>
                <a:ea typeface="Gulim" pitchFamily="34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403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3375" y="0"/>
            <a:ext cx="3170238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3" tIns="48331" rIns="96663" bIns="48331" numCol="1" anchor="t" anchorCtr="0" compatLnSpc="1">
            <a:prstTxWarp prst="textNoShape">
              <a:avLst/>
            </a:prstTxWarp>
          </a:bodyPr>
          <a:lstStyle>
            <a:lvl1pPr algn="r" defTabSz="965200" latinLnBrk="1">
              <a:defRPr kumimoji="1" sz="1200" b="0">
                <a:latin typeface="Gulim" pitchFamily="34" charset="-127"/>
                <a:ea typeface="Gulim" pitchFamily="34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2800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7300" y="719138"/>
            <a:ext cx="48006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403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0250" y="4560888"/>
            <a:ext cx="5854700" cy="432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3" tIns="48331" rIns="96663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4403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18600"/>
            <a:ext cx="3170238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3" tIns="48331" rIns="96663" bIns="48331" numCol="1" anchor="b" anchorCtr="0" compatLnSpc="1">
            <a:prstTxWarp prst="textNoShape">
              <a:avLst/>
            </a:prstTxWarp>
          </a:bodyPr>
          <a:lstStyle>
            <a:lvl1pPr defTabSz="965200" latinLnBrk="1">
              <a:defRPr kumimoji="1" sz="1200" b="0">
                <a:latin typeface="Gulim" pitchFamily="34" charset="-127"/>
                <a:ea typeface="Gulim" pitchFamily="34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403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375" y="9118600"/>
            <a:ext cx="3170238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3" tIns="48331" rIns="96663" bIns="48331" numCol="1" anchor="b" anchorCtr="0" compatLnSpc="1">
            <a:prstTxWarp prst="textNoShape">
              <a:avLst/>
            </a:prstTxWarp>
          </a:bodyPr>
          <a:lstStyle>
            <a:lvl1pPr algn="r" defTabSz="965200" latinLnBrk="1">
              <a:defRPr kumimoji="1" sz="1200" b="0">
                <a:latin typeface="Gulim" pitchFamily="34" charset="-127"/>
                <a:ea typeface="Gulim" pitchFamily="34" charset="-127"/>
              </a:defRPr>
            </a:lvl1pPr>
          </a:lstStyle>
          <a:p>
            <a:fld id="{46D64642-B3BC-43EF-8F5C-31ABC6FA0CCC}" type="slidenum">
              <a:rPr lang="en-US" altLang="ko-KR"/>
              <a:pPr/>
              <a:t>‹#›</a:t>
            </a:fld>
            <a:endParaRPr lang="en-US" altLang="ko-K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Gulim" charset="0"/>
        <a:ea typeface="MS PGothic" pitchFamily="34" charset="-128"/>
        <a:cs typeface="Gulim" charset="0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Gulim" charset="0"/>
        <a:ea typeface="Gulim" charset="0"/>
        <a:cs typeface="Gulim" charset="0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Gulim" charset="0"/>
        <a:ea typeface="Gulim" charset="0"/>
        <a:cs typeface="Gulim" charset="0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Gulim" charset="0"/>
        <a:ea typeface="Gulim" charset="0"/>
        <a:cs typeface="Gulim" charset="0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Gulim" charset="0"/>
        <a:ea typeface="Gulim" charset="0"/>
        <a:cs typeface="Gulim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Gulim" pitchFamily="34" charset="-127"/>
                <a:ea typeface="MS PGothic" panose="020B0600070205080204" pitchFamily="34" charset="-128"/>
                <a:cs typeface="Gulim" pitchFamily="34" charset="-127"/>
              </a:defRPr>
            </a:lvl1pPr>
            <a:lvl2pPr marL="742950" indent="-285750" defTabSz="9652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Gulim" pitchFamily="34" charset="-127"/>
                <a:ea typeface="Gulim" pitchFamily="34" charset="-127"/>
                <a:cs typeface="Gulim" pitchFamily="34" charset="-127"/>
              </a:defRPr>
            </a:lvl2pPr>
            <a:lvl3pPr marL="1143000" indent="-228600" defTabSz="9652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Gulim" pitchFamily="34" charset="-127"/>
                <a:ea typeface="Gulim" pitchFamily="34" charset="-127"/>
                <a:cs typeface="Gulim" pitchFamily="34" charset="-127"/>
              </a:defRPr>
            </a:lvl3pPr>
            <a:lvl4pPr marL="1600200" indent="-228600" defTabSz="9652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Gulim" pitchFamily="34" charset="-127"/>
                <a:ea typeface="Gulim" pitchFamily="34" charset="-127"/>
                <a:cs typeface="Gulim" pitchFamily="34" charset="-127"/>
              </a:defRPr>
            </a:lvl4pPr>
            <a:lvl5pPr marL="2057400" indent="-228600" defTabSz="9652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Gulim" pitchFamily="34" charset="-127"/>
                <a:ea typeface="Gulim" pitchFamily="34" charset="-127"/>
                <a:cs typeface="Gulim" pitchFamily="34" charset="-127"/>
              </a:defRPr>
            </a:lvl5pPr>
            <a:lvl6pPr marL="2514600" indent="-228600" defTabSz="965200" eaLnBrk="0" fontAlgn="base" latinLnBrk="1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Gulim" pitchFamily="34" charset="-127"/>
                <a:ea typeface="Gulim" pitchFamily="34" charset="-127"/>
                <a:cs typeface="Gulim" pitchFamily="34" charset="-127"/>
              </a:defRPr>
            </a:lvl6pPr>
            <a:lvl7pPr marL="2971800" indent="-228600" defTabSz="965200" eaLnBrk="0" fontAlgn="base" latinLnBrk="1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Gulim" pitchFamily="34" charset="-127"/>
                <a:ea typeface="Gulim" pitchFamily="34" charset="-127"/>
                <a:cs typeface="Gulim" pitchFamily="34" charset="-127"/>
              </a:defRPr>
            </a:lvl7pPr>
            <a:lvl8pPr marL="3429000" indent="-228600" defTabSz="965200" eaLnBrk="0" fontAlgn="base" latinLnBrk="1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Gulim" pitchFamily="34" charset="-127"/>
                <a:ea typeface="Gulim" pitchFamily="34" charset="-127"/>
                <a:cs typeface="Gulim" pitchFamily="34" charset="-127"/>
              </a:defRPr>
            </a:lvl8pPr>
            <a:lvl9pPr marL="3886200" indent="-228600" defTabSz="965200" eaLnBrk="0" fontAlgn="base" latinLnBrk="1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Gulim" pitchFamily="34" charset="-127"/>
                <a:ea typeface="Gulim" pitchFamily="34" charset="-127"/>
                <a:cs typeface="Gulim" pitchFamily="34" charset="-127"/>
              </a:defRPr>
            </a:lvl9pPr>
          </a:lstStyle>
          <a:p>
            <a:pPr marL="0" marR="0" lvl="0" indent="0" algn="r" defTabSz="9652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9F2BB3C-212C-4497-AB7E-5AD22F93BE7E}" type="slidenum">
              <a:rPr kumimoji="1" lang="en-US" altLang="ko-KR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ulim" pitchFamily="34" charset="-127"/>
                <a:ea typeface="Gulim" pitchFamily="34" charset="-127"/>
              </a:rPr>
              <a:pPr marL="0" marR="0" lvl="0" indent="0" algn="r" defTabSz="9652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1" lang="en-US" altLang="ko-K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ulim" pitchFamily="34" charset="-127"/>
              <a:ea typeface="Gulim" pitchFamily="34" charset="-127"/>
            </a:endParaRPr>
          </a:p>
        </p:txBody>
      </p:sp>
      <p:sp>
        <p:nvSpPr>
          <p:cNvPr id="16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zh-CN" dirty="0">
              <a:latin typeface="Gulim" pitchFamily="34" charset="-127"/>
              <a:cs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21531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D64642-B3BC-43EF-8F5C-31ABC6FA0CCC}" type="slidenum">
              <a:rPr lang="en-US" altLang="ko-KR" smtClean="0"/>
              <a:pPr/>
              <a:t>114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0504062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D64642-B3BC-43EF-8F5C-31ABC6FA0CCC}" type="slidenum">
              <a:rPr lang="en-US" altLang="ko-KR" smtClean="0"/>
              <a:pPr/>
              <a:t>115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2871645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D64642-B3BC-43EF-8F5C-31ABC6FA0CCC}" type="slidenum">
              <a:rPr lang="en-US" altLang="ko-KR" smtClean="0"/>
              <a:pPr/>
              <a:t>116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4329700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D64642-B3BC-43EF-8F5C-31ABC6FA0CCC}" type="slidenum">
              <a:rPr lang="en-US" altLang="ko-KR" smtClean="0"/>
              <a:pPr/>
              <a:t>222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0461370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D64642-B3BC-43EF-8F5C-31ABC6FA0CCC}" type="slidenum">
              <a:rPr lang="en-US" altLang="ko-KR" smtClean="0"/>
              <a:pPr/>
              <a:t>106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6538270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D64642-B3BC-43EF-8F5C-31ABC6FA0CCC}" type="slidenum">
              <a:rPr lang="en-US" altLang="ko-KR" smtClean="0"/>
              <a:pPr/>
              <a:t>107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2152118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D64642-B3BC-43EF-8F5C-31ABC6FA0CCC}" type="slidenum">
              <a:rPr lang="en-US" altLang="ko-KR" smtClean="0"/>
              <a:pPr/>
              <a:t>108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8733175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D64642-B3BC-43EF-8F5C-31ABC6FA0CCC}" type="slidenum">
              <a:rPr lang="en-US" altLang="ko-KR" smtClean="0"/>
              <a:pPr/>
              <a:t>109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816950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D64642-B3BC-43EF-8F5C-31ABC6FA0CCC}" type="slidenum">
              <a:rPr lang="en-US" altLang="ko-KR" smtClean="0"/>
              <a:pPr/>
              <a:t>110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1786400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D64642-B3BC-43EF-8F5C-31ABC6FA0CCC}" type="slidenum">
              <a:rPr lang="en-US" altLang="ko-KR" smtClean="0"/>
              <a:pPr/>
              <a:t>111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0199744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D64642-B3BC-43EF-8F5C-31ABC6FA0CCC}" type="slidenum">
              <a:rPr lang="en-US" altLang="ko-KR" smtClean="0"/>
              <a:pPr/>
              <a:t>112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5314803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D64642-B3BC-43EF-8F5C-31ABC6FA0CCC}" type="slidenum">
              <a:rPr lang="en-US" altLang="ko-KR" smtClean="0"/>
              <a:pPr/>
              <a:t>113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0125458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3.xml"/><Relationship Id="rId1" Type="http://schemas.openxmlformats.org/officeDocument/2006/relationships/tags" Target="../tags/tag2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5.xml"/><Relationship Id="rId1" Type="http://schemas.openxmlformats.org/officeDocument/2006/relationships/tags" Target="../tags/tag2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7.xml"/><Relationship Id="rId1" Type="http://schemas.openxmlformats.org/officeDocument/2006/relationships/tags" Target="../tags/tag6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9.xml"/><Relationship Id="rId1" Type="http://schemas.openxmlformats.org/officeDocument/2006/relationships/tags" Target="../tags/tag8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1.xml"/><Relationship Id="rId1" Type="http://schemas.openxmlformats.org/officeDocument/2006/relationships/tags" Target="../tags/tag10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3.xml"/><Relationship Id="rId1" Type="http://schemas.openxmlformats.org/officeDocument/2006/relationships/tags" Target="../tags/tag1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5.xml"/><Relationship Id="rId1" Type="http://schemas.openxmlformats.org/officeDocument/2006/relationships/tags" Target="../tags/tag14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7.xml"/><Relationship Id="rId1" Type="http://schemas.openxmlformats.org/officeDocument/2006/relationships/tags" Target="../tags/tag16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9.xml"/><Relationship Id="rId1" Type="http://schemas.openxmlformats.org/officeDocument/2006/relationships/tags" Target="../tags/tag18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1.xml"/><Relationship Id="rId1" Type="http://schemas.openxmlformats.org/officeDocument/2006/relationships/tags" Target="../tags/tag20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2"/>
          <p:cNvSpPr>
            <a:spLocks noChangeShapeType="1"/>
          </p:cNvSpPr>
          <p:nvPr>
            <p:custDataLst>
              <p:tags r:id="rId1"/>
            </p:custDataLst>
          </p:nvPr>
        </p:nvSpPr>
        <p:spPr bwMode="auto">
          <a:xfrm flipH="1">
            <a:off x="7308850" y="1066800"/>
            <a:ext cx="6350" cy="35861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zh-CN" altLang="en-US">
              <a:ea typeface="ＭＳ Ｐゴシック" pitchFamily="34" charset="-128"/>
            </a:endParaRPr>
          </a:p>
        </p:txBody>
      </p:sp>
      <p:sp>
        <p:nvSpPr>
          <p:cNvPr id="5" name="Line 40"/>
          <p:cNvSpPr>
            <a:spLocks noChangeShapeType="1"/>
          </p:cNvSpPr>
          <p:nvPr/>
        </p:nvSpPr>
        <p:spPr bwMode="auto">
          <a:xfrm>
            <a:off x="304800" y="2819400"/>
            <a:ext cx="8229600" cy="0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zh-CN" altLang="en-US">
              <a:ea typeface="ＭＳ Ｐゴシック" pitchFamily="34" charset="-128"/>
            </a:endParaRPr>
          </a:p>
        </p:txBody>
      </p:sp>
      <p:sp>
        <p:nvSpPr>
          <p:cNvPr id="123907" name="Rectangle 3"/>
          <p:cNvSpPr>
            <a:spLocks noGrp="1" noChangeArrowheads="1"/>
          </p:cNvSpPr>
          <p:nvPr>
            <p:ph type="ctrTitle"/>
          </p:nvPr>
        </p:nvSpPr>
        <p:spPr>
          <a:xfrm>
            <a:off x="315913" y="466725"/>
            <a:ext cx="6781800" cy="2133600"/>
          </a:xfrm>
        </p:spPr>
        <p:txBody>
          <a:bodyPr/>
          <a:lstStyle>
            <a:lvl1pPr algn="r">
              <a:defRPr sz="48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123908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849313" y="3049588"/>
            <a:ext cx="6248400" cy="2362200"/>
          </a:xfrm>
        </p:spPr>
        <p:txBody>
          <a:bodyPr/>
          <a:lstStyle>
            <a:lvl1pPr marL="0" indent="0" algn="r">
              <a:buFont typeface="Wingdings" pitchFamily="2" charset="2"/>
              <a:buNone/>
              <a:defRPr sz="3200"/>
            </a:lvl1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6" name="Date Placeholder 5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8400"/>
            <a:ext cx="21336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" name="Footer Placeholder 6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 algn="ctr">
              <a:defRPr sz="1000" b="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</a:lstStyle>
          <a:p>
            <a:pPr>
              <a:defRPr/>
            </a:pPr>
            <a:r>
              <a:rPr lang="en-US" altLang="ko-KR"/>
              <a:t>Tutorial @ DASFAA 2014</a:t>
            </a:r>
          </a:p>
        </p:txBody>
      </p:sp>
      <p:sp>
        <p:nvSpPr>
          <p:cNvPr id="8" name="Rectangle 9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8400"/>
            <a:ext cx="2133600" cy="457200"/>
          </a:xfrm>
        </p:spPr>
        <p:txBody>
          <a:bodyPr/>
          <a:lstStyle>
            <a:lvl1pPr>
              <a:defRPr sz="1000" smtClean="0">
                <a:solidFill>
                  <a:schemeClr val="tx1"/>
                </a:solidFill>
              </a:defRPr>
            </a:lvl1pPr>
          </a:lstStyle>
          <a:p>
            <a:fld id="{4B6BA650-A49D-4843-8459-9AF3B9AADF08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0812942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453188"/>
            <a:ext cx="2133600" cy="25241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  <p:custDataLst>
              <p:tags r:id="rId1"/>
            </p:custDataLst>
          </p:nvPr>
        </p:nvSpPr>
        <p:spPr>
          <a:xfrm>
            <a:off x="3124200" y="6556375"/>
            <a:ext cx="2895600" cy="257175"/>
          </a:xfrm>
          <a:prstGeom prst="rect">
            <a:avLst/>
          </a:prstGeom>
        </p:spPr>
        <p:txBody>
          <a:bodyPr/>
          <a:lstStyle>
            <a:lvl1pPr algn="ctr">
              <a:defRPr>
                <a:latin typeface="Arial" pitchFamily="34" charset="0"/>
                <a:ea typeface="ＭＳ Ｐゴシック" pitchFamily="34" charset="-128"/>
                <a:cs typeface="+mn-cs"/>
              </a:defRPr>
            </a:lvl1pPr>
          </a:lstStyle>
          <a:p>
            <a:pPr>
              <a:defRPr/>
            </a:pPr>
            <a:r>
              <a:rPr lang="en-US" altLang="ko-KR"/>
              <a:t>Tutorial @ DASFAA 2014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  <p:custDataLst>
              <p:tags r:id="rId2"/>
            </p:custDataLst>
          </p:nvPr>
        </p:nvSpPr>
        <p:spPr/>
        <p:txBody>
          <a:bodyPr/>
          <a:lstStyle>
            <a:lvl1pPr>
              <a:defRPr smtClean="0">
                <a:solidFill>
                  <a:schemeClr val="tx1"/>
                </a:solidFill>
              </a:defRPr>
            </a:lvl1pPr>
          </a:lstStyle>
          <a:p>
            <a:endParaRPr lang="en-US" altLang="ko-KR"/>
          </a:p>
          <a:p>
            <a:fld id="{4218692F-FFF6-4FE6-AABC-AF8830BFBD64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1547538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22238"/>
            <a:ext cx="2057400" cy="61150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2238"/>
            <a:ext cx="6019800" cy="61150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453188"/>
            <a:ext cx="2133600" cy="25241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  <p:custDataLst>
              <p:tags r:id="rId1"/>
            </p:custDataLst>
          </p:nvPr>
        </p:nvSpPr>
        <p:spPr>
          <a:xfrm>
            <a:off x="3124200" y="6556375"/>
            <a:ext cx="2895600" cy="257175"/>
          </a:xfrm>
          <a:prstGeom prst="rect">
            <a:avLst/>
          </a:prstGeom>
        </p:spPr>
        <p:txBody>
          <a:bodyPr/>
          <a:lstStyle>
            <a:lvl1pPr algn="ctr">
              <a:defRPr>
                <a:latin typeface="Arial" pitchFamily="34" charset="0"/>
                <a:ea typeface="ＭＳ Ｐゴシック" pitchFamily="34" charset="-128"/>
                <a:cs typeface="+mn-cs"/>
              </a:defRPr>
            </a:lvl1pPr>
          </a:lstStyle>
          <a:p>
            <a:pPr>
              <a:defRPr/>
            </a:pPr>
            <a:r>
              <a:rPr lang="en-US" altLang="ko-KR"/>
              <a:t>Tutorial @ DASFAA 2014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  <p:custDataLst>
              <p:tags r:id="rId2"/>
            </p:custDataLst>
          </p:nvPr>
        </p:nvSpPr>
        <p:spPr/>
        <p:txBody>
          <a:bodyPr/>
          <a:lstStyle>
            <a:lvl1pPr>
              <a:defRPr smtClean="0">
                <a:solidFill>
                  <a:schemeClr val="tx1"/>
                </a:solidFill>
              </a:defRPr>
            </a:lvl1pPr>
          </a:lstStyle>
          <a:p>
            <a:endParaRPr lang="en-US" altLang="ko-KR"/>
          </a:p>
          <a:p>
            <a:fld id="{5493D9B1-7C76-4816-9518-7CFFF173313D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8142297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B10D8-0BE5-4D28-BF2D-E8895FE3EFCF}" type="datetimeFigureOut">
              <a:rPr lang="zh-CN" altLang="en-US" smtClean="0"/>
              <a:t>2019/9/26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D0BD0-8F8C-4E36-92E0-9AAE0EA4E9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82817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B10D8-0BE5-4D28-BF2D-E8895FE3EFCF}" type="datetimeFigureOut">
              <a:rPr lang="zh-CN" altLang="en-US" smtClean="0"/>
              <a:t>2019/9/26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D0BD0-8F8C-4E36-92E0-9AAE0EA4E9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78239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B10D8-0BE5-4D28-BF2D-E8895FE3EFCF}" type="datetimeFigureOut">
              <a:rPr lang="zh-CN" altLang="en-US" smtClean="0"/>
              <a:t>2019/9/26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D0BD0-8F8C-4E36-92E0-9AAE0EA4E9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709639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B10D8-0BE5-4D28-BF2D-E8895FE3EFCF}" type="datetimeFigureOut">
              <a:rPr lang="zh-CN" altLang="en-US" smtClean="0"/>
              <a:t>2019/9/26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D0BD0-8F8C-4E36-92E0-9AAE0EA4E9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63101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B10D8-0BE5-4D28-BF2D-E8895FE3EFCF}" type="datetimeFigureOut">
              <a:rPr lang="zh-CN" altLang="en-US" smtClean="0"/>
              <a:t>2019/9/26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D0BD0-8F8C-4E36-92E0-9AAE0EA4E9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06784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B10D8-0BE5-4D28-BF2D-E8895FE3EFCF}" type="datetimeFigureOut">
              <a:rPr lang="zh-CN" altLang="en-US" smtClean="0"/>
              <a:t>2019/9/26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D0BD0-8F8C-4E36-92E0-9AAE0EA4E9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587624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B10D8-0BE5-4D28-BF2D-E8895FE3EFCF}" type="datetimeFigureOut">
              <a:rPr lang="zh-CN" altLang="en-US" smtClean="0"/>
              <a:t>2019/9/26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D0BD0-8F8C-4E36-92E0-9AAE0EA4E9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763440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B10D8-0BE5-4D28-BF2D-E8895FE3EFCF}" type="datetimeFigureOut">
              <a:rPr lang="zh-CN" altLang="en-US" smtClean="0"/>
              <a:t>2019/9/26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D0BD0-8F8C-4E36-92E0-9AAE0EA4E9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45835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 b="1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32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sz="280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453188"/>
            <a:ext cx="2133600" cy="25241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  <p:custDataLst>
              <p:tags r:id="rId1"/>
            </p:custDataLst>
          </p:nvPr>
        </p:nvSpPr>
        <p:spPr>
          <a:xfrm>
            <a:off x="3124200" y="6556375"/>
            <a:ext cx="2895600" cy="257175"/>
          </a:xfrm>
          <a:prstGeom prst="rect">
            <a:avLst/>
          </a:prstGeom>
        </p:spPr>
        <p:txBody>
          <a:bodyPr/>
          <a:lstStyle>
            <a:lvl1pPr algn="ctr">
              <a:defRPr>
                <a:latin typeface="Arial" pitchFamily="34" charset="0"/>
                <a:ea typeface="ＭＳ Ｐゴシック" pitchFamily="34" charset="-128"/>
                <a:cs typeface="+mn-cs"/>
              </a:defRPr>
            </a:lvl1pPr>
          </a:lstStyle>
          <a:p>
            <a:pPr>
              <a:defRPr/>
            </a:pPr>
            <a:r>
              <a:rPr lang="en-US" altLang="ko-KR"/>
              <a:t>Tutorial @ DASFAA 2014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  <p:custDataLst>
              <p:tags r:id="rId2"/>
            </p:custDataLst>
          </p:nvPr>
        </p:nvSpPr>
        <p:spPr/>
        <p:txBody>
          <a:bodyPr/>
          <a:lstStyle>
            <a:lvl1pPr>
              <a:defRPr smtClean="0">
                <a:solidFill>
                  <a:schemeClr val="tx1"/>
                </a:solidFill>
              </a:defRPr>
            </a:lvl1pPr>
          </a:lstStyle>
          <a:p>
            <a:fld id="{5DA91A44-D592-4642-A7E6-ACB89ABCC2EE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42676668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B10D8-0BE5-4D28-BF2D-E8895FE3EFCF}" type="datetimeFigureOut">
              <a:rPr lang="zh-CN" altLang="en-US" smtClean="0"/>
              <a:t>2019/9/26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D0BD0-8F8C-4E36-92E0-9AAE0EA4E9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619597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B10D8-0BE5-4D28-BF2D-E8895FE3EFCF}" type="datetimeFigureOut">
              <a:rPr lang="zh-CN" altLang="en-US" smtClean="0"/>
              <a:t>2019/9/26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D0BD0-8F8C-4E36-92E0-9AAE0EA4E9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539483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B10D8-0BE5-4D28-BF2D-E8895FE3EFCF}" type="datetimeFigureOut">
              <a:rPr lang="zh-CN" altLang="en-US" smtClean="0"/>
              <a:t>2019/9/26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D0BD0-8F8C-4E36-92E0-9AAE0EA4E9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82000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453188"/>
            <a:ext cx="2133600" cy="25241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  <p:custDataLst>
              <p:tags r:id="rId1"/>
            </p:custDataLst>
          </p:nvPr>
        </p:nvSpPr>
        <p:spPr>
          <a:xfrm>
            <a:off x="3124200" y="6556375"/>
            <a:ext cx="2895600" cy="257175"/>
          </a:xfrm>
          <a:prstGeom prst="rect">
            <a:avLst/>
          </a:prstGeom>
        </p:spPr>
        <p:txBody>
          <a:bodyPr/>
          <a:lstStyle>
            <a:lvl1pPr algn="ctr">
              <a:defRPr>
                <a:latin typeface="Arial" pitchFamily="34" charset="0"/>
                <a:ea typeface="ＭＳ Ｐゴシック" pitchFamily="34" charset="-128"/>
                <a:cs typeface="+mn-cs"/>
              </a:defRPr>
            </a:lvl1pPr>
          </a:lstStyle>
          <a:p>
            <a:pPr>
              <a:defRPr/>
            </a:pPr>
            <a:r>
              <a:rPr lang="en-US" altLang="ko-KR"/>
              <a:t>Tutorial @ DASFAA 2014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  <p:custDataLst>
              <p:tags r:id="rId2"/>
            </p:custDataLst>
          </p:nvPr>
        </p:nvSpPr>
        <p:spPr/>
        <p:txBody>
          <a:bodyPr/>
          <a:lstStyle>
            <a:lvl1pPr>
              <a:defRPr smtClean="0">
                <a:solidFill>
                  <a:schemeClr val="tx1"/>
                </a:solidFill>
              </a:defRPr>
            </a:lvl1pPr>
          </a:lstStyle>
          <a:p>
            <a:endParaRPr lang="en-US" altLang="ko-KR"/>
          </a:p>
          <a:p>
            <a:fld id="{708E9CAF-DCBE-4247-8B2B-F7A04DE2A6CE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3580028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25538"/>
            <a:ext cx="4038600" cy="5111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25538"/>
            <a:ext cx="4038600" cy="5111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453188"/>
            <a:ext cx="2133600" cy="25241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  <p:custDataLst>
              <p:tags r:id="rId1"/>
            </p:custDataLst>
          </p:nvPr>
        </p:nvSpPr>
        <p:spPr>
          <a:xfrm>
            <a:off x="3124200" y="6556375"/>
            <a:ext cx="2895600" cy="257175"/>
          </a:xfrm>
          <a:prstGeom prst="rect">
            <a:avLst/>
          </a:prstGeom>
        </p:spPr>
        <p:txBody>
          <a:bodyPr/>
          <a:lstStyle>
            <a:lvl1pPr algn="ctr">
              <a:defRPr>
                <a:latin typeface="Arial" pitchFamily="34" charset="0"/>
                <a:ea typeface="ＭＳ Ｐゴシック" pitchFamily="34" charset="-128"/>
                <a:cs typeface="+mn-cs"/>
              </a:defRPr>
            </a:lvl1pPr>
          </a:lstStyle>
          <a:p>
            <a:pPr>
              <a:defRPr/>
            </a:pPr>
            <a:r>
              <a:rPr lang="en-US" altLang="ko-KR"/>
              <a:t>Tutorial @ DASFAA 2014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  <p:custDataLst>
              <p:tags r:id="rId2"/>
            </p:custDataLst>
          </p:nvPr>
        </p:nvSpPr>
        <p:spPr/>
        <p:txBody>
          <a:bodyPr/>
          <a:lstStyle>
            <a:lvl1pPr>
              <a:defRPr smtClean="0">
                <a:solidFill>
                  <a:schemeClr val="tx1"/>
                </a:solidFill>
              </a:defRPr>
            </a:lvl1pPr>
          </a:lstStyle>
          <a:p>
            <a:fld id="{0A297244-6EF0-4E73-B2AA-CF6C125D4199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0013815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453188"/>
            <a:ext cx="2133600" cy="25241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  <p:custDataLst>
              <p:tags r:id="rId1"/>
            </p:custDataLst>
          </p:nvPr>
        </p:nvSpPr>
        <p:spPr>
          <a:xfrm>
            <a:off x="3124200" y="6556375"/>
            <a:ext cx="2895600" cy="257175"/>
          </a:xfrm>
          <a:prstGeom prst="rect">
            <a:avLst/>
          </a:prstGeom>
        </p:spPr>
        <p:txBody>
          <a:bodyPr/>
          <a:lstStyle>
            <a:lvl1pPr algn="ctr">
              <a:defRPr>
                <a:latin typeface="Arial" pitchFamily="34" charset="0"/>
                <a:ea typeface="ＭＳ Ｐゴシック" pitchFamily="34" charset="-128"/>
                <a:cs typeface="+mn-cs"/>
              </a:defRPr>
            </a:lvl1pPr>
          </a:lstStyle>
          <a:p>
            <a:pPr>
              <a:defRPr/>
            </a:pPr>
            <a:r>
              <a:rPr lang="en-US" altLang="ko-KR"/>
              <a:t>Tutorial @ DASFAA 2014</a:t>
            </a:r>
          </a:p>
        </p:txBody>
      </p:sp>
      <p:sp>
        <p:nvSpPr>
          <p:cNvPr id="9" name="Rectangle 7"/>
          <p:cNvSpPr>
            <a:spLocks noGrp="1" noChangeArrowheads="1"/>
          </p:cNvSpPr>
          <p:nvPr>
            <p:ph type="sldNum" sz="quarter" idx="12"/>
            <p:custDataLst>
              <p:tags r:id="rId2"/>
            </p:custDataLst>
          </p:nvPr>
        </p:nvSpPr>
        <p:spPr/>
        <p:txBody>
          <a:bodyPr/>
          <a:lstStyle>
            <a:lvl1pPr>
              <a:defRPr smtClean="0">
                <a:solidFill>
                  <a:schemeClr val="tx1"/>
                </a:solidFill>
              </a:defRPr>
            </a:lvl1pPr>
          </a:lstStyle>
          <a:p>
            <a:fld id="{D632CEB3-3392-4236-B553-2564BDDD8025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5295707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453188"/>
            <a:ext cx="2133600" cy="25241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1"/>
            <p:custDataLst>
              <p:tags r:id="rId1"/>
            </p:custDataLst>
          </p:nvPr>
        </p:nvSpPr>
        <p:spPr>
          <a:xfrm>
            <a:off x="3124200" y="6556375"/>
            <a:ext cx="2895600" cy="257175"/>
          </a:xfrm>
          <a:prstGeom prst="rect">
            <a:avLst/>
          </a:prstGeom>
        </p:spPr>
        <p:txBody>
          <a:bodyPr/>
          <a:lstStyle>
            <a:lvl1pPr algn="ctr">
              <a:defRPr>
                <a:latin typeface="Arial" pitchFamily="34" charset="0"/>
                <a:ea typeface="ＭＳ Ｐゴシック" pitchFamily="34" charset="-128"/>
                <a:cs typeface="+mn-cs"/>
              </a:defRPr>
            </a:lvl1pPr>
          </a:lstStyle>
          <a:p>
            <a:pPr>
              <a:defRPr/>
            </a:pPr>
            <a:r>
              <a:rPr lang="en-US" altLang="ko-KR"/>
              <a:t>Tutorial @ DASFAA 2014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2"/>
            <p:custDataLst>
              <p:tags r:id="rId2"/>
            </p:custDataLst>
          </p:nvPr>
        </p:nvSpPr>
        <p:spPr/>
        <p:txBody>
          <a:bodyPr/>
          <a:lstStyle>
            <a:lvl1pPr>
              <a:defRPr smtClean="0">
                <a:solidFill>
                  <a:schemeClr val="tx1"/>
                </a:solidFill>
              </a:defRPr>
            </a:lvl1pPr>
          </a:lstStyle>
          <a:p>
            <a:endParaRPr lang="en-US" altLang="ko-KR"/>
          </a:p>
          <a:p>
            <a:fld id="{462FDEDB-5E24-4ABA-AB90-E2EFF2815D42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8543157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453188"/>
            <a:ext cx="2133600" cy="25241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  <p:custDataLst>
              <p:tags r:id="rId1"/>
            </p:custDataLst>
          </p:nvPr>
        </p:nvSpPr>
        <p:spPr>
          <a:xfrm>
            <a:off x="3124200" y="6556375"/>
            <a:ext cx="2895600" cy="257175"/>
          </a:xfrm>
          <a:prstGeom prst="rect">
            <a:avLst/>
          </a:prstGeom>
        </p:spPr>
        <p:txBody>
          <a:bodyPr/>
          <a:lstStyle>
            <a:lvl1pPr algn="ctr">
              <a:defRPr>
                <a:latin typeface="Arial" pitchFamily="34" charset="0"/>
                <a:ea typeface="ＭＳ Ｐゴシック" pitchFamily="34" charset="-128"/>
                <a:cs typeface="+mn-cs"/>
              </a:defRPr>
            </a:lvl1pPr>
          </a:lstStyle>
          <a:p>
            <a:pPr>
              <a:defRPr/>
            </a:pPr>
            <a:r>
              <a:rPr lang="en-US" altLang="ko-KR"/>
              <a:t>Tutorial @ DASFAA 2014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2"/>
            <p:custDataLst>
              <p:tags r:id="rId2"/>
            </p:custDataLst>
          </p:nvPr>
        </p:nvSpPr>
        <p:spPr/>
        <p:txBody>
          <a:bodyPr/>
          <a:lstStyle>
            <a:lvl1pPr>
              <a:defRPr smtClean="0">
                <a:solidFill>
                  <a:schemeClr val="tx1"/>
                </a:solidFill>
              </a:defRPr>
            </a:lvl1pPr>
          </a:lstStyle>
          <a:p>
            <a:endParaRPr lang="en-US" altLang="ko-KR"/>
          </a:p>
          <a:p>
            <a:fld id="{0FADC40F-58A0-4E68-A7B2-75898AD4C3AD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6380228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453188"/>
            <a:ext cx="2133600" cy="25241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  <p:custDataLst>
              <p:tags r:id="rId1"/>
            </p:custDataLst>
          </p:nvPr>
        </p:nvSpPr>
        <p:spPr>
          <a:xfrm>
            <a:off x="3124200" y="6556375"/>
            <a:ext cx="2895600" cy="257175"/>
          </a:xfrm>
          <a:prstGeom prst="rect">
            <a:avLst/>
          </a:prstGeom>
        </p:spPr>
        <p:txBody>
          <a:bodyPr/>
          <a:lstStyle>
            <a:lvl1pPr algn="ctr">
              <a:defRPr>
                <a:latin typeface="Arial" pitchFamily="34" charset="0"/>
                <a:ea typeface="ＭＳ Ｐゴシック" pitchFamily="34" charset="-128"/>
                <a:cs typeface="+mn-cs"/>
              </a:defRPr>
            </a:lvl1pPr>
          </a:lstStyle>
          <a:p>
            <a:pPr>
              <a:defRPr/>
            </a:pPr>
            <a:r>
              <a:rPr lang="en-US" altLang="ko-KR"/>
              <a:t>Tutorial @ DASFAA 2014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  <p:custDataLst>
              <p:tags r:id="rId2"/>
            </p:custDataLst>
          </p:nvPr>
        </p:nvSpPr>
        <p:spPr/>
        <p:txBody>
          <a:bodyPr/>
          <a:lstStyle>
            <a:lvl1pPr>
              <a:defRPr smtClean="0">
                <a:solidFill>
                  <a:schemeClr val="tx1"/>
                </a:solidFill>
              </a:defRPr>
            </a:lvl1pPr>
          </a:lstStyle>
          <a:p>
            <a:endParaRPr lang="en-US" altLang="ko-KR"/>
          </a:p>
          <a:p>
            <a:fld id="{67C899A0-0FD5-48A4-9FFA-1C078B229CC7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7809775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453188"/>
            <a:ext cx="2133600" cy="25241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  <p:custDataLst>
              <p:tags r:id="rId1"/>
            </p:custDataLst>
          </p:nvPr>
        </p:nvSpPr>
        <p:spPr>
          <a:xfrm>
            <a:off x="3124200" y="6556375"/>
            <a:ext cx="2895600" cy="257175"/>
          </a:xfrm>
          <a:prstGeom prst="rect">
            <a:avLst/>
          </a:prstGeom>
        </p:spPr>
        <p:txBody>
          <a:bodyPr/>
          <a:lstStyle>
            <a:lvl1pPr algn="ctr">
              <a:defRPr>
                <a:latin typeface="Arial" pitchFamily="34" charset="0"/>
                <a:ea typeface="ＭＳ Ｐゴシック" pitchFamily="34" charset="-128"/>
                <a:cs typeface="+mn-cs"/>
              </a:defRPr>
            </a:lvl1pPr>
          </a:lstStyle>
          <a:p>
            <a:pPr>
              <a:defRPr/>
            </a:pPr>
            <a:r>
              <a:rPr lang="en-US" altLang="ko-KR"/>
              <a:t>Tutorial @ DASFAA 2014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  <p:custDataLst>
              <p:tags r:id="rId2"/>
            </p:custDataLst>
          </p:nvPr>
        </p:nvSpPr>
        <p:spPr/>
        <p:txBody>
          <a:bodyPr/>
          <a:lstStyle>
            <a:lvl1pPr>
              <a:defRPr smtClean="0">
                <a:solidFill>
                  <a:schemeClr val="tx1"/>
                </a:solidFill>
              </a:defRPr>
            </a:lvl1pPr>
          </a:lstStyle>
          <a:p>
            <a:endParaRPr lang="en-US" altLang="ko-KR"/>
          </a:p>
          <a:p>
            <a:fld id="{4DC62CB5-54A5-4CCE-B6C5-45E76ABD81A5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6925389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2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4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3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3"/>
          <p:cNvSpPr>
            <a:spLocks noGrp="1" noChangeArrowheads="1"/>
          </p:cNvSpPr>
          <p:nvPr>
            <p:ph type="title"/>
            <p:custDataLst>
              <p:tags r:id="rId13"/>
            </p:custDataLst>
          </p:nvPr>
        </p:nvSpPr>
        <p:spPr bwMode="auto">
          <a:xfrm>
            <a:off x="457200" y="122238"/>
            <a:ext cx="8229600" cy="71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2051" name="Rectangle 4"/>
          <p:cNvSpPr>
            <a:spLocks noGrp="1" noChangeArrowheads="1"/>
          </p:cNvSpPr>
          <p:nvPr>
            <p:ph type="body" idx="1"/>
            <p:custDataLst>
              <p:tags r:id="rId14"/>
            </p:custDataLst>
          </p:nvPr>
        </p:nvSpPr>
        <p:spPr bwMode="auto">
          <a:xfrm>
            <a:off x="457200" y="908050"/>
            <a:ext cx="8229600" cy="5761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122887" name="Rectangle 7"/>
          <p:cNvSpPr>
            <a:spLocks noGrp="1" noChangeArrowheads="1"/>
          </p:cNvSpPr>
          <p:nvPr>
            <p:ph type="sldNum" sz="quarter" idx="4"/>
            <p:custDataLst>
              <p:tags r:id="rId15"/>
            </p:custDataLst>
          </p:nvPr>
        </p:nvSpPr>
        <p:spPr bwMode="auto">
          <a:xfrm>
            <a:off x="6902450" y="115888"/>
            <a:ext cx="2133600" cy="257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>
                <a:solidFill>
                  <a:schemeClr val="bg1"/>
                </a:solidFill>
                <a:ea typeface="Gulim" pitchFamily="34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cxnSp>
        <p:nvCxnSpPr>
          <p:cNvPr id="2053" name="Straight Connector 2"/>
          <p:cNvCxnSpPr>
            <a:cxnSpLocks noChangeShapeType="1"/>
          </p:cNvCxnSpPr>
          <p:nvPr userDrawn="1"/>
        </p:nvCxnSpPr>
        <p:spPr bwMode="auto">
          <a:xfrm>
            <a:off x="395288" y="836613"/>
            <a:ext cx="83534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5860" r:id="rId1"/>
    <p:sldLayoutId id="2147485861" r:id="rId2"/>
    <p:sldLayoutId id="2147485862" r:id="rId3"/>
    <p:sldLayoutId id="2147485863" r:id="rId4"/>
    <p:sldLayoutId id="2147485864" r:id="rId5"/>
    <p:sldLayoutId id="2147485865" r:id="rId6"/>
    <p:sldLayoutId id="2147485866" r:id="rId7"/>
    <p:sldLayoutId id="2147485867" r:id="rId8"/>
    <p:sldLayoutId id="2147485868" r:id="rId9"/>
    <p:sldLayoutId id="2147485869" r:id="rId10"/>
    <p:sldLayoutId id="2147485870" r:id="rId1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rgbClr val="000000"/>
          </a:solidFill>
          <a:latin typeface="+mj-lt"/>
          <a:ea typeface="MS PGothic" pitchFamily="34" charset="-128"/>
          <a:cs typeface="ＭＳ Ｐゴシック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rgbClr val="000000"/>
          </a:solidFill>
          <a:latin typeface="Arial" charset="0"/>
          <a:ea typeface="MS PGothic" pitchFamily="34" charset="-128"/>
          <a:cs typeface="ＭＳ Ｐゴシック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rgbClr val="000000"/>
          </a:solidFill>
          <a:latin typeface="Arial" charset="0"/>
          <a:ea typeface="MS PGothic" pitchFamily="34" charset="-128"/>
          <a:cs typeface="ＭＳ Ｐゴシック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rgbClr val="000000"/>
          </a:solidFill>
          <a:latin typeface="Arial" charset="0"/>
          <a:ea typeface="MS PGothic" pitchFamily="34" charset="-128"/>
          <a:cs typeface="ＭＳ Ｐゴシック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rgbClr val="000000"/>
          </a:solidFill>
          <a:latin typeface="Arial" charset="0"/>
          <a:ea typeface="MS PGothic" pitchFamily="34" charset="-128"/>
          <a:cs typeface="ＭＳ Ｐゴシック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3900" b="1">
          <a:solidFill>
            <a:schemeClr val="bg1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900" b="1">
          <a:solidFill>
            <a:schemeClr val="bg1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900" b="1">
          <a:solidFill>
            <a:schemeClr val="bg1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900" b="1">
          <a:solidFill>
            <a:schemeClr val="bg1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660033"/>
        </a:buClr>
        <a:buSzPct val="70000"/>
        <a:buFont typeface="Wingdings" panose="05000000000000000000" pitchFamily="2" charset="2"/>
        <a:buChar char="l"/>
        <a:defRPr sz="3000">
          <a:solidFill>
            <a:schemeClr val="tx1"/>
          </a:solidFill>
          <a:latin typeface="+mn-lt"/>
          <a:ea typeface="MS PGothic" pitchFamily="34" charset="-128"/>
          <a:cs typeface="ＭＳ Ｐゴシック" charset="-128"/>
        </a:defRPr>
      </a:lvl1pPr>
      <a:lvl2pPr marL="692150" indent="-34766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l"/>
        <a:defRPr sz="2600">
          <a:solidFill>
            <a:schemeClr val="tx1"/>
          </a:solidFill>
          <a:latin typeface="+mn-lt"/>
          <a:ea typeface="MS PGothic" pitchFamily="34" charset="-128"/>
        </a:defRPr>
      </a:lvl2pPr>
      <a:lvl3pPr marL="987425" indent="-29368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Char char="o"/>
        <a:defRPr sz="2300">
          <a:solidFill>
            <a:schemeClr val="tx1"/>
          </a:solidFill>
          <a:latin typeface="+mn-lt"/>
          <a:ea typeface="MS PGothic" pitchFamily="34" charset="-128"/>
        </a:defRPr>
      </a:lvl3pPr>
      <a:lvl4pPr marL="1281113" indent="-2921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75000"/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MS PGothic" pitchFamily="34" charset="-128"/>
        </a:defRPr>
      </a:lvl4pPr>
      <a:lvl5pPr marL="1598613" indent="-315913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MS PGothic" pitchFamily="34" charset="-128"/>
        </a:defRPr>
      </a:lvl5pPr>
      <a:lvl6pPr marL="2055813" indent="-315913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513013" indent="-315913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2970213" indent="-315913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427413" indent="-315913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0B10D8-0BE5-4D28-BF2D-E8895FE3EFCF}" type="datetimeFigureOut">
              <a:rPr lang="zh-CN" altLang="en-US" smtClean="0"/>
              <a:t>2019/9/26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AD0BD0-8F8C-4E36-92E0-9AAE0EA4E9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23653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872" r:id="rId1"/>
    <p:sldLayoutId id="2147485873" r:id="rId2"/>
    <p:sldLayoutId id="2147485874" r:id="rId3"/>
    <p:sldLayoutId id="2147485875" r:id="rId4"/>
    <p:sldLayoutId id="2147485876" r:id="rId5"/>
    <p:sldLayoutId id="2147485877" r:id="rId6"/>
    <p:sldLayoutId id="2147485878" r:id="rId7"/>
    <p:sldLayoutId id="2147485879" r:id="rId8"/>
    <p:sldLayoutId id="2147485880" r:id="rId9"/>
    <p:sldLayoutId id="2147485881" r:id="rId10"/>
    <p:sldLayoutId id="214748588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mp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0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0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0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m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tmp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m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tmp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m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tmp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m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tmp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mp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m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tmp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m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tmp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mp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tmp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mp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tmp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mp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tmp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mp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tmp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mp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tmp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mp"/><Relationship Id="rId2" Type="http://schemas.openxmlformats.org/officeDocument/2006/relationships/image" Target="../media/image16.tmp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mp"/><Relationship Id="rId2" Type="http://schemas.openxmlformats.org/officeDocument/2006/relationships/image" Target="../media/image16.tmp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mp"/><Relationship Id="rId2" Type="http://schemas.openxmlformats.org/officeDocument/2006/relationships/image" Target="../media/image16.tmp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mp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tmp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mp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tmp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mp"/><Relationship Id="rId2" Type="http://schemas.openxmlformats.org/officeDocument/2006/relationships/image" Target="../media/image19.tmp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mp"/><Relationship Id="rId2" Type="http://schemas.openxmlformats.org/officeDocument/2006/relationships/image" Target="../media/image19.tmp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mp"/><Relationship Id="rId2" Type="http://schemas.openxmlformats.org/officeDocument/2006/relationships/image" Target="../media/image19.tmp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mp"/><Relationship Id="rId2" Type="http://schemas.openxmlformats.org/officeDocument/2006/relationships/image" Target="../media/image21.tmp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mp"/><Relationship Id="rId2" Type="http://schemas.openxmlformats.org/officeDocument/2006/relationships/image" Target="../media/image21.tmp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mp"/><Relationship Id="rId2" Type="http://schemas.openxmlformats.org/officeDocument/2006/relationships/image" Target="../media/image21.tmp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m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mp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1.png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mp"/><Relationship Id="rId2" Type="http://schemas.openxmlformats.org/officeDocument/2006/relationships/image" Target="../media/image4.tmp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mp"/><Relationship Id="rId2" Type="http://schemas.openxmlformats.org/officeDocument/2006/relationships/image" Target="../media/image4.tmp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mp"/><Relationship Id="rId2" Type="http://schemas.openxmlformats.org/officeDocument/2006/relationships/image" Target="../media/image5.tmp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mp"/><Relationship Id="rId2" Type="http://schemas.openxmlformats.org/officeDocument/2006/relationships/image" Target="../media/image4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tmp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mp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6.tmp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mp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mp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mp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mp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mp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mp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mp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mp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mp"/><Relationship Id="rId2" Type="http://schemas.openxmlformats.org/officeDocument/2006/relationships/image" Target="../media/image8.tmp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mp"/><Relationship Id="rId2" Type="http://schemas.openxmlformats.org/officeDocument/2006/relationships/image" Target="../media/image8.tmp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mp"/><Relationship Id="rId2" Type="http://schemas.openxmlformats.org/officeDocument/2006/relationships/image" Target="../media/image8.tmp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mp"/><Relationship Id="rId2" Type="http://schemas.openxmlformats.org/officeDocument/2006/relationships/image" Target="../media/image9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tmp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mp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0.tmp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mp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mp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mp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0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0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3" descr="2010091417382109574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2714625"/>
            <a:ext cx="91440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15"/>
          <p:cNvSpPr>
            <a:spLocks noRot="1" noChangeArrowheads="1"/>
          </p:cNvSpPr>
          <p:nvPr/>
        </p:nvSpPr>
        <p:spPr bwMode="auto">
          <a:xfrm>
            <a:off x="0" y="188640"/>
            <a:ext cx="9144000" cy="2381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1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 panose="020F0502020204030204" pitchFamily="34" charset="0"/>
                <a:ea typeface="黑体" pitchFamily="2" charset="-122"/>
                <a:cs typeface="Calibri" panose="020F0502020204030204" pitchFamily="34" charset="0"/>
              </a:rPr>
              <a:t>Design and Analysis of Algorithms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 panose="020F0502020204030204" pitchFamily="34" charset="0"/>
                <a:ea typeface="黑体" pitchFamily="2" charset="-122"/>
                <a:cs typeface="Calibri" panose="020F0502020204030204" pitchFamily="34" charset="0"/>
              </a:rPr>
              <a:t>Part I: Divide and Conquer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000" b="1" i="0" u="none" strike="noStrike" kern="1200" cap="none" spc="0" normalizeH="0" baseline="0" noProof="0" dirty="0">
              <a:ln>
                <a:noFill/>
              </a:ln>
              <a:solidFill>
                <a:srgbClr val="000099"/>
              </a:solidFill>
              <a:effectLst/>
              <a:uLnTx/>
              <a:uFillTx/>
              <a:latin typeface="Calibri" panose="020F0502020204030204" pitchFamily="34" charset="0"/>
              <a:ea typeface="黑体" pitchFamily="2" charset="-122"/>
              <a:cs typeface="Calibri" panose="020F0502020204030204" pitchFamily="34" charset="0"/>
            </a:endParaRPr>
          </a:p>
          <a:p>
            <a:pPr algn="ctr"/>
            <a:r>
              <a:rPr lang="en-US" altLang="zh-CN" sz="3200" dirty="0">
                <a:solidFill>
                  <a:srgbClr val="000099"/>
                </a:solidFill>
                <a:latin typeface="Calibri" panose="020F0502020204030204" pitchFamily="34" charset="0"/>
                <a:ea typeface="黑体" pitchFamily="2" charset="-122"/>
                <a:cs typeface="Calibri" panose="020F0502020204030204" pitchFamily="34" charset="0"/>
              </a:rPr>
              <a:t>Lecture 4: The Polynomial Multiplication Problem</a:t>
            </a:r>
          </a:p>
          <a:p>
            <a:pPr algn="ctr"/>
            <a:r>
              <a:rPr lang="en-US" altLang="zh-CN" sz="3200" dirty="0">
                <a:solidFill>
                  <a:srgbClr val="000099"/>
                </a:solidFill>
                <a:latin typeface="Calibri" panose="020F0502020204030204" pitchFamily="34" charset="0"/>
                <a:ea typeface="黑体" pitchFamily="2" charset="-122"/>
                <a:cs typeface="Calibri" panose="020F0502020204030204" pitchFamily="34" charset="0"/>
              </a:rPr>
              <a:t>      and Quicksort Problem</a:t>
            </a:r>
          </a:p>
        </p:txBody>
      </p:sp>
      <p:sp>
        <p:nvSpPr>
          <p:cNvPr id="6" name="Rectangle 14">
            <a:extLst>
              <a:ext uri="{FF2B5EF4-FFF2-40B4-BE49-F238E27FC236}">
                <a16:creationId xmlns:a16="http://schemas.microsoft.com/office/drawing/2014/main" id="{B7FF438A-EA2C-47BF-BBED-BDA1C6F781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725144"/>
            <a:ext cx="9144000" cy="1785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marR="0" lvl="0" indent="-342900" algn="ctr" defTabSz="914400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 err="1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Ke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 Xu and Yongxin Tong </a:t>
            </a:r>
          </a:p>
          <a:p>
            <a:pPr marL="342900" marR="0" lvl="0" indent="-342900" algn="ctr" defTabSz="914400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(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许可 与 童咏昕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)</a:t>
            </a:r>
          </a:p>
          <a:p>
            <a:pPr marL="342900" marR="0" lvl="0" indent="-342900" algn="ctr" defTabSz="914400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600" b="0" i="0" u="none" strike="noStrike" kern="1200" cap="none" spc="0" normalizeH="0" baseline="0" noProof="0" dirty="0">
              <a:ln>
                <a:noFill/>
              </a:ln>
              <a:solidFill>
                <a:srgbClr val="000099"/>
              </a:solidFill>
              <a:effectLst/>
              <a:uLnTx/>
              <a:uFillTx/>
              <a:latin typeface="Arial" panose="020B0604020202020204" pitchFamily="34" charset="0"/>
              <a:ea typeface="黑体" pitchFamily="2" charset="-122"/>
              <a:cs typeface="Arial" panose="020B0604020202020204" pitchFamily="34" charset="0"/>
            </a:endParaRPr>
          </a:p>
          <a:p>
            <a:pPr marL="342900" marR="0" lvl="0" indent="-342900" algn="ctr" defTabSz="914400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School of CSE,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Beihang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 University</a:t>
            </a:r>
          </a:p>
        </p:txBody>
      </p:sp>
    </p:spTree>
    <p:extLst>
      <p:ext uri="{BB962C8B-B14F-4D97-AF65-F5344CB8AC3E}">
        <p14:creationId xmlns:p14="http://schemas.microsoft.com/office/powerpoint/2010/main" val="285307217"/>
      </p:ext>
    </p:extLst>
  </p:cSld>
  <p:clrMapOvr>
    <a:masterClrMapping/>
  </p:clrMapOvr>
  <p:transition spd="slow" advTm="283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980728"/>
            <a:ext cx="8229600" cy="5688632"/>
          </a:xfrm>
        </p:spPr>
        <p:txBody>
          <a:bodyPr/>
          <a:lstStyle/>
          <a:p>
            <a:pPr eaLnBrk="1" hangingPunct="1"/>
            <a:endParaRPr lang="en-US" altLang="zh-CN" sz="2800" dirty="0"/>
          </a:p>
          <a:p>
            <a:pPr eaLnBrk="1" hangingPunct="1"/>
            <a:endParaRPr lang="en-US" altLang="zh-CN" sz="2800" dirty="0"/>
          </a:p>
          <a:p>
            <a:pPr eaLnBrk="1" hangingPunct="1"/>
            <a:endParaRPr lang="en-US" altLang="zh-CN" sz="2800" dirty="0"/>
          </a:p>
          <a:p>
            <a:pPr eaLnBrk="1" hangingPunct="1"/>
            <a:endParaRPr lang="en-US" altLang="zh-CN" sz="2800" dirty="0"/>
          </a:p>
          <a:p>
            <a:pPr eaLnBrk="1" hangingPunct="1"/>
            <a:endParaRPr lang="en-US" altLang="zh-CN" sz="2800" dirty="0"/>
          </a:p>
          <a:p>
            <a:pPr eaLnBrk="1" hangingPunct="1"/>
            <a:endParaRPr lang="en-US" altLang="zh-CN" sz="2800" dirty="0"/>
          </a:p>
          <a:p>
            <a:pPr eaLnBrk="1" hangingPunct="1"/>
            <a:endParaRPr lang="en-US" altLang="zh-CN" sz="2800" dirty="0"/>
          </a:p>
          <a:p>
            <a:pPr eaLnBrk="1" hangingPunct="1"/>
            <a:endParaRPr lang="en-US" altLang="zh-CN" sz="2800" dirty="0"/>
          </a:p>
          <a:p>
            <a:pPr eaLnBrk="1" hangingPunct="1"/>
            <a:endParaRPr lang="en-US" altLang="zh-CN" sz="3000" dirty="0"/>
          </a:p>
          <a:p>
            <a:pPr eaLnBrk="1" hangingPunct="1"/>
            <a:r>
              <a:rPr lang="en-US" altLang="zh-CN" sz="2400" dirty="0"/>
              <a:t>Assume that the coefficients </a:t>
            </a:r>
            <a:r>
              <a:rPr lang="en-US" altLang="zh-CN" sz="2400" dirty="0" err="1"/>
              <a:t>a</a:t>
            </a:r>
            <a:r>
              <a:rPr lang="en-US" altLang="zh-CN" sz="2400" baseline="-25000" dirty="0" err="1"/>
              <a:t>i</a:t>
            </a:r>
            <a:r>
              <a:rPr lang="en-US" altLang="zh-CN" sz="2400" dirty="0"/>
              <a:t> and b</a:t>
            </a:r>
            <a:r>
              <a:rPr lang="en-US" altLang="zh-CN" sz="2400" baseline="-25000" dirty="0"/>
              <a:t>i</a:t>
            </a:r>
            <a:r>
              <a:rPr lang="en-US" altLang="zh-CN" sz="2400" dirty="0"/>
              <a:t> are stored in arrays A[0…n] and B[0…m]</a:t>
            </a:r>
            <a:endParaRPr lang="en-US" altLang="zh-CN" sz="1800" dirty="0"/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The Polynomial Multiplication Problem</a:t>
            </a:r>
            <a:endParaRPr lang="en-US" altLang="zh-CN" dirty="0"/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10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2" name="图片 1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859375"/>
            <a:ext cx="8579296" cy="4861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16619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Partition-Example</a:t>
            </a:r>
            <a:endParaRPr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457200" y="836613"/>
                <a:ext cx="8229600" cy="6120779"/>
              </a:xfrm>
            </p:spPr>
            <p:txBody>
              <a:bodyPr/>
              <a:lstStyle/>
              <a:p>
                <a:pPr eaLnBrk="1" hangingPunct="1"/>
                <a:r>
                  <a:rPr lang="en-US" altLang="zh-CN" sz="2800" dirty="0"/>
                  <a:t>The Operation of Partition(A, p, r)</a:t>
                </a:r>
              </a:p>
              <a:p>
                <a:pPr eaLnBrk="1" hangingPunct="1"/>
                <a:endParaRPr lang="en-US" altLang="zh-CN" sz="2800" dirty="0"/>
              </a:p>
              <a:p>
                <a:pPr eaLnBrk="1" hangingPunct="1"/>
                <a:endParaRPr lang="en-US" altLang="zh-CN" sz="2800" dirty="0"/>
              </a:p>
              <a:p>
                <a:pPr marL="0" indent="0" eaLnBrk="1" hangingPunct="1">
                  <a:buNone/>
                </a:pPr>
                <a:endParaRPr lang="en-US" altLang="zh-CN" sz="2800" dirty="0"/>
              </a:p>
              <a:p>
                <a:pPr marL="0" indent="0" eaLnBrk="1" hangingPunct="1">
                  <a:buNone/>
                </a:pPr>
                <a:endParaRPr lang="en-US" altLang="zh-CN" sz="2800" dirty="0"/>
              </a:p>
              <a:p>
                <a:pPr marL="0" indent="0" eaLnBrk="1" hangingPunct="1">
                  <a:buNone/>
                </a:pPr>
                <a:endParaRPr lang="en-US" altLang="zh-CN" sz="2800" dirty="0"/>
              </a:p>
              <a:p>
                <a:pPr marL="0" indent="0" eaLnBrk="1" hangingPunct="1">
                  <a:buNone/>
                </a:pPr>
                <a:endParaRPr lang="en-US" altLang="zh-CN" sz="2800" dirty="0"/>
              </a:p>
              <a:p>
                <a:pPr marL="0" indent="0" eaLnBrk="1" hangingPunct="1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𝐴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altLang="zh-CN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457200" y="836613"/>
                <a:ext cx="8229600" cy="6120779"/>
              </a:xfrm>
              <a:blipFill>
                <a:blip r:embed="rId2"/>
                <a:stretch>
                  <a:fillRect l="-593" t="-8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100</a:t>
            </a:fld>
            <a:endParaRPr lang="en-US" altLang="zh-CN" sz="1200" b="0">
              <a:ea typeface="Gulim" pitchFamily="34" charset="-127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2555776" y="3385018"/>
            <a:ext cx="3461364" cy="432000"/>
            <a:chOff x="640475" y="4871345"/>
            <a:chExt cx="3461364" cy="432000"/>
          </a:xfrm>
          <a:noFill/>
        </p:grpSpPr>
        <p:sp>
          <p:nvSpPr>
            <p:cNvPr id="9" name="矩形 8"/>
            <p:cNvSpPr/>
            <p:nvPr/>
          </p:nvSpPr>
          <p:spPr bwMode="auto">
            <a:xfrm>
              <a:off x="640475" y="4871345"/>
              <a:ext cx="432000" cy="432000"/>
            </a:xfrm>
            <a:prstGeom prst="rect">
              <a:avLst/>
            </a:prstGeom>
            <a:grpFill/>
            <a:ln>
              <a:solidFill>
                <a:schemeClr val="accent4">
                  <a:lumMod val="95000"/>
                  <a:lumOff val="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2000" b="1" i="0" u="none" strike="noStrike" cap="none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  <a:latin typeface="Calibri" panose="020F0502020204030204" pitchFamily="34" charset="0"/>
                  <a:ea typeface="Arial Unicode MS" pitchFamily="50" charset="-127"/>
                  <a:cs typeface="Calibri" panose="020F0502020204030204" pitchFamily="34" charset="0"/>
                </a:rPr>
                <a:t>2</a:t>
              </a:r>
              <a:endParaRPr kumimoji="0" lang="zh-CN" altLang="en-US" sz="20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10" name="矩形 9"/>
            <p:cNvSpPr/>
            <p:nvPr/>
          </p:nvSpPr>
          <p:spPr bwMode="auto">
            <a:xfrm>
              <a:off x="1072475" y="4871345"/>
              <a:ext cx="432000" cy="432000"/>
            </a:xfrm>
            <a:prstGeom prst="rect">
              <a:avLst/>
            </a:prstGeom>
            <a:grpFill/>
            <a:ln>
              <a:solidFill>
                <a:schemeClr val="accent4">
                  <a:lumMod val="95000"/>
                  <a:lumOff val="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2000" b="1" i="0" u="none" strike="noStrike" cap="none" normalizeH="0" baseline="0" dirty="0">
                  <a:ln>
                    <a:noFill/>
                  </a:ln>
                  <a:solidFill>
                    <a:srgbClr val="FF3300"/>
                  </a:solidFill>
                  <a:effectLst/>
                  <a:latin typeface="Calibri" panose="020F0502020204030204" pitchFamily="34" charset="0"/>
                  <a:ea typeface="Arial Unicode MS" pitchFamily="50" charset="-127"/>
                  <a:cs typeface="Calibri" panose="020F0502020204030204" pitchFamily="34" charset="0"/>
                </a:rPr>
                <a:t>1</a:t>
              </a:r>
              <a:endParaRPr kumimoji="0" lang="zh-CN" altLang="en-US" sz="2000" b="1" i="0" u="none" strike="noStrike" cap="none" normalizeH="0" baseline="0" dirty="0">
                <a:ln>
                  <a:noFill/>
                </a:ln>
                <a:solidFill>
                  <a:srgbClr val="FF330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11" name="矩形 10"/>
            <p:cNvSpPr/>
            <p:nvPr/>
          </p:nvSpPr>
          <p:spPr bwMode="auto">
            <a:xfrm>
              <a:off x="1504475" y="4871345"/>
              <a:ext cx="432000" cy="432000"/>
            </a:xfrm>
            <a:prstGeom prst="rect">
              <a:avLst/>
            </a:prstGeom>
            <a:grpFill/>
            <a:ln>
              <a:solidFill>
                <a:schemeClr val="accent4">
                  <a:lumMod val="95000"/>
                  <a:lumOff val="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2000" b="1" i="0" u="none" strike="noStrike" cap="none" normalizeH="0" baseline="0" dirty="0">
                  <a:ln>
                    <a:noFill/>
                  </a:ln>
                  <a:solidFill>
                    <a:srgbClr val="FF3300"/>
                  </a:solidFill>
                  <a:effectLst/>
                  <a:latin typeface="Calibri" panose="020F0502020204030204" pitchFamily="34" charset="0"/>
                  <a:ea typeface="Arial Unicode MS" pitchFamily="50" charset="-127"/>
                  <a:cs typeface="Calibri" panose="020F0502020204030204" pitchFamily="34" charset="0"/>
                </a:rPr>
                <a:t>3</a:t>
              </a:r>
              <a:endParaRPr kumimoji="0" lang="zh-CN" altLang="en-US" sz="2000" b="1" i="0" u="none" strike="noStrike" cap="none" normalizeH="0" baseline="0" dirty="0">
                <a:ln>
                  <a:noFill/>
                </a:ln>
                <a:solidFill>
                  <a:srgbClr val="FF330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12" name="矩形 11"/>
            <p:cNvSpPr/>
            <p:nvPr/>
          </p:nvSpPr>
          <p:spPr bwMode="auto">
            <a:xfrm>
              <a:off x="1936475" y="4871345"/>
              <a:ext cx="432000" cy="432000"/>
            </a:xfrm>
            <a:prstGeom prst="rect">
              <a:avLst/>
            </a:prstGeom>
            <a:grpFill/>
            <a:ln>
              <a:solidFill>
                <a:schemeClr val="accent4">
                  <a:lumMod val="95000"/>
                  <a:lumOff val="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2000" b="1" i="0" u="none" strike="noStrike" cap="none" normalizeH="0" baseline="0" dirty="0">
                  <a:ln>
                    <a:noFill/>
                  </a:ln>
                  <a:solidFill>
                    <a:srgbClr val="0070C0"/>
                  </a:solidFill>
                  <a:effectLst/>
                  <a:latin typeface="Calibri" panose="020F0502020204030204" pitchFamily="34" charset="0"/>
                  <a:ea typeface="Arial Unicode MS" pitchFamily="50" charset="-127"/>
                  <a:cs typeface="Calibri" panose="020F0502020204030204" pitchFamily="34" charset="0"/>
                </a:rPr>
                <a:t>8</a:t>
              </a:r>
              <a:endParaRPr kumimoji="0" lang="zh-CN" altLang="en-US" sz="2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13" name="矩形 12"/>
            <p:cNvSpPr/>
            <p:nvPr/>
          </p:nvSpPr>
          <p:spPr bwMode="auto">
            <a:xfrm>
              <a:off x="2368667" y="4871345"/>
              <a:ext cx="432000" cy="432000"/>
            </a:xfrm>
            <a:prstGeom prst="rect">
              <a:avLst/>
            </a:prstGeom>
            <a:grpFill/>
            <a:ln>
              <a:solidFill>
                <a:schemeClr val="accent4">
                  <a:lumMod val="95000"/>
                  <a:lumOff val="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2000" b="1" i="0" u="none" strike="noStrike" cap="none" normalizeH="0" baseline="0" dirty="0">
                  <a:ln>
                    <a:noFill/>
                  </a:ln>
                  <a:solidFill>
                    <a:srgbClr val="0070C0"/>
                  </a:solidFill>
                  <a:effectLst/>
                  <a:latin typeface="Calibri" panose="020F0502020204030204" pitchFamily="34" charset="0"/>
                  <a:ea typeface="Arial Unicode MS" pitchFamily="50" charset="-127"/>
                  <a:cs typeface="Calibri" panose="020F0502020204030204" pitchFamily="34" charset="0"/>
                </a:rPr>
                <a:t>7</a:t>
              </a:r>
              <a:endParaRPr kumimoji="0" lang="zh-CN" altLang="en-US" sz="2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14" name="矩形 13"/>
            <p:cNvSpPr/>
            <p:nvPr/>
          </p:nvSpPr>
          <p:spPr bwMode="auto">
            <a:xfrm>
              <a:off x="2800907" y="4871345"/>
              <a:ext cx="432000" cy="432000"/>
            </a:xfrm>
            <a:prstGeom prst="rect">
              <a:avLst/>
            </a:prstGeom>
            <a:grpFill/>
            <a:ln>
              <a:solidFill>
                <a:schemeClr val="accent4">
                  <a:lumMod val="95000"/>
                  <a:lumOff val="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20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Arial Unicode MS" pitchFamily="50" charset="-127"/>
                  <a:cs typeface="Calibri" panose="020F0502020204030204" pitchFamily="34" charset="0"/>
                </a:rPr>
                <a:t>5</a:t>
              </a:r>
              <a:endParaRPr kumimoji="0" lang="zh-CN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15" name="矩形 14"/>
            <p:cNvSpPr/>
            <p:nvPr/>
          </p:nvSpPr>
          <p:spPr bwMode="auto">
            <a:xfrm>
              <a:off x="3237647" y="4871345"/>
              <a:ext cx="432000" cy="432000"/>
            </a:xfrm>
            <a:prstGeom prst="rect">
              <a:avLst/>
            </a:prstGeom>
            <a:grpFill/>
            <a:ln>
              <a:solidFill>
                <a:schemeClr val="accent4">
                  <a:lumMod val="95000"/>
                  <a:lumOff val="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20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Arial Unicode MS" pitchFamily="50" charset="-127"/>
                  <a:cs typeface="Calibri" panose="020F0502020204030204" pitchFamily="34" charset="0"/>
                </a:rPr>
                <a:t>6</a:t>
              </a:r>
              <a:endParaRPr kumimoji="0" lang="zh-CN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16" name="矩形 15"/>
            <p:cNvSpPr/>
            <p:nvPr/>
          </p:nvSpPr>
          <p:spPr bwMode="auto">
            <a:xfrm>
              <a:off x="3669839" y="4871345"/>
              <a:ext cx="432000" cy="432000"/>
            </a:xfrm>
            <a:prstGeom prst="rect">
              <a:avLst/>
            </a:prstGeom>
            <a:grpFill/>
            <a:ln>
              <a:solidFill>
                <a:schemeClr val="accent4">
                  <a:lumMod val="95000"/>
                  <a:lumOff val="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20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Arial Unicode MS" pitchFamily="50" charset="-127"/>
                  <a:cs typeface="Calibri" panose="020F0502020204030204" pitchFamily="34" charset="0"/>
                </a:rPr>
                <a:t>4</a:t>
              </a:r>
              <a:endParaRPr kumimoji="0" lang="zh-CN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endParaRPr>
            </a:p>
          </p:txBody>
        </p:sp>
      </p:grpSp>
      <p:sp>
        <p:nvSpPr>
          <p:cNvPr id="18" name="文本框 17"/>
          <p:cNvSpPr txBox="1"/>
          <p:nvPr/>
        </p:nvSpPr>
        <p:spPr>
          <a:xfrm>
            <a:off x="2556827" y="3015686"/>
            <a:ext cx="3193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p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5" name="直接连接符 4"/>
          <p:cNvCxnSpPr/>
          <p:nvPr/>
        </p:nvCxnSpPr>
        <p:spPr bwMode="auto">
          <a:xfrm>
            <a:off x="3851776" y="3276982"/>
            <a:ext cx="0" cy="648072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 bwMode="auto">
          <a:xfrm>
            <a:off x="5584948" y="3276982"/>
            <a:ext cx="0" cy="648072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/>
        </p:nvSpPr>
        <p:spPr>
          <a:xfrm>
            <a:off x="5685985" y="3015686"/>
            <a:ext cx="2744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r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4894880" y="3015686"/>
            <a:ext cx="2455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j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0" name="直接连接符 19"/>
          <p:cNvCxnSpPr/>
          <p:nvPr/>
        </p:nvCxnSpPr>
        <p:spPr bwMode="auto">
          <a:xfrm>
            <a:off x="4715968" y="3276982"/>
            <a:ext cx="0" cy="648072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3552495" y="3015686"/>
            <a:ext cx="2439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2000" b="0" dirty="0" err="1"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442766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Partition-Example</a:t>
            </a:r>
            <a:endParaRPr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457200" y="836613"/>
                <a:ext cx="8229600" cy="6120779"/>
              </a:xfrm>
            </p:spPr>
            <p:txBody>
              <a:bodyPr/>
              <a:lstStyle/>
              <a:p>
                <a:pPr eaLnBrk="1" hangingPunct="1"/>
                <a:r>
                  <a:rPr lang="en-US" altLang="zh-CN" sz="2800" dirty="0"/>
                  <a:t>The Operation of Partition(A, p, r)</a:t>
                </a:r>
              </a:p>
              <a:p>
                <a:pPr eaLnBrk="1" hangingPunct="1"/>
                <a:endParaRPr lang="en-US" altLang="zh-CN" sz="2800" dirty="0"/>
              </a:p>
              <a:p>
                <a:pPr eaLnBrk="1" hangingPunct="1"/>
                <a:endParaRPr lang="en-US" altLang="zh-CN" sz="2800" dirty="0"/>
              </a:p>
              <a:p>
                <a:pPr marL="0" indent="0" eaLnBrk="1" hangingPunct="1">
                  <a:buNone/>
                </a:pPr>
                <a:endParaRPr lang="en-US" altLang="zh-CN" sz="2800" dirty="0"/>
              </a:p>
              <a:p>
                <a:pPr marL="0" indent="0" eaLnBrk="1" hangingPunct="1">
                  <a:buNone/>
                </a:pPr>
                <a:endParaRPr lang="en-US" altLang="zh-CN" sz="2800" dirty="0"/>
              </a:p>
              <a:p>
                <a:pPr marL="0" indent="0" eaLnBrk="1" hangingPunct="1">
                  <a:buNone/>
                </a:pPr>
                <a:endParaRPr lang="en-US" altLang="zh-CN" sz="2800" dirty="0"/>
              </a:p>
              <a:p>
                <a:pPr marL="0" indent="0" eaLnBrk="1" hangingPunct="1">
                  <a:buNone/>
                </a:pPr>
                <a:endParaRPr lang="en-US" altLang="zh-CN" sz="2800" dirty="0"/>
              </a:p>
              <a:p>
                <a:pPr marL="0" indent="0" eaLnBrk="1" hangingPunct="1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𝐼𝑛𝑐𝑟𝑒𝑎𝑠𝑒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𝑏𝑦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 1</m:t>
                      </m:r>
                    </m:oMath>
                  </m:oMathPara>
                </a14:m>
                <a:endParaRPr lang="en-US" altLang="zh-CN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457200" y="836613"/>
                <a:ext cx="8229600" cy="6120779"/>
              </a:xfrm>
              <a:blipFill>
                <a:blip r:embed="rId2"/>
                <a:stretch>
                  <a:fillRect l="-593" t="-8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101</a:t>
            </a:fld>
            <a:endParaRPr lang="en-US" altLang="zh-CN" sz="1200" b="0">
              <a:ea typeface="Gulim" pitchFamily="34" charset="-127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2555776" y="3385018"/>
            <a:ext cx="3461364" cy="432000"/>
            <a:chOff x="640475" y="4871345"/>
            <a:chExt cx="3461364" cy="432000"/>
          </a:xfrm>
          <a:noFill/>
        </p:grpSpPr>
        <p:sp>
          <p:nvSpPr>
            <p:cNvPr id="9" name="矩形 8"/>
            <p:cNvSpPr/>
            <p:nvPr/>
          </p:nvSpPr>
          <p:spPr bwMode="auto">
            <a:xfrm>
              <a:off x="640475" y="4871345"/>
              <a:ext cx="432000" cy="432000"/>
            </a:xfrm>
            <a:prstGeom prst="rect">
              <a:avLst/>
            </a:prstGeom>
            <a:grpFill/>
            <a:ln>
              <a:solidFill>
                <a:schemeClr val="accent4">
                  <a:lumMod val="95000"/>
                  <a:lumOff val="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2000" b="1" i="0" u="none" strike="noStrike" cap="none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  <a:latin typeface="Calibri" panose="020F0502020204030204" pitchFamily="34" charset="0"/>
                  <a:ea typeface="Arial Unicode MS" pitchFamily="50" charset="-127"/>
                  <a:cs typeface="Calibri" panose="020F0502020204030204" pitchFamily="34" charset="0"/>
                </a:rPr>
                <a:t>2</a:t>
              </a:r>
              <a:endParaRPr kumimoji="0" lang="zh-CN" altLang="en-US" sz="20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10" name="矩形 9"/>
            <p:cNvSpPr/>
            <p:nvPr/>
          </p:nvSpPr>
          <p:spPr bwMode="auto">
            <a:xfrm>
              <a:off x="1072475" y="4871345"/>
              <a:ext cx="432000" cy="432000"/>
            </a:xfrm>
            <a:prstGeom prst="rect">
              <a:avLst/>
            </a:prstGeom>
            <a:grpFill/>
            <a:ln>
              <a:solidFill>
                <a:schemeClr val="accent4">
                  <a:lumMod val="95000"/>
                  <a:lumOff val="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2000" b="1" i="0" u="none" strike="noStrike" cap="none" normalizeH="0" baseline="0" dirty="0">
                  <a:ln>
                    <a:noFill/>
                  </a:ln>
                  <a:solidFill>
                    <a:srgbClr val="FF3300"/>
                  </a:solidFill>
                  <a:effectLst/>
                  <a:latin typeface="Calibri" panose="020F0502020204030204" pitchFamily="34" charset="0"/>
                  <a:ea typeface="Arial Unicode MS" pitchFamily="50" charset="-127"/>
                  <a:cs typeface="Calibri" panose="020F0502020204030204" pitchFamily="34" charset="0"/>
                </a:rPr>
                <a:t>1</a:t>
              </a:r>
              <a:endParaRPr kumimoji="0" lang="zh-CN" altLang="en-US" sz="2000" b="1" i="0" u="none" strike="noStrike" cap="none" normalizeH="0" baseline="0" dirty="0">
                <a:ln>
                  <a:noFill/>
                </a:ln>
                <a:solidFill>
                  <a:srgbClr val="FF330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11" name="矩形 10"/>
            <p:cNvSpPr/>
            <p:nvPr/>
          </p:nvSpPr>
          <p:spPr bwMode="auto">
            <a:xfrm>
              <a:off x="1504475" y="4871345"/>
              <a:ext cx="432000" cy="432000"/>
            </a:xfrm>
            <a:prstGeom prst="rect">
              <a:avLst/>
            </a:prstGeom>
            <a:grpFill/>
            <a:ln>
              <a:solidFill>
                <a:schemeClr val="accent4">
                  <a:lumMod val="95000"/>
                  <a:lumOff val="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2000" b="1" i="0" u="none" strike="noStrike" cap="none" normalizeH="0" baseline="0" dirty="0">
                  <a:ln>
                    <a:noFill/>
                  </a:ln>
                  <a:solidFill>
                    <a:srgbClr val="FF3300"/>
                  </a:solidFill>
                  <a:effectLst/>
                  <a:latin typeface="Calibri" panose="020F0502020204030204" pitchFamily="34" charset="0"/>
                  <a:ea typeface="Arial Unicode MS" pitchFamily="50" charset="-127"/>
                  <a:cs typeface="Calibri" panose="020F0502020204030204" pitchFamily="34" charset="0"/>
                </a:rPr>
                <a:t>3</a:t>
              </a:r>
              <a:endParaRPr kumimoji="0" lang="zh-CN" altLang="en-US" sz="2000" b="1" i="0" u="none" strike="noStrike" cap="none" normalizeH="0" baseline="0" dirty="0">
                <a:ln>
                  <a:noFill/>
                </a:ln>
                <a:solidFill>
                  <a:srgbClr val="FF330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12" name="矩形 11"/>
            <p:cNvSpPr/>
            <p:nvPr/>
          </p:nvSpPr>
          <p:spPr bwMode="auto">
            <a:xfrm>
              <a:off x="1936475" y="4871345"/>
              <a:ext cx="432000" cy="432000"/>
            </a:xfrm>
            <a:prstGeom prst="rect">
              <a:avLst/>
            </a:prstGeom>
            <a:grpFill/>
            <a:ln>
              <a:solidFill>
                <a:schemeClr val="accent4">
                  <a:lumMod val="95000"/>
                  <a:lumOff val="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2000" b="1" i="0" u="none" strike="noStrike" cap="none" normalizeH="0" baseline="0" dirty="0">
                  <a:ln>
                    <a:noFill/>
                  </a:ln>
                  <a:solidFill>
                    <a:srgbClr val="0070C0"/>
                  </a:solidFill>
                  <a:effectLst/>
                  <a:latin typeface="Calibri" panose="020F0502020204030204" pitchFamily="34" charset="0"/>
                  <a:ea typeface="Arial Unicode MS" pitchFamily="50" charset="-127"/>
                  <a:cs typeface="Calibri" panose="020F0502020204030204" pitchFamily="34" charset="0"/>
                </a:rPr>
                <a:t>8</a:t>
              </a:r>
              <a:endParaRPr kumimoji="0" lang="zh-CN" altLang="en-US" sz="2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13" name="矩形 12"/>
            <p:cNvSpPr/>
            <p:nvPr/>
          </p:nvSpPr>
          <p:spPr bwMode="auto">
            <a:xfrm>
              <a:off x="2368667" y="4871345"/>
              <a:ext cx="432000" cy="432000"/>
            </a:xfrm>
            <a:prstGeom prst="rect">
              <a:avLst/>
            </a:prstGeom>
            <a:grpFill/>
            <a:ln>
              <a:solidFill>
                <a:schemeClr val="accent4">
                  <a:lumMod val="95000"/>
                  <a:lumOff val="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2000" b="1" i="0" u="none" strike="noStrike" cap="none" normalizeH="0" baseline="0" dirty="0">
                  <a:ln>
                    <a:noFill/>
                  </a:ln>
                  <a:solidFill>
                    <a:srgbClr val="0070C0"/>
                  </a:solidFill>
                  <a:effectLst/>
                  <a:latin typeface="Calibri" panose="020F0502020204030204" pitchFamily="34" charset="0"/>
                  <a:ea typeface="Arial Unicode MS" pitchFamily="50" charset="-127"/>
                  <a:cs typeface="Calibri" panose="020F0502020204030204" pitchFamily="34" charset="0"/>
                </a:rPr>
                <a:t>7</a:t>
              </a:r>
              <a:endParaRPr kumimoji="0" lang="zh-CN" altLang="en-US" sz="2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14" name="矩形 13"/>
            <p:cNvSpPr/>
            <p:nvPr/>
          </p:nvSpPr>
          <p:spPr bwMode="auto">
            <a:xfrm>
              <a:off x="2800907" y="4871345"/>
              <a:ext cx="432000" cy="432000"/>
            </a:xfrm>
            <a:prstGeom prst="rect">
              <a:avLst/>
            </a:prstGeom>
            <a:grpFill/>
            <a:ln>
              <a:solidFill>
                <a:schemeClr val="accent4">
                  <a:lumMod val="95000"/>
                  <a:lumOff val="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2000" b="1" i="0" u="none" strike="noStrike" cap="none" normalizeH="0" baseline="0" dirty="0">
                  <a:ln>
                    <a:noFill/>
                  </a:ln>
                  <a:solidFill>
                    <a:srgbClr val="0070C0"/>
                  </a:solidFill>
                  <a:effectLst/>
                  <a:latin typeface="Calibri" panose="020F0502020204030204" pitchFamily="34" charset="0"/>
                  <a:ea typeface="Arial Unicode MS" pitchFamily="50" charset="-127"/>
                  <a:cs typeface="Calibri" panose="020F0502020204030204" pitchFamily="34" charset="0"/>
                </a:rPr>
                <a:t>5</a:t>
              </a:r>
              <a:endParaRPr kumimoji="0" lang="zh-CN" altLang="en-US" sz="2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15" name="矩形 14"/>
            <p:cNvSpPr/>
            <p:nvPr/>
          </p:nvSpPr>
          <p:spPr bwMode="auto">
            <a:xfrm>
              <a:off x="3237647" y="4871345"/>
              <a:ext cx="432000" cy="432000"/>
            </a:xfrm>
            <a:prstGeom prst="rect">
              <a:avLst/>
            </a:prstGeom>
            <a:grpFill/>
            <a:ln>
              <a:solidFill>
                <a:schemeClr val="accent4">
                  <a:lumMod val="95000"/>
                  <a:lumOff val="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20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Arial Unicode MS" pitchFamily="50" charset="-127"/>
                  <a:cs typeface="Calibri" panose="020F0502020204030204" pitchFamily="34" charset="0"/>
                </a:rPr>
                <a:t>6</a:t>
              </a:r>
              <a:endParaRPr kumimoji="0" lang="zh-CN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16" name="矩形 15"/>
            <p:cNvSpPr/>
            <p:nvPr/>
          </p:nvSpPr>
          <p:spPr bwMode="auto">
            <a:xfrm>
              <a:off x="3669839" y="4871345"/>
              <a:ext cx="432000" cy="432000"/>
            </a:xfrm>
            <a:prstGeom prst="rect">
              <a:avLst/>
            </a:prstGeom>
            <a:grpFill/>
            <a:ln>
              <a:solidFill>
                <a:schemeClr val="accent4">
                  <a:lumMod val="95000"/>
                  <a:lumOff val="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20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Arial Unicode MS" pitchFamily="50" charset="-127"/>
                  <a:cs typeface="Calibri" panose="020F0502020204030204" pitchFamily="34" charset="0"/>
                </a:rPr>
                <a:t>4</a:t>
              </a:r>
              <a:endParaRPr kumimoji="0" lang="zh-CN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endParaRPr>
            </a:p>
          </p:txBody>
        </p:sp>
      </p:grpSp>
      <p:sp>
        <p:nvSpPr>
          <p:cNvPr id="18" name="文本框 17"/>
          <p:cNvSpPr txBox="1"/>
          <p:nvPr/>
        </p:nvSpPr>
        <p:spPr>
          <a:xfrm>
            <a:off x="2556827" y="3015686"/>
            <a:ext cx="3193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p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5" name="直接连接符 4"/>
          <p:cNvCxnSpPr/>
          <p:nvPr/>
        </p:nvCxnSpPr>
        <p:spPr bwMode="auto">
          <a:xfrm>
            <a:off x="3851776" y="3276982"/>
            <a:ext cx="0" cy="648072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 bwMode="auto">
          <a:xfrm>
            <a:off x="5584948" y="3276982"/>
            <a:ext cx="0" cy="648072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/>
        </p:nvSpPr>
        <p:spPr>
          <a:xfrm>
            <a:off x="5685985" y="3015686"/>
            <a:ext cx="2744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r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5288747" y="2984908"/>
            <a:ext cx="2455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j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0" name="直接连接符 19"/>
          <p:cNvCxnSpPr/>
          <p:nvPr/>
        </p:nvCxnSpPr>
        <p:spPr bwMode="auto">
          <a:xfrm>
            <a:off x="5161547" y="3276982"/>
            <a:ext cx="0" cy="648072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3552495" y="3015686"/>
            <a:ext cx="2439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2000" b="0" dirty="0" err="1"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684242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Partition-Example</a:t>
            </a:r>
            <a:endParaRPr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457200" y="836613"/>
                <a:ext cx="8229600" cy="6120779"/>
              </a:xfrm>
            </p:spPr>
            <p:txBody>
              <a:bodyPr/>
              <a:lstStyle/>
              <a:p>
                <a:pPr eaLnBrk="1" hangingPunct="1"/>
                <a:r>
                  <a:rPr lang="en-US" altLang="zh-CN" sz="2800" dirty="0"/>
                  <a:t>The Operation of Partition(A, p, r)</a:t>
                </a:r>
              </a:p>
              <a:p>
                <a:pPr eaLnBrk="1" hangingPunct="1"/>
                <a:endParaRPr lang="en-US" altLang="zh-CN" sz="2800" dirty="0"/>
              </a:p>
              <a:p>
                <a:pPr eaLnBrk="1" hangingPunct="1"/>
                <a:endParaRPr lang="en-US" altLang="zh-CN" sz="2800" dirty="0"/>
              </a:p>
              <a:p>
                <a:pPr marL="0" indent="0" eaLnBrk="1" hangingPunct="1">
                  <a:buNone/>
                </a:pPr>
                <a:endParaRPr lang="en-US" altLang="zh-CN" sz="2800" dirty="0"/>
              </a:p>
              <a:p>
                <a:pPr marL="0" indent="0" eaLnBrk="1" hangingPunct="1">
                  <a:buNone/>
                </a:pPr>
                <a:endParaRPr lang="en-US" altLang="zh-CN" sz="2800" dirty="0"/>
              </a:p>
              <a:p>
                <a:pPr marL="0" indent="0" eaLnBrk="1" hangingPunct="1">
                  <a:buNone/>
                </a:pPr>
                <a:endParaRPr lang="en-US" altLang="zh-CN" sz="2800" dirty="0"/>
              </a:p>
              <a:p>
                <a:pPr marL="0" indent="0" eaLnBrk="1" hangingPunct="1">
                  <a:buNone/>
                </a:pPr>
                <a:endParaRPr lang="en-US" altLang="zh-CN" sz="2800" dirty="0"/>
              </a:p>
              <a:p>
                <a:pPr marL="0" indent="0" eaLnBrk="1" hangingPunct="1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𝐴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altLang="zh-CN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457200" y="836613"/>
                <a:ext cx="8229600" cy="6120779"/>
              </a:xfrm>
              <a:blipFill>
                <a:blip r:embed="rId2"/>
                <a:stretch>
                  <a:fillRect l="-593" t="-8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102</a:t>
            </a:fld>
            <a:endParaRPr lang="en-US" altLang="zh-CN" sz="1200" b="0">
              <a:ea typeface="Gulim" pitchFamily="34" charset="-127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2555776" y="3385018"/>
            <a:ext cx="3461364" cy="432000"/>
            <a:chOff x="640475" y="4871345"/>
            <a:chExt cx="3461364" cy="432000"/>
          </a:xfrm>
          <a:noFill/>
        </p:grpSpPr>
        <p:sp>
          <p:nvSpPr>
            <p:cNvPr id="9" name="矩形 8"/>
            <p:cNvSpPr/>
            <p:nvPr/>
          </p:nvSpPr>
          <p:spPr bwMode="auto">
            <a:xfrm>
              <a:off x="640475" y="4871345"/>
              <a:ext cx="432000" cy="432000"/>
            </a:xfrm>
            <a:prstGeom prst="rect">
              <a:avLst/>
            </a:prstGeom>
            <a:grpFill/>
            <a:ln>
              <a:solidFill>
                <a:schemeClr val="accent4">
                  <a:lumMod val="95000"/>
                  <a:lumOff val="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2000" b="1" i="0" u="none" strike="noStrike" cap="none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  <a:latin typeface="Calibri" panose="020F0502020204030204" pitchFamily="34" charset="0"/>
                  <a:ea typeface="Arial Unicode MS" pitchFamily="50" charset="-127"/>
                  <a:cs typeface="Calibri" panose="020F0502020204030204" pitchFamily="34" charset="0"/>
                </a:rPr>
                <a:t>2</a:t>
              </a:r>
              <a:endParaRPr kumimoji="0" lang="zh-CN" altLang="en-US" sz="20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10" name="矩形 9"/>
            <p:cNvSpPr/>
            <p:nvPr/>
          </p:nvSpPr>
          <p:spPr bwMode="auto">
            <a:xfrm>
              <a:off x="1072475" y="4871345"/>
              <a:ext cx="432000" cy="432000"/>
            </a:xfrm>
            <a:prstGeom prst="rect">
              <a:avLst/>
            </a:prstGeom>
            <a:grpFill/>
            <a:ln>
              <a:solidFill>
                <a:schemeClr val="accent4">
                  <a:lumMod val="95000"/>
                  <a:lumOff val="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2000" b="1" i="0" u="none" strike="noStrike" cap="none" normalizeH="0" baseline="0" dirty="0">
                  <a:ln>
                    <a:noFill/>
                  </a:ln>
                  <a:solidFill>
                    <a:srgbClr val="FF3300"/>
                  </a:solidFill>
                  <a:effectLst/>
                  <a:latin typeface="Calibri" panose="020F0502020204030204" pitchFamily="34" charset="0"/>
                  <a:ea typeface="Arial Unicode MS" pitchFamily="50" charset="-127"/>
                  <a:cs typeface="Calibri" panose="020F0502020204030204" pitchFamily="34" charset="0"/>
                </a:rPr>
                <a:t>1</a:t>
              </a:r>
              <a:endParaRPr kumimoji="0" lang="zh-CN" altLang="en-US" sz="2000" b="1" i="0" u="none" strike="noStrike" cap="none" normalizeH="0" baseline="0" dirty="0">
                <a:ln>
                  <a:noFill/>
                </a:ln>
                <a:solidFill>
                  <a:srgbClr val="FF330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11" name="矩形 10"/>
            <p:cNvSpPr/>
            <p:nvPr/>
          </p:nvSpPr>
          <p:spPr bwMode="auto">
            <a:xfrm>
              <a:off x="1504475" y="4871345"/>
              <a:ext cx="432000" cy="432000"/>
            </a:xfrm>
            <a:prstGeom prst="rect">
              <a:avLst/>
            </a:prstGeom>
            <a:grpFill/>
            <a:ln>
              <a:solidFill>
                <a:schemeClr val="accent4">
                  <a:lumMod val="95000"/>
                  <a:lumOff val="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2000" b="1" i="0" u="none" strike="noStrike" cap="none" normalizeH="0" baseline="0" dirty="0">
                  <a:ln>
                    <a:noFill/>
                  </a:ln>
                  <a:solidFill>
                    <a:srgbClr val="FF3300"/>
                  </a:solidFill>
                  <a:effectLst/>
                  <a:latin typeface="Calibri" panose="020F0502020204030204" pitchFamily="34" charset="0"/>
                  <a:ea typeface="Arial Unicode MS" pitchFamily="50" charset="-127"/>
                  <a:cs typeface="Calibri" panose="020F0502020204030204" pitchFamily="34" charset="0"/>
                </a:rPr>
                <a:t>3</a:t>
              </a:r>
              <a:endParaRPr kumimoji="0" lang="zh-CN" altLang="en-US" sz="2000" b="1" i="0" u="none" strike="noStrike" cap="none" normalizeH="0" baseline="0" dirty="0">
                <a:ln>
                  <a:noFill/>
                </a:ln>
                <a:solidFill>
                  <a:srgbClr val="FF330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12" name="矩形 11"/>
            <p:cNvSpPr/>
            <p:nvPr/>
          </p:nvSpPr>
          <p:spPr bwMode="auto">
            <a:xfrm>
              <a:off x="1936475" y="4871345"/>
              <a:ext cx="432000" cy="432000"/>
            </a:xfrm>
            <a:prstGeom prst="rect">
              <a:avLst/>
            </a:prstGeom>
            <a:grpFill/>
            <a:ln>
              <a:solidFill>
                <a:schemeClr val="accent4">
                  <a:lumMod val="95000"/>
                  <a:lumOff val="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2000" b="1" i="0" u="none" strike="noStrike" cap="none" normalizeH="0" baseline="0" dirty="0">
                  <a:ln>
                    <a:noFill/>
                  </a:ln>
                  <a:solidFill>
                    <a:srgbClr val="0070C0"/>
                  </a:solidFill>
                  <a:effectLst/>
                  <a:latin typeface="Calibri" panose="020F0502020204030204" pitchFamily="34" charset="0"/>
                  <a:ea typeface="Arial Unicode MS" pitchFamily="50" charset="-127"/>
                  <a:cs typeface="Calibri" panose="020F0502020204030204" pitchFamily="34" charset="0"/>
                </a:rPr>
                <a:t>8</a:t>
              </a:r>
              <a:endParaRPr kumimoji="0" lang="zh-CN" altLang="en-US" sz="2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13" name="矩形 12"/>
            <p:cNvSpPr/>
            <p:nvPr/>
          </p:nvSpPr>
          <p:spPr bwMode="auto">
            <a:xfrm>
              <a:off x="2368667" y="4871345"/>
              <a:ext cx="432000" cy="432000"/>
            </a:xfrm>
            <a:prstGeom prst="rect">
              <a:avLst/>
            </a:prstGeom>
            <a:grpFill/>
            <a:ln>
              <a:solidFill>
                <a:schemeClr val="accent4">
                  <a:lumMod val="95000"/>
                  <a:lumOff val="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2000" b="1" i="0" u="none" strike="noStrike" cap="none" normalizeH="0" baseline="0" dirty="0">
                  <a:ln>
                    <a:noFill/>
                  </a:ln>
                  <a:solidFill>
                    <a:srgbClr val="0070C0"/>
                  </a:solidFill>
                  <a:effectLst/>
                  <a:latin typeface="Calibri" panose="020F0502020204030204" pitchFamily="34" charset="0"/>
                  <a:ea typeface="Arial Unicode MS" pitchFamily="50" charset="-127"/>
                  <a:cs typeface="Calibri" panose="020F0502020204030204" pitchFamily="34" charset="0"/>
                </a:rPr>
                <a:t>7</a:t>
              </a:r>
              <a:endParaRPr kumimoji="0" lang="zh-CN" altLang="en-US" sz="2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14" name="矩形 13"/>
            <p:cNvSpPr/>
            <p:nvPr/>
          </p:nvSpPr>
          <p:spPr bwMode="auto">
            <a:xfrm>
              <a:off x="2800907" y="4871345"/>
              <a:ext cx="432000" cy="432000"/>
            </a:xfrm>
            <a:prstGeom prst="rect">
              <a:avLst/>
            </a:prstGeom>
            <a:grpFill/>
            <a:ln>
              <a:solidFill>
                <a:schemeClr val="accent4">
                  <a:lumMod val="95000"/>
                  <a:lumOff val="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2000" b="1" i="0" u="none" strike="noStrike" cap="none" normalizeH="0" baseline="0" dirty="0">
                  <a:ln>
                    <a:noFill/>
                  </a:ln>
                  <a:solidFill>
                    <a:srgbClr val="0070C0"/>
                  </a:solidFill>
                  <a:effectLst/>
                  <a:latin typeface="Calibri" panose="020F0502020204030204" pitchFamily="34" charset="0"/>
                  <a:ea typeface="Arial Unicode MS" pitchFamily="50" charset="-127"/>
                  <a:cs typeface="Calibri" panose="020F0502020204030204" pitchFamily="34" charset="0"/>
                </a:rPr>
                <a:t>5</a:t>
              </a:r>
              <a:endParaRPr kumimoji="0" lang="zh-CN" altLang="en-US" sz="2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15" name="矩形 14"/>
            <p:cNvSpPr/>
            <p:nvPr/>
          </p:nvSpPr>
          <p:spPr bwMode="auto">
            <a:xfrm>
              <a:off x="3237647" y="4871345"/>
              <a:ext cx="432000" cy="432000"/>
            </a:xfrm>
            <a:prstGeom prst="rect">
              <a:avLst/>
            </a:prstGeom>
            <a:grpFill/>
            <a:ln>
              <a:solidFill>
                <a:schemeClr val="accent4">
                  <a:lumMod val="95000"/>
                  <a:lumOff val="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20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Arial Unicode MS" pitchFamily="50" charset="-127"/>
                  <a:cs typeface="Calibri" panose="020F0502020204030204" pitchFamily="34" charset="0"/>
                </a:rPr>
                <a:t>6</a:t>
              </a:r>
              <a:endParaRPr kumimoji="0" lang="zh-CN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16" name="矩形 15"/>
            <p:cNvSpPr/>
            <p:nvPr/>
          </p:nvSpPr>
          <p:spPr bwMode="auto">
            <a:xfrm>
              <a:off x="3669839" y="4871345"/>
              <a:ext cx="432000" cy="432000"/>
            </a:xfrm>
            <a:prstGeom prst="rect">
              <a:avLst/>
            </a:prstGeom>
            <a:grpFill/>
            <a:ln>
              <a:solidFill>
                <a:schemeClr val="accent4">
                  <a:lumMod val="95000"/>
                  <a:lumOff val="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20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Arial Unicode MS" pitchFamily="50" charset="-127"/>
                  <a:cs typeface="Calibri" panose="020F0502020204030204" pitchFamily="34" charset="0"/>
                </a:rPr>
                <a:t>4</a:t>
              </a:r>
              <a:endParaRPr kumimoji="0" lang="zh-CN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endParaRPr>
            </a:p>
          </p:txBody>
        </p:sp>
      </p:grpSp>
      <p:sp>
        <p:nvSpPr>
          <p:cNvPr id="18" name="文本框 17"/>
          <p:cNvSpPr txBox="1"/>
          <p:nvPr/>
        </p:nvSpPr>
        <p:spPr>
          <a:xfrm>
            <a:off x="2556827" y="3015686"/>
            <a:ext cx="3193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p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5" name="直接连接符 4"/>
          <p:cNvCxnSpPr/>
          <p:nvPr/>
        </p:nvCxnSpPr>
        <p:spPr bwMode="auto">
          <a:xfrm>
            <a:off x="3851776" y="3276982"/>
            <a:ext cx="0" cy="648072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 bwMode="auto">
          <a:xfrm>
            <a:off x="5584948" y="3276982"/>
            <a:ext cx="0" cy="648072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/>
        </p:nvSpPr>
        <p:spPr>
          <a:xfrm>
            <a:off x="5685985" y="3015686"/>
            <a:ext cx="2744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r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5288747" y="2984908"/>
            <a:ext cx="2455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j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0" name="直接连接符 19"/>
          <p:cNvCxnSpPr/>
          <p:nvPr/>
        </p:nvCxnSpPr>
        <p:spPr bwMode="auto">
          <a:xfrm>
            <a:off x="5161547" y="3276982"/>
            <a:ext cx="0" cy="648072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3552495" y="3015686"/>
            <a:ext cx="2439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2000" b="0" dirty="0" err="1"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93654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Partition-Example</a:t>
            </a:r>
            <a:endParaRPr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457200" y="836613"/>
                <a:ext cx="8229600" cy="6120779"/>
              </a:xfrm>
            </p:spPr>
            <p:txBody>
              <a:bodyPr/>
              <a:lstStyle/>
              <a:p>
                <a:pPr eaLnBrk="1" hangingPunct="1"/>
                <a:r>
                  <a:rPr lang="en-US" altLang="zh-CN" sz="2800" dirty="0"/>
                  <a:t>The Operation of Partition(A, p, r)</a:t>
                </a:r>
              </a:p>
              <a:p>
                <a:pPr eaLnBrk="1" hangingPunct="1"/>
                <a:endParaRPr lang="en-US" altLang="zh-CN" sz="2800" dirty="0"/>
              </a:p>
              <a:p>
                <a:pPr eaLnBrk="1" hangingPunct="1"/>
                <a:endParaRPr lang="en-US" altLang="zh-CN" sz="2800" dirty="0"/>
              </a:p>
              <a:p>
                <a:pPr marL="0" indent="0" eaLnBrk="1" hangingPunct="1">
                  <a:buNone/>
                </a:pPr>
                <a:endParaRPr lang="en-US" altLang="zh-CN" sz="2800" dirty="0"/>
              </a:p>
              <a:p>
                <a:pPr marL="0" indent="0" eaLnBrk="1" hangingPunct="1">
                  <a:buNone/>
                </a:pPr>
                <a:endParaRPr lang="en-US" altLang="zh-CN" sz="2800" dirty="0"/>
              </a:p>
              <a:p>
                <a:pPr marL="0" indent="0" eaLnBrk="1" hangingPunct="1">
                  <a:buNone/>
                </a:pPr>
                <a:endParaRPr lang="en-US" altLang="zh-CN" sz="2800" dirty="0"/>
              </a:p>
              <a:p>
                <a:pPr marL="0" indent="0" eaLnBrk="1" hangingPunct="1">
                  <a:buNone/>
                </a:pPr>
                <a:endParaRPr lang="en-US" altLang="zh-CN" sz="2800" dirty="0"/>
              </a:p>
              <a:p>
                <a:pPr marL="0" indent="0" eaLnBrk="1" hangingPunct="1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𝐼𝑛𝑐𝑟𝑒𝑎𝑠𝑒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𝑏𝑦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 1</m:t>
                      </m:r>
                    </m:oMath>
                  </m:oMathPara>
                </a14:m>
                <a:endParaRPr lang="en-US" altLang="zh-CN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457200" y="836613"/>
                <a:ext cx="8229600" cy="6120779"/>
              </a:xfrm>
              <a:blipFill>
                <a:blip r:embed="rId2"/>
                <a:stretch>
                  <a:fillRect l="-593" t="-8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103</a:t>
            </a:fld>
            <a:endParaRPr lang="en-US" altLang="zh-CN" sz="1200" b="0">
              <a:ea typeface="Gulim" pitchFamily="34" charset="-127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2555776" y="3385018"/>
            <a:ext cx="3461364" cy="432000"/>
            <a:chOff x="640475" y="4871345"/>
            <a:chExt cx="3461364" cy="432000"/>
          </a:xfrm>
          <a:noFill/>
        </p:grpSpPr>
        <p:sp>
          <p:nvSpPr>
            <p:cNvPr id="9" name="矩形 8"/>
            <p:cNvSpPr/>
            <p:nvPr/>
          </p:nvSpPr>
          <p:spPr bwMode="auto">
            <a:xfrm>
              <a:off x="640475" y="4871345"/>
              <a:ext cx="432000" cy="432000"/>
            </a:xfrm>
            <a:prstGeom prst="rect">
              <a:avLst/>
            </a:prstGeom>
            <a:grpFill/>
            <a:ln>
              <a:solidFill>
                <a:schemeClr val="accent4">
                  <a:lumMod val="95000"/>
                  <a:lumOff val="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2000" b="1" i="0" u="none" strike="noStrike" cap="none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  <a:latin typeface="Calibri" panose="020F0502020204030204" pitchFamily="34" charset="0"/>
                  <a:ea typeface="Arial Unicode MS" pitchFamily="50" charset="-127"/>
                  <a:cs typeface="Calibri" panose="020F0502020204030204" pitchFamily="34" charset="0"/>
                </a:rPr>
                <a:t>2</a:t>
              </a:r>
              <a:endParaRPr kumimoji="0" lang="zh-CN" altLang="en-US" sz="20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10" name="矩形 9"/>
            <p:cNvSpPr/>
            <p:nvPr/>
          </p:nvSpPr>
          <p:spPr bwMode="auto">
            <a:xfrm>
              <a:off x="1072475" y="4871345"/>
              <a:ext cx="432000" cy="432000"/>
            </a:xfrm>
            <a:prstGeom prst="rect">
              <a:avLst/>
            </a:prstGeom>
            <a:grpFill/>
            <a:ln>
              <a:solidFill>
                <a:schemeClr val="accent4">
                  <a:lumMod val="95000"/>
                  <a:lumOff val="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2000" b="1" i="0" u="none" strike="noStrike" cap="none" normalizeH="0" baseline="0" dirty="0">
                  <a:ln>
                    <a:noFill/>
                  </a:ln>
                  <a:solidFill>
                    <a:srgbClr val="FF3300"/>
                  </a:solidFill>
                  <a:effectLst/>
                  <a:latin typeface="Calibri" panose="020F0502020204030204" pitchFamily="34" charset="0"/>
                  <a:ea typeface="Arial Unicode MS" pitchFamily="50" charset="-127"/>
                  <a:cs typeface="Calibri" panose="020F0502020204030204" pitchFamily="34" charset="0"/>
                </a:rPr>
                <a:t>1</a:t>
              </a:r>
              <a:endParaRPr kumimoji="0" lang="zh-CN" altLang="en-US" sz="2000" b="1" i="0" u="none" strike="noStrike" cap="none" normalizeH="0" baseline="0" dirty="0">
                <a:ln>
                  <a:noFill/>
                </a:ln>
                <a:solidFill>
                  <a:srgbClr val="FF330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11" name="矩形 10"/>
            <p:cNvSpPr/>
            <p:nvPr/>
          </p:nvSpPr>
          <p:spPr bwMode="auto">
            <a:xfrm>
              <a:off x="1504475" y="4871345"/>
              <a:ext cx="432000" cy="432000"/>
            </a:xfrm>
            <a:prstGeom prst="rect">
              <a:avLst/>
            </a:prstGeom>
            <a:grpFill/>
            <a:ln>
              <a:solidFill>
                <a:schemeClr val="accent4">
                  <a:lumMod val="95000"/>
                  <a:lumOff val="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2000" b="1" i="0" u="none" strike="noStrike" cap="none" normalizeH="0" baseline="0" dirty="0">
                  <a:ln>
                    <a:noFill/>
                  </a:ln>
                  <a:solidFill>
                    <a:srgbClr val="FF3300"/>
                  </a:solidFill>
                  <a:effectLst/>
                  <a:latin typeface="Calibri" panose="020F0502020204030204" pitchFamily="34" charset="0"/>
                  <a:ea typeface="Arial Unicode MS" pitchFamily="50" charset="-127"/>
                  <a:cs typeface="Calibri" panose="020F0502020204030204" pitchFamily="34" charset="0"/>
                </a:rPr>
                <a:t>3</a:t>
              </a:r>
              <a:endParaRPr kumimoji="0" lang="zh-CN" altLang="en-US" sz="2000" b="1" i="0" u="none" strike="noStrike" cap="none" normalizeH="0" baseline="0" dirty="0">
                <a:ln>
                  <a:noFill/>
                </a:ln>
                <a:solidFill>
                  <a:srgbClr val="FF330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12" name="矩形 11"/>
            <p:cNvSpPr/>
            <p:nvPr/>
          </p:nvSpPr>
          <p:spPr bwMode="auto">
            <a:xfrm>
              <a:off x="1936475" y="4871345"/>
              <a:ext cx="432000" cy="432000"/>
            </a:xfrm>
            <a:prstGeom prst="rect">
              <a:avLst/>
            </a:prstGeom>
            <a:grpFill/>
            <a:ln>
              <a:solidFill>
                <a:schemeClr val="accent4">
                  <a:lumMod val="95000"/>
                  <a:lumOff val="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2000" b="1" i="0" u="none" strike="noStrike" cap="none" normalizeH="0" baseline="0" dirty="0">
                  <a:ln>
                    <a:noFill/>
                  </a:ln>
                  <a:solidFill>
                    <a:srgbClr val="0070C0"/>
                  </a:solidFill>
                  <a:effectLst/>
                  <a:latin typeface="Calibri" panose="020F0502020204030204" pitchFamily="34" charset="0"/>
                  <a:ea typeface="Arial Unicode MS" pitchFamily="50" charset="-127"/>
                  <a:cs typeface="Calibri" panose="020F0502020204030204" pitchFamily="34" charset="0"/>
                </a:rPr>
                <a:t>8</a:t>
              </a:r>
              <a:endParaRPr kumimoji="0" lang="zh-CN" altLang="en-US" sz="2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13" name="矩形 12"/>
            <p:cNvSpPr/>
            <p:nvPr/>
          </p:nvSpPr>
          <p:spPr bwMode="auto">
            <a:xfrm>
              <a:off x="2368667" y="4871345"/>
              <a:ext cx="432000" cy="432000"/>
            </a:xfrm>
            <a:prstGeom prst="rect">
              <a:avLst/>
            </a:prstGeom>
            <a:grpFill/>
            <a:ln>
              <a:solidFill>
                <a:schemeClr val="accent4">
                  <a:lumMod val="95000"/>
                  <a:lumOff val="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2000" b="1" i="0" u="none" strike="noStrike" cap="none" normalizeH="0" baseline="0" dirty="0">
                  <a:ln>
                    <a:noFill/>
                  </a:ln>
                  <a:solidFill>
                    <a:srgbClr val="0070C0"/>
                  </a:solidFill>
                  <a:effectLst/>
                  <a:latin typeface="Calibri" panose="020F0502020204030204" pitchFamily="34" charset="0"/>
                  <a:ea typeface="Arial Unicode MS" pitchFamily="50" charset="-127"/>
                  <a:cs typeface="Calibri" panose="020F0502020204030204" pitchFamily="34" charset="0"/>
                </a:rPr>
                <a:t>7</a:t>
              </a:r>
              <a:endParaRPr kumimoji="0" lang="zh-CN" altLang="en-US" sz="2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14" name="矩形 13"/>
            <p:cNvSpPr/>
            <p:nvPr/>
          </p:nvSpPr>
          <p:spPr bwMode="auto">
            <a:xfrm>
              <a:off x="2800907" y="4871345"/>
              <a:ext cx="432000" cy="432000"/>
            </a:xfrm>
            <a:prstGeom prst="rect">
              <a:avLst/>
            </a:prstGeom>
            <a:grpFill/>
            <a:ln>
              <a:solidFill>
                <a:schemeClr val="accent4">
                  <a:lumMod val="95000"/>
                  <a:lumOff val="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2000" b="1" i="0" u="none" strike="noStrike" cap="none" normalizeH="0" baseline="0" dirty="0">
                  <a:ln>
                    <a:noFill/>
                  </a:ln>
                  <a:solidFill>
                    <a:srgbClr val="0070C0"/>
                  </a:solidFill>
                  <a:effectLst/>
                  <a:latin typeface="Calibri" panose="020F0502020204030204" pitchFamily="34" charset="0"/>
                  <a:ea typeface="Arial Unicode MS" pitchFamily="50" charset="-127"/>
                  <a:cs typeface="Calibri" panose="020F0502020204030204" pitchFamily="34" charset="0"/>
                </a:rPr>
                <a:t>5</a:t>
              </a:r>
              <a:endParaRPr kumimoji="0" lang="zh-CN" altLang="en-US" sz="2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15" name="矩形 14"/>
            <p:cNvSpPr/>
            <p:nvPr/>
          </p:nvSpPr>
          <p:spPr bwMode="auto">
            <a:xfrm>
              <a:off x="3237647" y="4871345"/>
              <a:ext cx="432000" cy="432000"/>
            </a:xfrm>
            <a:prstGeom prst="rect">
              <a:avLst/>
            </a:prstGeom>
            <a:grpFill/>
            <a:ln>
              <a:solidFill>
                <a:schemeClr val="accent4">
                  <a:lumMod val="95000"/>
                  <a:lumOff val="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2000" b="1" i="0" u="none" strike="noStrike" cap="none" normalizeH="0" baseline="0" dirty="0">
                  <a:ln>
                    <a:noFill/>
                  </a:ln>
                  <a:solidFill>
                    <a:srgbClr val="0070C0"/>
                  </a:solidFill>
                  <a:effectLst/>
                  <a:latin typeface="Calibri" panose="020F0502020204030204" pitchFamily="34" charset="0"/>
                  <a:ea typeface="Arial Unicode MS" pitchFamily="50" charset="-127"/>
                  <a:cs typeface="Calibri" panose="020F0502020204030204" pitchFamily="34" charset="0"/>
                </a:rPr>
                <a:t>6</a:t>
              </a:r>
              <a:endParaRPr kumimoji="0" lang="zh-CN" altLang="en-US" sz="2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16" name="矩形 15"/>
            <p:cNvSpPr/>
            <p:nvPr/>
          </p:nvSpPr>
          <p:spPr bwMode="auto">
            <a:xfrm>
              <a:off x="3669839" y="4871345"/>
              <a:ext cx="432000" cy="432000"/>
            </a:xfrm>
            <a:prstGeom prst="rect">
              <a:avLst/>
            </a:prstGeom>
            <a:grpFill/>
            <a:ln>
              <a:solidFill>
                <a:schemeClr val="accent4">
                  <a:lumMod val="95000"/>
                  <a:lumOff val="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20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Arial Unicode MS" pitchFamily="50" charset="-127"/>
                  <a:cs typeface="Calibri" panose="020F0502020204030204" pitchFamily="34" charset="0"/>
                </a:rPr>
                <a:t>4</a:t>
              </a:r>
              <a:endParaRPr kumimoji="0" lang="zh-CN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endParaRPr>
            </a:p>
          </p:txBody>
        </p:sp>
      </p:grpSp>
      <p:sp>
        <p:nvSpPr>
          <p:cNvPr id="18" name="文本框 17"/>
          <p:cNvSpPr txBox="1"/>
          <p:nvPr/>
        </p:nvSpPr>
        <p:spPr>
          <a:xfrm>
            <a:off x="2556827" y="3015686"/>
            <a:ext cx="3193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p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5" name="直接连接符 4"/>
          <p:cNvCxnSpPr/>
          <p:nvPr/>
        </p:nvCxnSpPr>
        <p:spPr bwMode="auto">
          <a:xfrm>
            <a:off x="3851776" y="3276982"/>
            <a:ext cx="0" cy="648072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 bwMode="auto">
          <a:xfrm>
            <a:off x="5584948" y="3276982"/>
            <a:ext cx="0" cy="648072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/>
        </p:nvSpPr>
        <p:spPr>
          <a:xfrm>
            <a:off x="5601406" y="3015686"/>
            <a:ext cx="399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2000" b="0" dirty="0" err="1">
                <a:latin typeface="Calibri" panose="020F0502020204030204" pitchFamily="34" charset="0"/>
                <a:cs typeface="Calibri" panose="020F0502020204030204" pitchFamily="34" charset="0"/>
              </a:rPr>
              <a:t>j,r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3552495" y="3015686"/>
            <a:ext cx="2439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2000" b="0" dirty="0" err="1"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928164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Partition-Example</a:t>
            </a:r>
            <a:endParaRPr lang="en-US" altLang="zh-CN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836613"/>
            <a:ext cx="8229600" cy="6120779"/>
          </a:xfrm>
        </p:spPr>
        <p:txBody>
          <a:bodyPr/>
          <a:lstStyle/>
          <a:p>
            <a:pPr eaLnBrk="1" hangingPunct="1"/>
            <a:r>
              <a:rPr lang="en-US" altLang="zh-CN" sz="2800" dirty="0"/>
              <a:t>The Operation of Partition(A, p, r)</a:t>
            </a:r>
          </a:p>
          <a:p>
            <a:pPr eaLnBrk="1" hangingPunct="1"/>
            <a:endParaRPr lang="en-US" altLang="zh-CN" sz="2800" dirty="0"/>
          </a:p>
          <a:p>
            <a:pPr eaLnBrk="1" hangingPunct="1"/>
            <a:endParaRPr lang="en-US" altLang="zh-CN" sz="2800" dirty="0"/>
          </a:p>
          <a:p>
            <a:pPr marL="0" indent="0" eaLnBrk="1" hangingPunct="1">
              <a:buNone/>
            </a:pPr>
            <a:endParaRPr lang="en-US" altLang="zh-CN" sz="2800" dirty="0"/>
          </a:p>
          <a:p>
            <a:pPr marL="0" indent="0" eaLnBrk="1" hangingPunct="1">
              <a:buNone/>
            </a:pPr>
            <a:endParaRPr lang="en-US" altLang="zh-CN" sz="2800" dirty="0"/>
          </a:p>
          <a:p>
            <a:pPr marL="0" indent="0" eaLnBrk="1" hangingPunct="1">
              <a:buNone/>
            </a:pPr>
            <a:endParaRPr lang="en-US" altLang="zh-CN" sz="2800" dirty="0"/>
          </a:p>
          <a:p>
            <a:pPr marL="0" indent="0" eaLnBrk="1" hangingPunct="1">
              <a:buNone/>
            </a:pPr>
            <a:endParaRPr lang="en-US" altLang="zh-CN" sz="2800" dirty="0"/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104</a:t>
            </a:fld>
            <a:endParaRPr lang="en-US" altLang="zh-CN" sz="1200" b="0">
              <a:ea typeface="Gulim" pitchFamily="34" charset="-127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2555776" y="3385018"/>
            <a:ext cx="3461364" cy="432000"/>
            <a:chOff x="640475" y="4871345"/>
            <a:chExt cx="3461364" cy="432000"/>
          </a:xfrm>
          <a:noFill/>
        </p:grpSpPr>
        <p:sp>
          <p:nvSpPr>
            <p:cNvPr id="9" name="矩形 8"/>
            <p:cNvSpPr/>
            <p:nvPr/>
          </p:nvSpPr>
          <p:spPr bwMode="auto">
            <a:xfrm>
              <a:off x="640475" y="4871345"/>
              <a:ext cx="432000" cy="432000"/>
            </a:xfrm>
            <a:prstGeom prst="rect">
              <a:avLst/>
            </a:prstGeom>
            <a:grpFill/>
            <a:ln>
              <a:solidFill>
                <a:schemeClr val="accent4">
                  <a:lumMod val="95000"/>
                  <a:lumOff val="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2000" b="1" i="0" u="none" strike="noStrike" cap="none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  <a:latin typeface="Calibri" panose="020F0502020204030204" pitchFamily="34" charset="0"/>
                  <a:ea typeface="Arial Unicode MS" pitchFamily="50" charset="-127"/>
                  <a:cs typeface="Calibri" panose="020F0502020204030204" pitchFamily="34" charset="0"/>
                </a:rPr>
                <a:t>2</a:t>
              </a:r>
              <a:endParaRPr kumimoji="0" lang="zh-CN" altLang="en-US" sz="20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10" name="矩形 9"/>
            <p:cNvSpPr/>
            <p:nvPr/>
          </p:nvSpPr>
          <p:spPr bwMode="auto">
            <a:xfrm>
              <a:off x="1072475" y="4871345"/>
              <a:ext cx="432000" cy="432000"/>
            </a:xfrm>
            <a:prstGeom prst="rect">
              <a:avLst/>
            </a:prstGeom>
            <a:grpFill/>
            <a:ln>
              <a:solidFill>
                <a:schemeClr val="accent4">
                  <a:lumMod val="95000"/>
                  <a:lumOff val="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2000" b="1" i="0" u="none" strike="noStrike" cap="none" normalizeH="0" baseline="0" dirty="0">
                  <a:ln>
                    <a:noFill/>
                  </a:ln>
                  <a:solidFill>
                    <a:srgbClr val="FF3300"/>
                  </a:solidFill>
                  <a:effectLst/>
                  <a:latin typeface="Calibri" panose="020F0502020204030204" pitchFamily="34" charset="0"/>
                  <a:ea typeface="Arial Unicode MS" pitchFamily="50" charset="-127"/>
                  <a:cs typeface="Calibri" panose="020F0502020204030204" pitchFamily="34" charset="0"/>
                </a:rPr>
                <a:t>1</a:t>
              </a:r>
              <a:endParaRPr kumimoji="0" lang="zh-CN" altLang="en-US" sz="2000" b="1" i="0" u="none" strike="noStrike" cap="none" normalizeH="0" baseline="0" dirty="0">
                <a:ln>
                  <a:noFill/>
                </a:ln>
                <a:solidFill>
                  <a:srgbClr val="FF330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11" name="矩形 10"/>
            <p:cNvSpPr/>
            <p:nvPr/>
          </p:nvSpPr>
          <p:spPr bwMode="auto">
            <a:xfrm>
              <a:off x="1504475" y="4871345"/>
              <a:ext cx="432000" cy="432000"/>
            </a:xfrm>
            <a:prstGeom prst="rect">
              <a:avLst/>
            </a:prstGeom>
            <a:grpFill/>
            <a:ln>
              <a:solidFill>
                <a:schemeClr val="accent4">
                  <a:lumMod val="95000"/>
                  <a:lumOff val="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2000" b="1" i="0" u="none" strike="noStrike" cap="none" normalizeH="0" baseline="0" dirty="0">
                  <a:ln>
                    <a:noFill/>
                  </a:ln>
                  <a:solidFill>
                    <a:srgbClr val="FF3300"/>
                  </a:solidFill>
                  <a:effectLst/>
                  <a:latin typeface="Calibri" panose="020F0502020204030204" pitchFamily="34" charset="0"/>
                  <a:ea typeface="Arial Unicode MS" pitchFamily="50" charset="-127"/>
                  <a:cs typeface="Calibri" panose="020F0502020204030204" pitchFamily="34" charset="0"/>
                </a:rPr>
                <a:t>3</a:t>
              </a:r>
              <a:endParaRPr kumimoji="0" lang="zh-CN" altLang="en-US" sz="2000" b="1" i="0" u="none" strike="noStrike" cap="none" normalizeH="0" baseline="0" dirty="0">
                <a:ln>
                  <a:noFill/>
                </a:ln>
                <a:solidFill>
                  <a:srgbClr val="FF330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12" name="矩形 11"/>
            <p:cNvSpPr/>
            <p:nvPr/>
          </p:nvSpPr>
          <p:spPr bwMode="auto">
            <a:xfrm>
              <a:off x="1936475" y="4871345"/>
              <a:ext cx="432000" cy="432000"/>
            </a:xfrm>
            <a:prstGeom prst="rect">
              <a:avLst/>
            </a:prstGeom>
            <a:grpFill/>
            <a:ln>
              <a:solidFill>
                <a:schemeClr val="accent4">
                  <a:lumMod val="95000"/>
                  <a:lumOff val="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2000" b="1" i="0" u="none" strike="noStrike" cap="none" normalizeH="0" baseline="0" dirty="0">
                  <a:ln>
                    <a:noFill/>
                  </a:ln>
                  <a:solidFill>
                    <a:srgbClr val="0070C0"/>
                  </a:solidFill>
                  <a:effectLst/>
                  <a:latin typeface="Calibri" panose="020F0502020204030204" pitchFamily="34" charset="0"/>
                  <a:ea typeface="Arial Unicode MS" pitchFamily="50" charset="-127"/>
                  <a:cs typeface="Calibri" panose="020F0502020204030204" pitchFamily="34" charset="0"/>
                </a:rPr>
                <a:t>8</a:t>
              </a:r>
              <a:endParaRPr kumimoji="0" lang="zh-CN" altLang="en-US" sz="2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13" name="矩形 12"/>
            <p:cNvSpPr/>
            <p:nvPr/>
          </p:nvSpPr>
          <p:spPr bwMode="auto">
            <a:xfrm>
              <a:off x="2368667" y="4871345"/>
              <a:ext cx="432000" cy="432000"/>
            </a:xfrm>
            <a:prstGeom prst="rect">
              <a:avLst/>
            </a:prstGeom>
            <a:grpFill/>
            <a:ln>
              <a:solidFill>
                <a:schemeClr val="accent4">
                  <a:lumMod val="95000"/>
                  <a:lumOff val="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2000" b="1" i="0" u="none" strike="noStrike" cap="none" normalizeH="0" baseline="0" dirty="0">
                  <a:ln>
                    <a:noFill/>
                  </a:ln>
                  <a:solidFill>
                    <a:srgbClr val="0070C0"/>
                  </a:solidFill>
                  <a:effectLst/>
                  <a:latin typeface="Calibri" panose="020F0502020204030204" pitchFamily="34" charset="0"/>
                  <a:ea typeface="Arial Unicode MS" pitchFamily="50" charset="-127"/>
                  <a:cs typeface="Calibri" panose="020F0502020204030204" pitchFamily="34" charset="0"/>
                </a:rPr>
                <a:t>7</a:t>
              </a:r>
              <a:endParaRPr kumimoji="0" lang="zh-CN" altLang="en-US" sz="2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14" name="矩形 13"/>
            <p:cNvSpPr/>
            <p:nvPr/>
          </p:nvSpPr>
          <p:spPr bwMode="auto">
            <a:xfrm>
              <a:off x="2800907" y="4871345"/>
              <a:ext cx="432000" cy="432000"/>
            </a:xfrm>
            <a:prstGeom prst="rect">
              <a:avLst/>
            </a:prstGeom>
            <a:grpFill/>
            <a:ln>
              <a:solidFill>
                <a:schemeClr val="accent4">
                  <a:lumMod val="95000"/>
                  <a:lumOff val="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2000" b="1" i="0" u="none" strike="noStrike" cap="none" normalizeH="0" baseline="0" dirty="0">
                  <a:ln>
                    <a:noFill/>
                  </a:ln>
                  <a:solidFill>
                    <a:srgbClr val="0070C0"/>
                  </a:solidFill>
                  <a:effectLst/>
                  <a:latin typeface="Calibri" panose="020F0502020204030204" pitchFamily="34" charset="0"/>
                  <a:ea typeface="Arial Unicode MS" pitchFamily="50" charset="-127"/>
                  <a:cs typeface="Calibri" panose="020F0502020204030204" pitchFamily="34" charset="0"/>
                </a:rPr>
                <a:t>5</a:t>
              </a:r>
              <a:endParaRPr kumimoji="0" lang="zh-CN" altLang="en-US" sz="2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15" name="矩形 14"/>
            <p:cNvSpPr/>
            <p:nvPr/>
          </p:nvSpPr>
          <p:spPr bwMode="auto">
            <a:xfrm>
              <a:off x="3237647" y="4871345"/>
              <a:ext cx="432000" cy="432000"/>
            </a:xfrm>
            <a:prstGeom prst="rect">
              <a:avLst/>
            </a:prstGeom>
            <a:grpFill/>
            <a:ln>
              <a:solidFill>
                <a:schemeClr val="accent4">
                  <a:lumMod val="95000"/>
                  <a:lumOff val="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2000" b="1" i="0" u="none" strike="noStrike" cap="none" normalizeH="0" baseline="0" dirty="0">
                  <a:ln>
                    <a:noFill/>
                  </a:ln>
                  <a:solidFill>
                    <a:srgbClr val="0070C0"/>
                  </a:solidFill>
                  <a:effectLst/>
                  <a:latin typeface="Calibri" panose="020F0502020204030204" pitchFamily="34" charset="0"/>
                  <a:ea typeface="Arial Unicode MS" pitchFamily="50" charset="-127"/>
                  <a:cs typeface="Calibri" panose="020F0502020204030204" pitchFamily="34" charset="0"/>
                </a:rPr>
                <a:t>6</a:t>
              </a:r>
              <a:endParaRPr kumimoji="0" lang="zh-CN" altLang="en-US" sz="2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16" name="矩形 15"/>
            <p:cNvSpPr/>
            <p:nvPr/>
          </p:nvSpPr>
          <p:spPr bwMode="auto">
            <a:xfrm>
              <a:off x="3669839" y="4871345"/>
              <a:ext cx="432000" cy="432000"/>
            </a:xfrm>
            <a:prstGeom prst="rect">
              <a:avLst/>
            </a:prstGeom>
            <a:grpFill/>
            <a:ln>
              <a:solidFill>
                <a:schemeClr val="accent4">
                  <a:lumMod val="95000"/>
                  <a:lumOff val="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20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Arial Unicode MS" pitchFamily="50" charset="-127"/>
                  <a:cs typeface="Calibri" panose="020F0502020204030204" pitchFamily="34" charset="0"/>
                </a:rPr>
                <a:t>4</a:t>
              </a:r>
              <a:endParaRPr kumimoji="0" lang="zh-CN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endParaRPr>
            </a:p>
          </p:txBody>
        </p:sp>
      </p:grpSp>
      <p:sp>
        <p:nvSpPr>
          <p:cNvPr id="18" name="文本框 17"/>
          <p:cNvSpPr txBox="1"/>
          <p:nvPr/>
        </p:nvSpPr>
        <p:spPr>
          <a:xfrm>
            <a:off x="2556827" y="3015686"/>
            <a:ext cx="3193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p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5" name="直接连接符 4"/>
          <p:cNvCxnSpPr/>
          <p:nvPr/>
        </p:nvCxnSpPr>
        <p:spPr bwMode="auto">
          <a:xfrm>
            <a:off x="3851776" y="3276982"/>
            <a:ext cx="0" cy="648072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 bwMode="auto">
          <a:xfrm>
            <a:off x="5584948" y="3276982"/>
            <a:ext cx="0" cy="648072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/>
        </p:nvSpPr>
        <p:spPr>
          <a:xfrm>
            <a:off x="5601406" y="3015686"/>
            <a:ext cx="399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2000" b="0" dirty="0" err="1">
                <a:latin typeface="Calibri" panose="020F0502020204030204" pitchFamily="34" charset="0"/>
                <a:cs typeface="Calibri" panose="020F0502020204030204" pitchFamily="34" charset="0"/>
              </a:rPr>
              <a:t>j,r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3552495" y="3015686"/>
            <a:ext cx="2439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2000" b="0" dirty="0" err="1"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44697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Partition-Example</a:t>
            </a:r>
            <a:endParaRPr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457200" y="836613"/>
                <a:ext cx="8229600" cy="6120779"/>
              </a:xfrm>
            </p:spPr>
            <p:txBody>
              <a:bodyPr/>
              <a:lstStyle/>
              <a:p>
                <a:pPr eaLnBrk="1" hangingPunct="1"/>
                <a:r>
                  <a:rPr lang="en-US" altLang="zh-CN" sz="2800" dirty="0"/>
                  <a:t>The Operation of Partition(A, p, r)</a:t>
                </a:r>
              </a:p>
              <a:p>
                <a:pPr eaLnBrk="1" hangingPunct="1"/>
                <a:endParaRPr lang="en-US" altLang="zh-CN" sz="2800" dirty="0"/>
              </a:p>
              <a:p>
                <a:pPr eaLnBrk="1" hangingPunct="1"/>
                <a:endParaRPr lang="en-US" altLang="zh-CN" sz="2800" dirty="0"/>
              </a:p>
              <a:p>
                <a:pPr marL="0" indent="0" eaLnBrk="1" hangingPunct="1">
                  <a:buNone/>
                </a:pPr>
                <a:endParaRPr lang="en-US" altLang="zh-CN" sz="2800" dirty="0"/>
              </a:p>
              <a:p>
                <a:pPr marL="0" indent="0" eaLnBrk="1" hangingPunct="1">
                  <a:buNone/>
                </a:pPr>
                <a:endParaRPr lang="en-US" altLang="zh-CN" sz="2800" dirty="0"/>
              </a:p>
              <a:p>
                <a:pPr marL="0" indent="0" eaLnBrk="1" hangingPunct="1">
                  <a:buNone/>
                </a:pPr>
                <a:endParaRPr lang="en-US" altLang="zh-CN" sz="2800" dirty="0"/>
              </a:p>
              <a:p>
                <a:pPr marL="0" indent="0" eaLnBrk="1" hangingPunct="1">
                  <a:buNone/>
                </a:pPr>
                <a:endParaRPr lang="en-US" altLang="zh-CN" sz="2800" dirty="0"/>
              </a:p>
              <a:p>
                <a:pPr marL="0" indent="0" eaLnBrk="1" hangingPunct="1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+1]↔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altLang="zh-CN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457200" y="836613"/>
                <a:ext cx="8229600" cy="6120779"/>
              </a:xfrm>
              <a:blipFill>
                <a:blip r:embed="rId2"/>
                <a:stretch>
                  <a:fillRect l="-593" t="-8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105</a:t>
            </a:fld>
            <a:endParaRPr lang="en-US" altLang="zh-CN" sz="1200" b="0">
              <a:ea typeface="Gulim" pitchFamily="34" charset="-127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2555776" y="3385018"/>
            <a:ext cx="3461364" cy="432000"/>
            <a:chOff x="640475" y="4871345"/>
            <a:chExt cx="3461364" cy="432000"/>
          </a:xfrm>
          <a:noFill/>
        </p:grpSpPr>
        <p:sp>
          <p:nvSpPr>
            <p:cNvPr id="9" name="矩形 8"/>
            <p:cNvSpPr/>
            <p:nvPr/>
          </p:nvSpPr>
          <p:spPr bwMode="auto">
            <a:xfrm>
              <a:off x="640475" y="4871345"/>
              <a:ext cx="432000" cy="432000"/>
            </a:xfrm>
            <a:prstGeom prst="rect">
              <a:avLst/>
            </a:prstGeom>
            <a:grpFill/>
            <a:ln>
              <a:solidFill>
                <a:schemeClr val="accent4">
                  <a:lumMod val="95000"/>
                  <a:lumOff val="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2000" b="1" i="0" u="none" strike="noStrike" cap="none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  <a:latin typeface="Calibri" panose="020F0502020204030204" pitchFamily="34" charset="0"/>
                  <a:ea typeface="Arial Unicode MS" pitchFamily="50" charset="-127"/>
                  <a:cs typeface="Calibri" panose="020F0502020204030204" pitchFamily="34" charset="0"/>
                </a:rPr>
                <a:t>2</a:t>
              </a:r>
              <a:endParaRPr kumimoji="0" lang="zh-CN" altLang="en-US" sz="20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10" name="矩形 9"/>
            <p:cNvSpPr/>
            <p:nvPr/>
          </p:nvSpPr>
          <p:spPr bwMode="auto">
            <a:xfrm>
              <a:off x="1072475" y="4871345"/>
              <a:ext cx="432000" cy="432000"/>
            </a:xfrm>
            <a:prstGeom prst="rect">
              <a:avLst/>
            </a:prstGeom>
            <a:grpFill/>
            <a:ln>
              <a:solidFill>
                <a:schemeClr val="accent4">
                  <a:lumMod val="95000"/>
                  <a:lumOff val="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2000" b="1" i="0" u="none" strike="noStrike" cap="none" normalizeH="0" baseline="0" dirty="0">
                  <a:ln>
                    <a:noFill/>
                  </a:ln>
                  <a:solidFill>
                    <a:srgbClr val="FF3300"/>
                  </a:solidFill>
                  <a:effectLst/>
                  <a:latin typeface="Calibri" panose="020F0502020204030204" pitchFamily="34" charset="0"/>
                  <a:ea typeface="Arial Unicode MS" pitchFamily="50" charset="-127"/>
                  <a:cs typeface="Calibri" panose="020F0502020204030204" pitchFamily="34" charset="0"/>
                </a:rPr>
                <a:t>1</a:t>
              </a:r>
              <a:endParaRPr kumimoji="0" lang="zh-CN" altLang="en-US" sz="2000" b="1" i="0" u="none" strike="noStrike" cap="none" normalizeH="0" baseline="0" dirty="0">
                <a:ln>
                  <a:noFill/>
                </a:ln>
                <a:solidFill>
                  <a:srgbClr val="FF330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11" name="矩形 10"/>
            <p:cNvSpPr/>
            <p:nvPr/>
          </p:nvSpPr>
          <p:spPr bwMode="auto">
            <a:xfrm>
              <a:off x="1504475" y="4871345"/>
              <a:ext cx="432000" cy="432000"/>
            </a:xfrm>
            <a:prstGeom prst="rect">
              <a:avLst/>
            </a:prstGeom>
            <a:grpFill/>
            <a:ln>
              <a:solidFill>
                <a:schemeClr val="accent4">
                  <a:lumMod val="95000"/>
                  <a:lumOff val="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2000" b="1" i="0" u="none" strike="noStrike" cap="none" normalizeH="0" baseline="0" dirty="0">
                  <a:ln>
                    <a:noFill/>
                  </a:ln>
                  <a:solidFill>
                    <a:srgbClr val="FF3300"/>
                  </a:solidFill>
                  <a:effectLst/>
                  <a:latin typeface="Calibri" panose="020F0502020204030204" pitchFamily="34" charset="0"/>
                  <a:ea typeface="Arial Unicode MS" pitchFamily="50" charset="-127"/>
                  <a:cs typeface="Calibri" panose="020F0502020204030204" pitchFamily="34" charset="0"/>
                </a:rPr>
                <a:t>3</a:t>
              </a:r>
              <a:endParaRPr kumimoji="0" lang="zh-CN" altLang="en-US" sz="2000" b="1" i="0" u="none" strike="noStrike" cap="none" normalizeH="0" baseline="0" dirty="0">
                <a:ln>
                  <a:noFill/>
                </a:ln>
                <a:solidFill>
                  <a:srgbClr val="FF330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12" name="矩形 11"/>
            <p:cNvSpPr/>
            <p:nvPr/>
          </p:nvSpPr>
          <p:spPr bwMode="auto">
            <a:xfrm>
              <a:off x="1936475" y="4871345"/>
              <a:ext cx="432000" cy="432000"/>
            </a:xfrm>
            <a:prstGeom prst="rect">
              <a:avLst/>
            </a:prstGeom>
            <a:grpFill/>
            <a:ln>
              <a:solidFill>
                <a:schemeClr val="accent4">
                  <a:lumMod val="95000"/>
                  <a:lumOff val="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20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Arial Unicode MS" pitchFamily="50" charset="-127"/>
                  <a:cs typeface="Calibri" panose="020F0502020204030204" pitchFamily="34" charset="0"/>
                </a:rPr>
                <a:t>4</a:t>
              </a:r>
              <a:endParaRPr kumimoji="0" lang="zh-CN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13" name="矩形 12"/>
            <p:cNvSpPr/>
            <p:nvPr/>
          </p:nvSpPr>
          <p:spPr bwMode="auto">
            <a:xfrm>
              <a:off x="2368667" y="4871345"/>
              <a:ext cx="432000" cy="432000"/>
            </a:xfrm>
            <a:prstGeom prst="rect">
              <a:avLst/>
            </a:prstGeom>
            <a:grpFill/>
            <a:ln>
              <a:solidFill>
                <a:schemeClr val="accent4">
                  <a:lumMod val="95000"/>
                  <a:lumOff val="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2000" b="1" i="0" u="none" strike="noStrike" cap="none" normalizeH="0" baseline="0" dirty="0">
                  <a:ln>
                    <a:noFill/>
                  </a:ln>
                  <a:solidFill>
                    <a:srgbClr val="0070C0"/>
                  </a:solidFill>
                  <a:effectLst/>
                  <a:latin typeface="Calibri" panose="020F0502020204030204" pitchFamily="34" charset="0"/>
                  <a:ea typeface="Arial Unicode MS" pitchFamily="50" charset="-127"/>
                  <a:cs typeface="Calibri" panose="020F0502020204030204" pitchFamily="34" charset="0"/>
                </a:rPr>
                <a:t>7</a:t>
              </a:r>
              <a:endParaRPr kumimoji="0" lang="zh-CN" altLang="en-US" sz="2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14" name="矩形 13"/>
            <p:cNvSpPr/>
            <p:nvPr/>
          </p:nvSpPr>
          <p:spPr bwMode="auto">
            <a:xfrm>
              <a:off x="2800907" y="4871345"/>
              <a:ext cx="432000" cy="432000"/>
            </a:xfrm>
            <a:prstGeom prst="rect">
              <a:avLst/>
            </a:prstGeom>
            <a:grpFill/>
            <a:ln>
              <a:solidFill>
                <a:schemeClr val="accent4">
                  <a:lumMod val="95000"/>
                  <a:lumOff val="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2000" b="1" i="0" u="none" strike="noStrike" cap="none" normalizeH="0" baseline="0" dirty="0">
                  <a:ln>
                    <a:noFill/>
                  </a:ln>
                  <a:solidFill>
                    <a:srgbClr val="0070C0"/>
                  </a:solidFill>
                  <a:effectLst/>
                  <a:latin typeface="Calibri" panose="020F0502020204030204" pitchFamily="34" charset="0"/>
                  <a:ea typeface="Arial Unicode MS" pitchFamily="50" charset="-127"/>
                  <a:cs typeface="Calibri" panose="020F0502020204030204" pitchFamily="34" charset="0"/>
                </a:rPr>
                <a:t>5</a:t>
              </a:r>
              <a:endParaRPr kumimoji="0" lang="zh-CN" altLang="en-US" sz="2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15" name="矩形 14"/>
            <p:cNvSpPr/>
            <p:nvPr/>
          </p:nvSpPr>
          <p:spPr bwMode="auto">
            <a:xfrm>
              <a:off x="3237647" y="4871345"/>
              <a:ext cx="432000" cy="432000"/>
            </a:xfrm>
            <a:prstGeom prst="rect">
              <a:avLst/>
            </a:prstGeom>
            <a:grpFill/>
            <a:ln>
              <a:solidFill>
                <a:schemeClr val="accent4">
                  <a:lumMod val="95000"/>
                  <a:lumOff val="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2000" b="1" i="0" u="none" strike="noStrike" cap="none" normalizeH="0" baseline="0" dirty="0">
                  <a:ln>
                    <a:noFill/>
                  </a:ln>
                  <a:solidFill>
                    <a:srgbClr val="0070C0"/>
                  </a:solidFill>
                  <a:effectLst/>
                  <a:latin typeface="Calibri" panose="020F0502020204030204" pitchFamily="34" charset="0"/>
                  <a:ea typeface="Arial Unicode MS" pitchFamily="50" charset="-127"/>
                  <a:cs typeface="Calibri" panose="020F0502020204030204" pitchFamily="34" charset="0"/>
                </a:rPr>
                <a:t>6</a:t>
              </a:r>
              <a:endParaRPr kumimoji="0" lang="zh-CN" altLang="en-US" sz="2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16" name="矩形 15"/>
            <p:cNvSpPr/>
            <p:nvPr/>
          </p:nvSpPr>
          <p:spPr bwMode="auto">
            <a:xfrm>
              <a:off x="3669839" y="4871345"/>
              <a:ext cx="432000" cy="432000"/>
            </a:xfrm>
            <a:prstGeom prst="rect">
              <a:avLst/>
            </a:prstGeom>
            <a:grpFill/>
            <a:ln>
              <a:solidFill>
                <a:schemeClr val="accent4">
                  <a:lumMod val="95000"/>
                  <a:lumOff val="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2000" b="1" i="0" u="none" strike="noStrike" cap="none" normalizeH="0" baseline="0" dirty="0">
                  <a:ln>
                    <a:noFill/>
                  </a:ln>
                  <a:solidFill>
                    <a:srgbClr val="0070C0"/>
                  </a:solidFill>
                  <a:effectLst/>
                  <a:latin typeface="Calibri" panose="020F0502020204030204" pitchFamily="34" charset="0"/>
                  <a:ea typeface="Arial Unicode MS" pitchFamily="50" charset="-127"/>
                  <a:cs typeface="Calibri" panose="020F0502020204030204" pitchFamily="34" charset="0"/>
                </a:rPr>
                <a:t>8</a:t>
              </a:r>
              <a:endParaRPr kumimoji="0" lang="zh-CN" altLang="en-US" sz="2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endParaRPr>
            </a:p>
          </p:txBody>
        </p:sp>
      </p:grpSp>
      <p:sp>
        <p:nvSpPr>
          <p:cNvPr id="18" name="文本框 17"/>
          <p:cNvSpPr txBox="1"/>
          <p:nvPr/>
        </p:nvSpPr>
        <p:spPr>
          <a:xfrm>
            <a:off x="2556827" y="3015686"/>
            <a:ext cx="3193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p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5" name="直接连接符 4"/>
          <p:cNvCxnSpPr/>
          <p:nvPr/>
        </p:nvCxnSpPr>
        <p:spPr bwMode="auto">
          <a:xfrm>
            <a:off x="3851776" y="3276982"/>
            <a:ext cx="0" cy="648072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 bwMode="auto">
          <a:xfrm>
            <a:off x="4283776" y="3276982"/>
            <a:ext cx="0" cy="648072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/>
        </p:nvSpPr>
        <p:spPr>
          <a:xfrm>
            <a:off x="5601406" y="3015686"/>
            <a:ext cx="399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2000" b="0" dirty="0" err="1">
                <a:latin typeface="Calibri" panose="020F0502020204030204" pitchFamily="34" charset="0"/>
                <a:cs typeface="Calibri" panose="020F0502020204030204" pitchFamily="34" charset="0"/>
              </a:rPr>
              <a:t>j,r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3552495" y="3015686"/>
            <a:ext cx="2439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2000" b="0" dirty="0" err="1"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578922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499" y="1684275"/>
            <a:ext cx="8241301" cy="3541060"/>
          </a:xfrm>
          <a:prstGeom prst="rect">
            <a:avLst/>
          </a:prstGeom>
        </p:spPr>
      </p:pic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Partition - Pseudocode</a:t>
            </a:r>
            <a:endParaRPr lang="en-US" altLang="zh-CN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836613"/>
            <a:ext cx="8229600" cy="6120779"/>
          </a:xfrm>
        </p:spPr>
        <p:txBody>
          <a:bodyPr/>
          <a:lstStyle/>
          <a:p>
            <a:pPr marL="0" indent="0" eaLnBrk="1" hangingPunct="1">
              <a:buNone/>
            </a:pPr>
            <a:endParaRPr lang="en-US" altLang="zh-CN" sz="2800" dirty="0"/>
          </a:p>
          <a:p>
            <a:pPr marL="0" indent="0" eaLnBrk="1" hangingPunct="1">
              <a:buNone/>
            </a:pPr>
            <a:endParaRPr lang="en-US" altLang="zh-CN" sz="2800" dirty="0"/>
          </a:p>
          <a:p>
            <a:pPr marL="0" indent="0" eaLnBrk="1" hangingPunct="1">
              <a:buNone/>
            </a:pPr>
            <a:endParaRPr lang="en-US" altLang="zh-CN" sz="2800" dirty="0"/>
          </a:p>
          <a:p>
            <a:pPr marL="0" indent="0" eaLnBrk="1" hangingPunct="1">
              <a:buNone/>
            </a:pPr>
            <a:endParaRPr lang="en-US" altLang="zh-CN" sz="2800" dirty="0"/>
          </a:p>
          <a:p>
            <a:pPr marL="0" indent="0" eaLnBrk="1" hangingPunct="1">
              <a:buNone/>
            </a:pPr>
            <a:endParaRPr lang="en-US" altLang="zh-CN" sz="2800" dirty="0"/>
          </a:p>
          <a:p>
            <a:pPr marL="0" indent="0" eaLnBrk="1" hangingPunct="1">
              <a:buNone/>
            </a:pPr>
            <a:endParaRPr lang="en-US" altLang="zh-CN" sz="2800" dirty="0"/>
          </a:p>
          <a:p>
            <a:pPr marL="0" indent="0" eaLnBrk="1" hangingPunct="1">
              <a:buNone/>
            </a:pPr>
            <a:endParaRPr lang="en-US" altLang="zh-CN" sz="2800" dirty="0"/>
          </a:p>
          <a:p>
            <a:pPr marL="0" indent="0" eaLnBrk="1" hangingPunct="1">
              <a:buNone/>
            </a:pPr>
            <a:endParaRPr lang="en-US" altLang="zh-CN" sz="2800" dirty="0"/>
          </a:p>
          <a:p>
            <a:pPr marL="0" indent="0" eaLnBrk="1" hangingPunct="1">
              <a:buNone/>
            </a:pPr>
            <a:endParaRPr lang="en-US" altLang="zh-CN" sz="2800" dirty="0"/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106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4" name="矩形 3"/>
          <p:cNvSpPr/>
          <p:nvPr/>
        </p:nvSpPr>
        <p:spPr bwMode="auto">
          <a:xfrm>
            <a:off x="755576" y="4509121"/>
            <a:ext cx="5688632" cy="6480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8" name="矩形 7"/>
          <p:cNvSpPr/>
          <p:nvPr/>
        </p:nvSpPr>
        <p:spPr bwMode="auto">
          <a:xfrm>
            <a:off x="755576" y="2636912"/>
            <a:ext cx="4752529" cy="187220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pic>
        <p:nvPicPr>
          <p:cNvPr id="10" name="图片 9" descr="屏幕剪辑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631" y="1275263"/>
            <a:ext cx="1981477" cy="314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91563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499" y="1684275"/>
            <a:ext cx="8241301" cy="3541060"/>
          </a:xfrm>
          <a:prstGeom prst="rect">
            <a:avLst/>
          </a:prstGeom>
        </p:spPr>
      </p:pic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Partition - Pseudocode</a:t>
            </a:r>
            <a:endParaRPr lang="en-US" altLang="zh-CN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836613"/>
            <a:ext cx="8229600" cy="6120779"/>
          </a:xfrm>
        </p:spPr>
        <p:txBody>
          <a:bodyPr/>
          <a:lstStyle/>
          <a:p>
            <a:pPr marL="0" indent="0" eaLnBrk="1" hangingPunct="1">
              <a:buNone/>
            </a:pPr>
            <a:endParaRPr lang="en-US" altLang="zh-CN" sz="2800" dirty="0"/>
          </a:p>
          <a:p>
            <a:pPr marL="0" indent="0" eaLnBrk="1" hangingPunct="1">
              <a:buNone/>
            </a:pPr>
            <a:endParaRPr lang="en-US" altLang="zh-CN" sz="2800" dirty="0"/>
          </a:p>
          <a:p>
            <a:pPr marL="0" indent="0" eaLnBrk="1" hangingPunct="1">
              <a:buNone/>
            </a:pPr>
            <a:endParaRPr lang="en-US" altLang="zh-CN" sz="2800" dirty="0"/>
          </a:p>
          <a:p>
            <a:pPr marL="0" indent="0" eaLnBrk="1" hangingPunct="1">
              <a:buNone/>
            </a:pPr>
            <a:endParaRPr lang="en-US" altLang="zh-CN" sz="2800" dirty="0"/>
          </a:p>
          <a:p>
            <a:pPr marL="0" indent="0" eaLnBrk="1" hangingPunct="1">
              <a:buNone/>
            </a:pPr>
            <a:endParaRPr lang="en-US" altLang="zh-CN" sz="2800" dirty="0"/>
          </a:p>
          <a:p>
            <a:pPr marL="0" indent="0" eaLnBrk="1" hangingPunct="1">
              <a:buNone/>
            </a:pPr>
            <a:endParaRPr lang="en-US" altLang="zh-CN" sz="2800" dirty="0"/>
          </a:p>
          <a:p>
            <a:pPr marL="0" indent="0" eaLnBrk="1" hangingPunct="1">
              <a:buNone/>
            </a:pPr>
            <a:endParaRPr lang="en-US" altLang="zh-CN" sz="2800" dirty="0"/>
          </a:p>
          <a:p>
            <a:pPr marL="0" indent="0" eaLnBrk="1" hangingPunct="1">
              <a:buNone/>
            </a:pPr>
            <a:endParaRPr lang="en-US" altLang="zh-CN" sz="2800" dirty="0"/>
          </a:p>
          <a:p>
            <a:pPr marL="0" indent="0" eaLnBrk="1" hangingPunct="1">
              <a:buNone/>
            </a:pPr>
            <a:endParaRPr lang="en-US" altLang="zh-CN" sz="2800" dirty="0"/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107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4" name="矩形 3"/>
          <p:cNvSpPr/>
          <p:nvPr/>
        </p:nvSpPr>
        <p:spPr bwMode="auto">
          <a:xfrm>
            <a:off x="755576" y="4509121"/>
            <a:ext cx="5688632" cy="6480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8" name="矩形 7"/>
          <p:cNvSpPr/>
          <p:nvPr/>
        </p:nvSpPr>
        <p:spPr bwMode="auto">
          <a:xfrm>
            <a:off x="755576" y="2924944"/>
            <a:ext cx="4752529" cy="158417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pic>
        <p:nvPicPr>
          <p:cNvPr id="10" name="图片 9" descr="屏幕剪辑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631" y="1275263"/>
            <a:ext cx="1981477" cy="314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80293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499" y="1684275"/>
            <a:ext cx="8241301" cy="3541060"/>
          </a:xfrm>
          <a:prstGeom prst="rect">
            <a:avLst/>
          </a:prstGeom>
        </p:spPr>
      </p:pic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Partition - Pseudocode</a:t>
            </a:r>
            <a:endParaRPr lang="en-US" altLang="zh-CN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836613"/>
            <a:ext cx="8229600" cy="6120779"/>
          </a:xfrm>
        </p:spPr>
        <p:txBody>
          <a:bodyPr/>
          <a:lstStyle/>
          <a:p>
            <a:pPr marL="0" indent="0" eaLnBrk="1" hangingPunct="1">
              <a:buNone/>
            </a:pPr>
            <a:endParaRPr lang="en-US" altLang="zh-CN" sz="2800" dirty="0"/>
          </a:p>
          <a:p>
            <a:pPr marL="0" indent="0" eaLnBrk="1" hangingPunct="1">
              <a:buNone/>
            </a:pPr>
            <a:endParaRPr lang="en-US" altLang="zh-CN" sz="2800" dirty="0"/>
          </a:p>
          <a:p>
            <a:pPr marL="0" indent="0" eaLnBrk="1" hangingPunct="1">
              <a:buNone/>
            </a:pPr>
            <a:endParaRPr lang="en-US" altLang="zh-CN" sz="2800" dirty="0"/>
          </a:p>
          <a:p>
            <a:pPr marL="0" indent="0" eaLnBrk="1" hangingPunct="1">
              <a:buNone/>
            </a:pPr>
            <a:endParaRPr lang="en-US" altLang="zh-CN" sz="2800" dirty="0"/>
          </a:p>
          <a:p>
            <a:pPr marL="0" indent="0" eaLnBrk="1" hangingPunct="1">
              <a:buNone/>
            </a:pPr>
            <a:endParaRPr lang="en-US" altLang="zh-CN" sz="2800" dirty="0"/>
          </a:p>
          <a:p>
            <a:pPr marL="0" indent="0" eaLnBrk="1" hangingPunct="1">
              <a:buNone/>
            </a:pPr>
            <a:endParaRPr lang="en-US" altLang="zh-CN" sz="2800" dirty="0"/>
          </a:p>
          <a:p>
            <a:pPr marL="0" indent="0" eaLnBrk="1" hangingPunct="1">
              <a:buNone/>
            </a:pPr>
            <a:endParaRPr lang="en-US" altLang="zh-CN" sz="2800" dirty="0"/>
          </a:p>
          <a:p>
            <a:pPr marL="0" indent="0" eaLnBrk="1" hangingPunct="1">
              <a:buNone/>
            </a:pPr>
            <a:endParaRPr lang="en-US" altLang="zh-CN" sz="2800" dirty="0"/>
          </a:p>
          <a:p>
            <a:pPr marL="0" indent="0" eaLnBrk="1" hangingPunct="1">
              <a:buNone/>
            </a:pPr>
            <a:endParaRPr lang="en-US" altLang="zh-CN" sz="2800" dirty="0"/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108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4" name="矩形 3"/>
          <p:cNvSpPr/>
          <p:nvPr/>
        </p:nvSpPr>
        <p:spPr bwMode="auto">
          <a:xfrm>
            <a:off x="755576" y="4509121"/>
            <a:ext cx="5688632" cy="6480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8" name="矩形 7"/>
          <p:cNvSpPr/>
          <p:nvPr/>
        </p:nvSpPr>
        <p:spPr bwMode="auto">
          <a:xfrm>
            <a:off x="1115617" y="3140969"/>
            <a:ext cx="4392488" cy="115212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pic>
        <p:nvPicPr>
          <p:cNvPr id="10" name="图片 9" descr="屏幕剪辑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631" y="1275263"/>
            <a:ext cx="1981477" cy="314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51542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499" y="1684275"/>
            <a:ext cx="8241301" cy="3541060"/>
          </a:xfrm>
          <a:prstGeom prst="rect">
            <a:avLst/>
          </a:prstGeom>
        </p:spPr>
      </p:pic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Partition - Pseudocode</a:t>
            </a:r>
            <a:endParaRPr lang="en-US" altLang="zh-CN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836613"/>
            <a:ext cx="8229600" cy="6120779"/>
          </a:xfrm>
        </p:spPr>
        <p:txBody>
          <a:bodyPr/>
          <a:lstStyle/>
          <a:p>
            <a:pPr marL="0" indent="0" eaLnBrk="1" hangingPunct="1">
              <a:buNone/>
            </a:pPr>
            <a:endParaRPr lang="en-US" altLang="zh-CN" sz="2800" dirty="0"/>
          </a:p>
          <a:p>
            <a:pPr marL="0" indent="0" eaLnBrk="1" hangingPunct="1">
              <a:buNone/>
            </a:pPr>
            <a:endParaRPr lang="en-US" altLang="zh-CN" sz="2800" dirty="0"/>
          </a:p>
          <a:p>
            <a:pPr marL="0" indent="0" eaLnBrk="1" hangingPunct="1">
              <a:buNone/>
            </a:pPr>
            <a:endParaRPr lang="en-US" altLang="zh-CN" sz="2800" dirty="0"/>
          </a:p>
          <a:p>
            <a:pPr marL="0" indent="0" eaLnBrk="1" hangingPunct="1">
              <a:buNone/>
            </a:pPr>
            <a:endParaRPr lang="en-US" altLang="zh-CN" sz="2800" dirty="0"/>
          </a:p>
          <a:p>
            <a:pPr marL="0" indent="0" eaLnBrk="1" hangingPunct="1">
              <a:buNone/>
            </a:pPr>
            <a:endParaRPr lang="en-US" altLang="zh-CN" sz="2800" dirty="0"/>
          </a:p>
          <a:p>
            <a:pPr marL="0" indent="0" eaLnBrk="1" hangingPunct="1">
              <a:buNone/>
            </a:pPr>
            <a:endParaRPr lang="en-US" altLang="zh-CN" sz="2800" dirty="0"/>
          </a:p>
          <a:p>
            <a:pPr marL="0" indent="0" eaLnBrk="1" hangingPunct="1">
              <a:buNone/>
            </a:pPr>
            <a:endParaRPr lang="en-US" altLang="zh-CN" sz="2800" dirty="0"/>
          </a:p>
          <a:p>
            <a:pPr marL="0" indent="0" eaLnBrk="1" hangingPunct="1">
              <a:buNone/>
            </a:pPr>
            <a:endParaRPr lang="en-US" altLang="zh-CN" sz="2800" dirty="0"/>
          </a:p>
          <a:p>
            <a:pPr marL="0" indent="0" eaLnBrk="1" hangingPunct="1">
              <a:buNone/>
            </a:pPr>
            <a:endParaRPr lang="en-US" altLang="zh-CN" sz="2800" dirty="0"/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109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4" name="矩形 3"/>
          <p:cNvSpPr/>
          <p:nvPr/>
        </p:nvSpPr>
        <p:spPr bwMode="auto">
          <a:xfrm>
            <a:off x="755576" y="4509121"/>
            <a:ext cx="5688632" cy="6480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8" name="矩形 7"/>
          <p:cNvSpPr/>
          <p:nvPr/>
        </p:nvSpPr>
        <p:spPr bwMode="auto">
          <a:xfrm>
            <a:off x="1466991" y="3437219"/>
            <a:ext cx="4041113" cy="56784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pic>
        <p:nvPicPr>
          <p:cNvPr id="10" name="图片 9" descr="屏幕剪辑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631" y="1275263"/>
            <a:ext cx="1981477" cy="314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0804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980728"/>
            <a:ext cx="8229600" cy="5688632"/>
          </a:xfrm>
        </p:spPr>
        <p:txBody>
          <a:bodyPr/>
          <a:lstStyle/>
          <a:p>
            <a:pPr eaLnBrk="1" hangingPunct="1"/>
            <a:endParaRPr lang="en-US" altLang="zh-CN" sz="2800" dirty="0"/>
          </a:p>
          <a:p>
            <a:pPr eaLnBrk="1" hangingPunct="1"/>
            <a:endParaRPr lang="en-US" altLang="zh-CN" sz="2800" dirty="0"/>
          </a:p>
          <a:p>
            <a:pPr eaLnBrk="1" hangingPunct="1"/>
            <a:endParaRPr lang="en-US" altLang="zh-CN" sz="2800" dirty="0"/>
          </a:p>
          <a:p>
            <a:pPr eaLnBrk="1" hangingPunct="1"/>
            <a:endParaRPr lang="en-US" altLang="zh-CN" sz="2800" dirty="0"/>
          </a:p>
          <a:p>
            <a:pPr eaLnBrk="1" hangingPunct="1"/>
            <a:endParaRPr lang="en-US" altLang="zh-CN" sz="2800" dirty="0"/>
          </a:p>
          <a:p>
            <a:pPr eaLnBrk="1" hangingPunct="1"/>
            <a:endParaRPr lang="en-US" altLang="zh-CN" sz="2800" dirty="0"/>
          </a:p>
          <a:p>
            <a:pPr eaLnBrk="1" hangingPunct="1"/>
            <a:endParaRPr lang="en-US" altLang="zh-CN" sz="2800" dirty="0"/>
          </a:p>
          <a:p>
            <a:pPr eaLnBrk="1" hangingPunct="1"/>
            <a:endParaRPr lang="en-US" altLang="zh-CN" sz="2800" dirty="0"/>
          </a:p>
          <a:p>
            <a:pPr eaLnBrk="1" hangingPunct="1"/>
            <a:endParaRPr lang="en-US" altLang="zh-CN" sz="3000" dirty="0"/>
          </a:p>
          <a:p>
            <a:pPr eaLnBrk="1" hangingPunct="1"/>
            <a:r>
              <a:rPr lang="en-US" altLang="zh-CN" sz="2400" dirty="0"/>
              <a:t>Assume that the coefficients </a:t>
            </a:r>
            <a:r>
              <a:rPr lang="en-US" altLang="zh-CN" sz="2400" dirty="0" err="1"/>
              <a:t>a</a:t>
            </a:r>
            <a:r>
              <a:rPr lang="en-US" altLang="zh-CN" sz="2400" baseline="-25000" dirty="0" err="1"/>
              <a:t>i</a:t>
            </a:r>
            <a:r>
              <a:rPr lang="en-US" altLang="zh-CN" sz="2400" dirty="0"/>
              <a:t> and b</a:t>
            </a:r>
            <a:r>
              <a:rPr lang="en-US" altLang="zh-CN" sz="2400" baseline="-25000" dirty="0"/>
              <a:t>i</a:t>
            </a:r>
            <a:r>
              <a:rPr lang="en-US" altLang="zh-CN" sz="2400" dirty="0"/>
              <a:t> are stored in arrays A[0…n] and B[0…m]</a:t>
            </a:r>
          </a:p>
          <a:p>
            <a:pPr eaLnBrk="1" hangingPunct="1"/>
            <a:r>
              <a:rPr lang="en-US" altLang="zh-CN" sz="2400" dirty="0">
                <a:solidFill>
                  <a:srgbClr val="002060"/>
                </a:solidFill>
              </a:rPr>
              <a:t>Cost</a:t>
            </a:r>
            <a:r>
              <a:rPr lang="en-US" altLang="zh-CN" sz="2400" dirty="0"/>
              <a:t>: number of scalar multiplications and additions</a:t>
            </a:r>
          </a:p>
          <a:p>
            <a:pPr eaLnBrk="1" hangingPunct="1"/>
            <a:endParaRPr lang="en-US" altLang="zh-CN" sz="2000" dirty="0"/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The Polynomial Multiplication Problem</a:t>
            </a:r>
            <a:endParaRPr lang="en-US" altLang="zh-CN" dirty="0"/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11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2" name="图片 1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859375"/>
            <a:ext cx="8579296" cy="4861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58935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499" y="1684275"/>
            <a:ext cx="8241301" cy="3541060"/>
          </a:xfrm>
          <a:prstGeom prst="rect">
            <a:avLst/>
          </a:prstGeom>
        </p:spPr>
      </p:pic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Partition - Pseudocode</a:t>
            </a:r>
            <a:endParaRPr lang="en-US" altLang="zh-CN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836613"/>
            <a:ext cx="8229600" cy="6120779"/>
          </a:xfrm>
        </p:spPr>
        <p:txBody>
          <a:bodyPr/>
          <a:lstStyle/>
          <a:p>
            <a:pPr marL="0" indent="0" eaLnBrk="1" hangingPunct="1">
              <a:buNone/>
            </a:pPr>
            <a:endParaRPr lang="en-US" altLang="zh-CN" sz="2800" dirty="0"/>
          </a:p>
          <a:p>
            <a:pPr marL="0" indent="0" eaLnBrk="1" hangingPunct="1">
              <a:buNone/>
            </a:pPr>
            <a:endParaRPr lang="en-US" altLang="zh-CN" sz="2800" dirty="0"/>
          </a:p>
          <a:p>
            <a:pPr marL="0" indent="0" eaLnBrk="1" hangingPunct="1">
              <a:buNone/>
            </a:pPr>
            <a:endParaRPr lang="en-US" altLang="zh-CN" sz="2800" dirty="0"/>
          </a:p>
          <a:p>
            <a:pPr marL="0" indent="0" eaLnBrk="1" hangingPunct="1">
              <a:buNone/>
            </a:pPr>
            <a:endParaRPr lang="en-US" altLang="zh-CN" sz="2800" dirty="0"/>
          </a:p>
          <a:p>
            <a:pPr marL="0" indent="0" eaLnBrk="1" hangingPunct="1">
              <a:buNone/>
            </a:pPr>
            <a:endParaRPr lang="en-US" altLang="zh-CN" sz="2800" dirty="0"/>
          </a:p>
          <a:p>
            <a:pPr marL="0" indent="0" eaLnBrk="1" hangingPunct="1">
              <a:buNone/>
            </a:pPr>
            <a:endParaRPr lang="en-US" altLang="zh-CN" sz="2800" dirty="0"/>
          </a:p>
          <a:p>
            <a:pPr marL="0" indent="0" eaLnBrk="1" hangingPunct="1">
              <a:buNone/>
            </a:pPr>
            <a:endParaRPr lang="en-US" altLang="zh-CN" sz="2800" dirty="0"/>
          </a:p>
          <a:p>
            <a:pPr marL="0" indent="0" eaLnBrk="1" hangingPunct="1">
              <a:buNone/>
            </a:pPr>
            <a:endParaRPr lang="en-US" altLang="zh-CN" sz="2800" dirty="0"/>
          </a:p>
          <a:p>
            <a:pPr marL="0" indent="0" eaLnBrk="1" hangingPunct="1">
              <a:buNone/>
            </a:pPr>
            <a:endParaRPr lang="en-US" altLang="zh-CN" sz="2800" dirty="0"/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110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4" name="矩形 3"/>
          <p:cNvSpPr/>
          <p:nvPr/>
        </p:nvSpPr>
        <p:spPr bwMode="auto">
          <a:xfrm>
            <a:off x="755576" y="4509121"/>
            <a:ext cx="5688632" cy="6480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pic>
        <p:nvPicPr>
          <p:cNvPr id="9" name="图片 8" descr="屏幕剪辑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631" y="1275263"/>
            <a:ext cx="1981477" cy="314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531296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499" y="1684275"/>
            <a:ext cx="8241301" cy="3541060"/>
          </a:xfrm>
          <a:prstGeom prst="rect">
            <a:avLst/>
          </a:prstGeom>
        </p:spPr>
      </p:pic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Partition - Pseudocode</a:t>
            </a:r>
            <a:endParaRPr lang="en-US" altLang="zh-CN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836613"/>
            <a:ext cx="8229600" cy="6120779"/>
          </a:xfrm>
        </p:spPr>
        <p:txBody>
          <a:bodyPr/>
          <a:lstStyle/>
          <a:p>
            <a:pPr marL="0" indent="0" eaLnBrk="1" hangingPunct="1">
              <a:buNone/>
            </a:pPr>
            <a:endParaRPr lang="en-US" altLang="zh-CN" sz="2800" dirty="0"/>
          </a:p>
          <a:p>
            <a:pPr marL="0" indent="0" eaLnBrk="1" hangingPunct="1">
              <a:buNone/>
            </a:pPr>
            <a:endParaRPr lang="en-US" altLang="zh-CN" sz="2800" dirty="0"/>
          </a:p>
          <a:p>
            <a:pPr marL="0" indent="0" eaLnBrk="1" hangingPunct="1">
              <a:buNone/>
            </a:pPr>
            <a:endParaRPr lang="en-US" altLang="zh-CN" sz="2800" dirty="0"/>
          </a:p>
          <a:p>
            <a:pPr marL="0" indent="0" eaLnBrk="1" hangingPunct="1">
              <a:buNone/>
            </a:pPr>
            <a:endParaRPr lang="en-US" altLang="zh-CN" sz="2800" dirty="0"/>
          </a:p>
          <a:p>
            <a:pPr marL="0" indent="0" eaLnBrk="1" hangingPunct="1">
              <a:buNone/>
            </a:pPr>
            <a:endParaRPr lang="en-US" altLang="zh-CN" sz="2800" dirty="0"/>
          </a:p>
          <a:p>
            <a:pPr marL="0" indent="0" eaLnBrk="1" hangingPunct="1">
              <a:buNone/>
            </a:pPr>
            <a:endParaRPr lang="en-US" altLang="zh-CN" sz="2800" dirty="0"/>
          </a:p>
          <a:p>
            <a:pPr marL="0" indent="0" eaLnBrk="1" hangingPunct="1">
              <a:buNone/>
            </a:pPr>
            <a:endParaRPr lang="en-US" altLang="zh-CN" sz="2800" dirty="0"/>
          </a:p>
          <a:p>
            <a:pPr marL="0" indent="0" eaLnBrk="1" hangingPunct="1">
              <a:buNone/>
            </a:pPr>
            <a:endParaRPr lang="en-US" altLang="zh-CN" sz="2800" dirty="0"/>
          </a:p>
          <a:p>
            <a:pPr marL="0" indent="0" eaLnBrk="1" hangingPunct="1">
              <a:buNone/>
            </a:pPr>
            <a:endParaRPr lang="en-US" altLang="zh-CN" sz="2800" dirty="0"/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111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4" name="矩形 3"/>
          <p:cNvSpPr/>
          <p:nvPr/>
        </p:nvSpPr>
        <p:spPr bwMode="auto">
          <a:xfrm>
            <a:off x="755576" y="4896299"/>
            <a:ext cx="3024336" cy="26089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pic>
        <p:nvPicPr>
          <p:cNvPr id="9" name="图片 8" descr="屏幕剪辑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631" y="1275263"/>
            <a:ext cx="1981477" cy="314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486680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499" y="1684275"/>
            <a:ext cx="8241301" cy="3541060"/>
          </a:xfrm>
          <a:prstGeom prst="rect">
            <a:avLst/>
          </a:prstGeom>
        </p:spPr>
      </p:pic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Partition - Pseudocode</a:t>
            </a:r>
            <a:endParaRPr lang="en-US" altLang="zh-CN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836613"/>
            <a:ext cx="8229600" cy="6120779"/>
          </a:xfrm>
        </p:spPr>
        <p:txBody>
          <a:bodyPr/>
          <a:lstStyle/>
          <a:p>
            <a:pPr marL="0" indent="0" eaLnBrk="1" hangingPunct="1">
              <a:buNone/>
            </a:pPr>
            <a:endParaRPr lang="en-US" altLang="zh-CN" sz="2800" dirty="0"/>
          </a:p>
          <a:p>
            <a:pPr marL="0" indent="0" eaLnBrk="1" hangingPunct="1">
              <a:buNone/>
            </a:pPr>
            <a:endParaRPr lang="en-US" altLang="zh-CN" sz="2800" dirty="0"/>
          </a:p>
          <a:p>
            <a:pPr marL="0" indent="0" eaLnBrk="1" hangingPunct="1">
              <a:buNone/>
            </a:pPr>
            <a:endParaRPr lang="en-US" altLang="zh-CN" sz="2800" dirty="0"/>
          </a:p>
          <a:p>
            <a:pPr marL="0" indent="0" eaLnBrk="1" hangingPunct="1">
              <a:buNone/>
            </a:pPr>
            <a:endParaRPr lang="en-US" altLang="zh-CN" sz="2800" dirty="0"/>
          </a:p>
          <a:p>
            <a:pPr marL="0" indent="0" eaLnBrk="1" hangingPunct="1">
              <a:buNone/>
            </a:pPr>
            <a:endParaRPr lang="en-US" altLang="zh-CN" sz="2800" dirty="0"/>
          </a:p>
          <a:p>
            <a:pPr marL="0" indent="0" eaLnBrk="1" hangingPunct="1">
              <a:buNone/>
            </a:pPr>
            <a:endParaRPr lang="en-US" altLang="zh-CN" sz="2800" dirty="0"/>
          </a:p>
          <a:p>
            <a:pPr marL="0" indent="0" eaLnBrk="1" hangingPunct="1">
              <a:buNone/>
            </a:pPr>
            <a:endParaRPr lang="en-US" altLang="zh-CN" sz="2800" dirty="0"/>
          </a:p>
          <a:p>
            <a:pPr marL="0" indent="0" eaLnBrk="1" hangingPunct="1">
              <a:buNone/>
            </a:pPr>
            <a:endParaRPr lang="en-US" altLang="zh-CN" sz="2800" dirty="0"/>
          </a:p>
          <a:p>
            <a:pPr marL="0" indent="0" eaLnBrk="1" hangingPunct="1">
              <a:buNone/>
            </a:pPr>
            <a:endParaRPr lang="en-US" altLang="zh-CN" sz="2800" dirty="0"/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112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4" name="矩形 3"/>
          <p:cNvSpPr/>
          <p:nvPr/>
        </p:nvSpPr>
        <p:spPr bwMode="auto">
          <a:xfrm>
            <a:off x="1634390" y="4896299"/>
            <a:ext cx="2145522" cy="26089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pic>
        <p:nvPicPr>
          <p:cNvPr id="9" name="图片 8" descr="屏幕剪辑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631" y="1275263"/>
            <a:ext cx="1981477" cy="314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28298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Partition - Pseudocode</a:t>
            </a:r>
            <a:endParaRPr lang="en-US" altLang="zh-CN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836613"/>
            <a:ext cx="8229600" cy="6120779"/>
          </a:xfrm>
        </p:spPr>
        <p:txBody>
          <a:bodyPr/>
          <a:lstStyle/>
          <a:p>
            <a:pPr marL="0" indent="0" eaLnBrk="1" hangingPunct="1">
              <a:buNone/>
            </a:pPr>
            <a:endParaRPr lang="en-US" altLang="zh-CN" sz="2800" dirty="0"/>
          </a:p>
          <a:p>
            <a:pPr marL="0" indent="0" eaLnBrk="1" hangingPunct="1">
              <a:buNone/>
            </a:pPr>
            <a:endParaRPr lang="en-US" altLang="zh-CN" sz="2800" dirty="0"/>
          </a:p>
          <a:p>
            <a:pPr marL="0" indent="0" eaLnBrk="1" hangingPunct="1">
              <a:buNone/>
            </a:pPr>
            <a:endParaRPr lang="en-US" altLang="zh-CN" sz="2800" dirty="0"/>
          </a:p>
          <a:p>
            <a:pPr marL="0" indent="0" eaLnBrk="1" hangingPunct="1">
              <a:buNone/>
            </a:pPr>
            <a:endParaRPr lang="en-US" altLang="zh-CN" sz="2800" dirty="0"/>
          </a:p>
          <a:p>
            <a:pPr marL="0" indent="0" eaLnBrk="1" hangingPunct="1">
              <a:buNone/>
            </a:pPr>
            <a:endParaRPr lang="en-US" altLang="zh-CN" sz="2800" dirty="0"/>
          </a:p>
          <a:p>
            <a:pPr marL="0" indent="0" eaLnBrk="1" hangingPunct="1">
              <a:buNone/>
            </a:pPr>
            <a:endParaRPr lang="en-US" altLang="zh-CN" sz="2800" dirty="0"/>
          </a:p>
          <a:p>
            <a:pPr marL="0" indent="0" eaLnBrk="1" hangingPunct="1">
              <a:buNone/>
            </a:pPr>
            <a:endParaRPr lang="en-US" altLang="zh-CN" sz="2800" dirty="0"/>
          </a:p>
          <a:p>
            <a:pPr marL="0" indent="0" eaLnBrk="1" hangingPunct="1">
              <a:buNone/>
            </a:pPr>
            <a:endParaRPr lang="en-US" altLang="zh-CN" sz="2800" dirty="0"/>
          </a:p>
          <a:p>
            <a:pPr marL="0" indent="0" eaLnBrk="1" hangingPunct="1">
              <a:buNone/>
            </a:pPr>
            <a:endParaRPr lang="en-US" altLang="zh-CN" sz="2800" dirty="0"/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113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7" name="图片 6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499" y="1684275"/>
            <a:ext cx="8241301" cy="3541060"/>
          </a:xfrm>
          <a:prstGeom prst="rect">
            <a:avLst/>
          </a:prstGeom>
        </p:spPr>
      </p:pic>
      <p:pic>
        <p:nvPicPr>
          <p:cNvPr id="8" name="图片 7" descr="屏幕剪辑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631" y="1275263"/>
            <a:ext cx="1981477" cy="314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47366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Partition - Pseudocode</a:t>
            </a:r>
            <a:endParaRPr lang="en-US" altLang="zh-CN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836613"/>
            <a:ext cx="8229600" cy="6120779"/>
          </a:xfrm>
        </p:spPr>
        <p:txBody>
          <a:bodyPr/>
          <a:lstStyle/>
          <a:p>
            <a:pPr marL="0" indent="0" eaLnBrk="1" hangingPunct="1">
              <a:buNone/>
            </a:pPr>
            <a:endParaRPr lang="en-US" altLang="zh-CN" sz="2800" dirty="0"/>
          </a:p>
          <a:p>
            <a:pPr marL="0" indent="0" eaLnBrk="1" hangingPunct="1">
              <a:buNone/>
            </a:pPr>
            <a:endParaRPr lang="en-US" altLang="zh-CN" sz="2800" dirty="0"/>
          </a:p>
          <a:p>
            <a:pPr marL="0" indent="0" eaLnBrk="1" hangingPunct="1">
              <a:buNone/>
            </a:pPr>
            <a:endParaRPr lang="en-US" altLang="zh-CN" sz="2800" dirty="0"/>
          </a:p>
          <a:p>
            <a:pPr marL="0" indent="0" eaLnBrk="1" hangingPunct="1">
              <a:buNone/>
            </a:pPr>
            <a:endParaRPr lang="en-US" altLang="zh-CN" sz="2800" dirty="0"/>
          </a:p>
          <a:p>
            <a:pPr marL="0" indent="0" eaLnBrk="1" hangingPunct="1">
              <a:buNone/>
            </a:pPr>
            <a:endParaRPr lang="en-US" altLang="zh-CN" sz="2800" dirty="0"/>
          </a:p>
          <a:p>
            <a:pPr marL="0" indent="0" eaLnBrk="1" hangingPunct="1">
              <a:buNone/>
            </a:pPr>
            <a:endParaRPr lang="en-US" altLang="zh-CN" sz="2800" dirty="0"/>
          </a:p>
          <a:p>
            <a:pPr marL="0" indent="0" eaLnBrk="1" hangingPunct="1">
              <a:buNone/>
            </a:pPr>
            <a:endParaRPr lang="en-US" altLang="zh-CN" sz="2800" dirty="0"/>
          </a:p>
          <a:p>
            <a:pPr marL="0" indent="0" eaLnBrk="1" hangingPunct="1">
              <a:buNone/>
            </a:pPr>
            <a:endParaRPr lang="en-US" altLang="zh-CN" sz="2800" dirty="0"/>
          </a:p>
          <a:p>
            <a:pPr marL="0" indent="0" eaLnBrk="1" hangingPunct="1">
              <a:buNone/>
            </a:pPr>
            <a:endParaRPr lang="en-US" altLang="zh-CN" sz="2800" dirty="0"/>
          </a:p>
          <a:p>
            <a:pPr eaLnBrk="1" hangingPunct="1"/>
            <a:r>
              <a:rPr lang="en-US" altLang="zh-CN" sz="2800" dirty="0"/>
              <a:t>Running time is O(        )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114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7" name="图片 6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499" y="1684275"/>
            <a:ext cx="8241301" cy="3541060"/>
          </a:xfrm>
          <a:prstGeom prst="rect">
            <a:avLst/>
          </a:prstGeom>
        </p:spPr>
      </p:pic>
      <p:pic>
        <p:nvPicPr>
          <p:cNvPr id="8" name="图片 7" descr="屏幕剪辑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631" y="1275263"/>
            <a:ext cx="1981477" cy="314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487924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Partition - Pseudocode</a:t>
            </a:r>
            <a:endParaRPr lang="en-US" altLang="zh-CN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836613"/>
            <a:ext cx="8229600" cy="6120779"/>
          </a:xfrm>
        </p:spPr>
        <p:txBody>
          <a:bodyPr/>
          <a:lstStyle/>
          <a:p>
            <a:pPr marL="0" indent="0" eaLnBrk="1" hangingPunct="1">
              <a:buNone/>
            </a:pPr>
            <a:endParaRPr lang="en-US" altLang="zh-CN" sz="2800" dirty="0"/>
          </a:p>
          <a:p>
            <a:pPr marL="0" indent="0" eaLnBrk="1" hangingPunct="1">
              <a:buNone/>
            </a:pPr>
            <a:endParaRPr lang="en-US" altLang="zh-CN" sz="2800" dirty="0"/>
          </a:p>
          <a:p>
            <a:pPr marL="0" indent="0" eaLnBrk="1" hangingPunct="1">
              <a:buNone/>
            </a:pPr>
            <a:endParaRPr lang="en-US" altLang="zh-CN" sz="2800" dirty="0"/>
          </a:p>
          <a:p>
            <a:pPr marL="0" indent="0" eaLnBrk="1" hangingPunct="1">
              <a:buNone/>
            </a:pPr>
            <a:endParaRPr lang="en-US" altLang="zh-CN" sz="2800" dirty="0"/>
          </a:p>
          <a:p>
            <a:pPr marL="0" indent="0" eaLnBrk="1" hangingPunct="1">
              <a:buNone/>
            </a:pPr>
            <a:endParaRPr lang="en-US" altLang="zh-CN" sz="2800" dirty="0"/>
          </a:p>
          <a:p>
            <a:pPr marL="0" indent="0" eaLnBrk="1" hangingPunct="1">
              <a:buNone/>
            </a:pPr>
            <a:endParaRPr lang="en-US" altLang="zh-CN" sz="2800" dirty="0"/>
          </a:p>
          <a:p>
            <a:pPr marL="0" indent="0" eaLnBrk="1" hangingPunct="1">
              <a:buNone/>
            </a:pPr>
            <a:endParaRPr lang="en-US" altLang="zh-CN" sz="2800" dirty="0"/>
          </a:p>
          <a:p>
            <a:pPr marL="0" indent="0" eaLnBrk="1" hangingPunct="1">
              <a:buNone/>
            </a:pPr>
            <a:endParaRPr lang="en-US" altLang="zh-CN" sz="2800" dirty="0"/>
          </a:p>
          <a:p>
            <a:pPr marL="0" indent="0" eaLnBrk="1" hangingPunct="1">
              <a:buNone/>
            </a:pPr>
            <a:endParaRPr lang="en-US" altLang="zh-CN" sz="2800" dirty="0"/>
          </a:p>
          <a:p>
            <a:pPr eaLnBrk="1" hangingPunct="1"/>
            <a:r>
              <a:rPr lang="en-US" altLang="zh-CN" sz="2800" dirty="0"/>
              <a:t>Running time is O(r – p)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115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7" name="图片 6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499" y="1684275"/>
            <a:ext cx="8241301" cy="3541060"/>
          </a:xfrm>
          <a:prstGeom prst="rect">
            <a:avLst/>
          </a:prstGeom>
        </p:spPr>
      </p:pic>
      <p:pic>
        <p:nvPicPr>
          <p:cNvPr id="8" name="图片 7" descr="屏幕剪辑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631" y="1275263"/>
            <a:ext cx="1981477" cy="314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342391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836613"/>
            <a:ext cx="8229600" cy="6120779"/>
          </a:xfrm>
        </p:spPr>
        <p:txBody>
          <a:bodyPr/>
          <a:lstStyle/>
          <a:p>
            <a:pPr marL="0" indent="0" eaLnBrk="1" hangingPunct="1">
              <a:buNone/>
            </a:pPr>
            <a:endParaRPr lang="en-US" altLang="zh-CN" sz="2800" dirty="0"/>
          </a:p>
          <a:p>
            <a:pPr marL="0" indent="0" eaLnBrk="1" hangingPunct="1">
              <a:buNone/>
            </a:pPr>
            <a:endParaRPr lang="en-US" altLang="zh-CN" sz="2800" dirty="0"/>
          </a:p>
          <a:p>
            <a:pPr marL="0" indent="0" eaLnBrk="1" hangingPunct="1">
              <a:buNone/>
            </a:pPr>
            <a:endParaRPr lang="en-US" altLang="zh-CN" sz="2800" dirty="0"/>
          </a:p>
          <a:p>
            <a:pPr marL="0" indent="0" eaLnBrk="1" hangingPunct="1">
              <a:buNone/>
            </a:pPr>
            <a:endParaRPr lang="en-US" altLang="zh-CN" sz="2800" dirty="0"/>
          </a:p>
          <a:p>
            <a:pPr marL="0" indent="0" eaLnBrk="1" hangingPunct="1">
              <a:buNone/>
            </a:pPr>
            <a:endParaRPr lang="en-US" altLang="zh-CN" sz="2800" dirty="0"/>
          </a:p>
          <a:p>
            <a:pPr marL="0" indent="0" eaLnBrk="1" hangingPunct="1">
              <a:buNone/>
            </a:pPr>
            <a:endParaRPr lang="en-US" altLang="zh-CN" sz="2800" dirty="0"/>
          </a:p>
          <a:p>
            <a:pPr marL="0" indent="0" eaLnBrk="1" hangingPunct="1">
              <a:buNone/>
            </a:pPr>
            <a:endParaRPr lang="en-US" altLang="zh-CN" sz="2800" dirty="0"/>
          </a:p>
          <a:p>
            <a:pPr marL="0" indent="0" eaLnBrk="1" hangingPunct="1">
              <a:buNone/>
            </a:pPr>
            <a:endParaRPr lang="en-US" altLang="zh-CN" sz="2800" dirty="0"/>
          </a:p>
          <a:p>
            <a:pPr marL="0" indent="0" eaLnBrk="1" hangingPunct="1">
              <a:buNone/>
            </a:pPr>
            <a:endParaRPr lang="en-US" altLang="zh-CN" sz="2800" dirty="0"/>
          </a:p>
          <a:p>
            <a:pPr eaLnBrk="1" hangingPunct="1"/>
            <a:r>
              <a:rPr lang="en-US" altLang="zh-CN" sz="2800" dirty="0"/>
              <a:t>Running time is O(r – p)</a:t>
            </a:r>
          </a:p>
          <a:p>
            <a:pPr lvl="1" eaLnBrk="1" hangingPunct="1"/>
            <a:r>
              <a:rPr lang="en-US" altLang="zh-CN" sz="2400" dirty="0"/>
              <a:t>linear in the length of the array A[</a:t>
            </a:r>
            <a:r>
              <a:rPr lang="en-US" altLang="zh-CN" sz="2400" dirty="0" err="1"/>
              <a:t>p..r</a:t>
            </a:r>
            <a:r>
              <a:rPr lang="en-US" altLang="zh-CN" sz="2400" dirty="0"/>
              <a:t>]</a:t>
            </a:r>
          </a:p>
        </p:txBody>
      </p:sp>
      <p:pic>
        <p:nvPicPr>
          <p:cNvPr id="6" name="图片 5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499" y="1684275"/>
            <a:ext cx="8241301" cy="3541060"/>
          </a:xfrm>
          <a:prstGeom prst="rect">
            <a:avLst/>
          </a:prstGeom>
        </p:spPr>
      </p:pic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Partition - Pseudocode</a:t>
            </a:r>
            <a:endParaRPr lang="en-US" altLang="zh-CN" dirty="0"/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116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7" name="图片 6" descr="屏幕剪辑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631" y="1275263"/>
            <a:ext cx="1981477" cy="314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664989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Quicksort</a:t>
            </a:r>
            <a:endParaRPr lang="en-US" altLang="zh-CN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836613"/>
            <a:ext cx="8229600" cy="6120779"/>
          </a:xfrm>
        </p:spPr>
        <p:txBody>
          <a:bodyPr/>
          <a:lstStyle/>
          <a:p>
            <a:pPr eaLnBrk="1" hangingPunct="1"/>
            <a:endParaRPr lang="en-US" altLang="zh-CN" sz="2800" dirty="0"/>
          </a:p>
          <a:p>
            <a:pPr eaLnBrk="1" hangingPunct="1"/>
            <a:endParaRPr lang="en-US" altLang="zh-CN" sz="2800" dirty="0"/>
          </a:p>
          <a:p>
            <a:pPr eaLnBrk="1" hangingPunct="1"/>
            <a:endParaRPr lang="en-US" altLang="zh-CN" sz="2800" dirty="0"/>
          </a:p>
          <a:p>
            <a:pPr eaLnBrk="1" hangingPunct="1"/>
            <a:endParaRPr lang="en-US" altLang="zh-CN" sz="2800" dirty="0"/>
          </a:p>
          <a:p>
            <a:pPr eaLnBrk="1" hangingPunct="1"/>
            <a:endParaRPr lang="en-US" altLang="zh-CN" sz="2800" dirty="0"/>
          </a:p>
          <a:p>
            <a:pPr eaLnBrk="1" hangingPunct="1"/>
            <a:endParaRPr lang="en-US" altLang="zh-CN" sz="2800" dirty="0"/>
          </a:p>
          <a:p>
            <a:pPr marL="0" indent="0" eaLnBrk="1" hangingPunct="1">
              <a:buNone/>
            </a:pPr>
            <a:endParaRPr lang="en-US" altLang="zh-CN" sz="2800" dirty="0"/>
          </a:p>
          <a:p>
            <a:pPr marL="0" indent="0" eaLnBrk="1" hangingPunct="1">
              <a:buNone/>
            </a:pPr>
            <a:endParaRPr lang="en-US" altLang="zh-CN" sz="2800" dirty="0"/>
          </a:p>
          <a:p>
            <a:pPr marL="0" indent="0" eaLnBrk="1" hangingPunct="1">
              <a:buNone/>
            </a:pPr>
            <a:endParaRPr lang="en-US" altLang="zh-CN" sz="2800" dirty="0"/>
          </a:p>
          <a:p>
            <a:pPr marL="0" indent="0" eaLnBrk="1" hangingPunct="1">
              <a:buNone/>
            </a:pPr>
            <a:endParaRPr lang="en-US" altLang="zh-CN" sz="2800" dirty="0"/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117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556792"/>
            <a:ext cx="8229600" cy="2373923"/>
          </a:xfrm>
          <a:prstGeom prst="rect">
            <a:avLst/>
          </a:prstGeom>
        </p:spPr>
      </p:pic>
      <p:pic>
        <p:nvPicPr>
          <p:cNvPr id="6" name="图片 5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142978"/>
            <a:ext cx="2162477" cy="314369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 bwMode="auto">
          <a:xfrm>
            <a:off x="2555776" y="2708920"/>
            <a:ext cx="792088" cy="7200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50256911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Quicksort</a:t>
            </a:r>
            <a:endParaRPr lang="en-US" altLang="zh-CN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836613"/>
            <a:ext cx="8229600" cy="6120779"/>
          </a:xfrm>
        </p:spPr>
        <p:txBody>
          <a:bodyPr/>
          <a:lstStyle/>
          <a:p>
            <a:pPr eaLnBrk="1" hangingPunct="1"/>
            <a:endParaRPr lang="en-US" altLang="zh-CN" sz="2800" dirty="0"/>
          </a:p>
          <a:p>
            <a:pPr eaLnBrk="1" hangingPunct="1"/>
            <a:endParaRPr lang="en-US" altLang="zh-CN" sz="2800" dirty="0"/>
          </a:p>
          <a:p>
            <a:pPr eaLnBrk="1" hangingPunct="1"/>
            <a:endParaRPr lang="en-US" altLang="zh-CN" sz="2800" dirty="0"/>
          </a:p>
          <a:p>
            <a:pPr eaLnBrk="1" hangingPunct="1"/>
            <a:endParaRPr lang="en-US" altLang="zh-CN" sz="2800" dirty="0"/>
          </a:p>
          <a:p>
            <a:pPr eaLnBrk="1" hangingPunct="1"/>
            <a:endParaRPr lang="en-US" altLang="zh-CN" sz="2800" dirty="0"/>
          </a:p>
          <a:p>
            <a:pPr eaLnBrk="1" hangingPunct="1"/>
            <a:endParaRPr lang="en-US" altLang="zh-CN" sz="2800" dirty="0"/>
          </a:p>
          <a:p>
            <a:pPr marL="0" indent="0" eaLnBrk="1" hangingPunct="1">
              <a:buNone/>
            </a:pPr>
            <a:endParaRPr lang="en-US" altLang="zh-CN" sz="2800" dirty="0"/>
          </a:p>
          <a:p>
            <a:pPr marL="0" indent="0" eaLnBrk="1" hangingPunct="1">
              <a:buNone/>
            </a:pPr>
            <a:endParaRPr lang="en-US" altLang="zh-CN" sz="2800" dirty="0"/>
          </a:p>
          <a:p>
            <a:pPr marL="0" indent="0" eaLnBrk="1" hangingPunct="1">
              <a:buNone/>
            </a:pPr>
            <a:endParaRPr lang="en-US" altLang="zh-CN" sz="2800" dirty="0"/>
          </a:p>
          <a:p>
            <a:pPr marL="0" indent="0" eaLnBrk="1" hangingPunct="1">
              <a:buNone/>
            </a:pPr>
            <a:endParaRPr lang="en-US" altLang="zh-CN" sz="2800" dirty="0"/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118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556792"/>
            <a:ext cx="8229600" cy="2373923"/>
          </a:xfrm>
          <a:prstGeom prst="rect">
            <a:avLst/>
          </a:prstGeom>
        </p:spPr>
      </p:pic>
      <p:pic>
        <p:nvPicPr>
          <p:cNvPr id="6" name="图片 5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142978"/>
            <a:ext cx="2162477" cy="314369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 bwMode="auto">
          <a:xfrm>
            <a:off x="2555776" y="2986778"/>
            <a:ext cx="792088" cy="44222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557221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Quicksort</a:t>
            </a:r>
            <a:endParaRPr lang="en-US" altLang="zh-CN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836613"/>
            <a:ext cx="8229600" cy="6120779"/>
          </a:xfrm>
        </p:spPr>
        <p:txBody>
          <a:bodyPr/>
          <a:lstStyle/>
          <a:p>
            <a:pPr eaLnBrk="1" hangingPunct="1"/>
            <a:endParaRPr lang="en-US" altLang="zh-CN" sz="2800" dirty="0"/>
          </a:p>
          <a:p>
            <a:pPr eaLnBrk="1" hangingPunct="1"/>
            <a:endParaRPr lang="en-US" altLang="zh-CN" sz="2800" dirty="0"/>
          </a:p>
          <a:p>
            <a:pPr eaLnBrk="1" hangingPunct="1"/>
            <a:endParaRPr lang="en-US" altLang="zh-CN" sz="2800" dirty="0"/>
          </a:p>
          <a:p>
            <a:pPr eaLnBrk="1" hangingPunct="1"/>
            <a:endParaRPr lang="en-US" altLang="zh-CN" sz="2800" dirty="0"/>
          </a:p>
          <a:p>
            <a:pPr eaLnBrk="1" hangingPunct="1"/>
            <a:endParaRPr lang="en-US" altLang="zh-CN" sz="2800" dirty="0"/>
          </a:p>
          <a:p>
            <a:pPr eaLnBrk="1" hangingPunct="1"/>
            <a:endParaRPr lang="en-US" altLang="zh-CN" sz="2800" dirty="0"/>
          </a:p>
          <a:p>
            <a:pPr marL="0" indent="0" eaLnBrk="1" hangingPunct="1">
              <a:buNone/>
            </a:pPr>
            <a:endParaRPr lang="en-US" altLang="zh-CN" sz="2800" dirty="0"/>
          </a:p>
          <a:p>
            <a:pPr marL="0" indent="0" eaLnBrk="1" hangingPunct="1">
              <a:buNone/>
            </a:pPr>
            <a:endParaRPr lang="en-US" altLang="zh-CN" sz="2800" dirty="0"/>
          </a:p>
          <a:p>
            <a:pPr marL="0" indent="0" eaLnBrk="1" hangingPunct="1">
              <a:buNone/>
            </a:pPr>
            <a:endParaRPr lang="en-US" altLang="zh-CN" sz="2800" dirty="0"/>
          </a:p>
          <a:p>
            <a:pPr marL="0" indent="0" eaLnBrk="1" hangingPunct="1">
              <a:buNone/>
            </a:pPr>
            <a:endParaRPr lang="en-US" altLang="zh-CN" sz="2800" dirty="0"/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119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556792"/>
            <a:ext cx="8229600" cy="2373923"/>
          </a:xfrm>
          <a:prstGeom prst="rect">
            <a:avLst/>
          </a:prstGeom>
        </p:spPr>
      </p:pic>
      <p:pic>
        <p:nvPicPr>
          <p:cNvPr id="6" name="图片 5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142978"/>
            <a:ext cx="2162477" cy="314369"/>
          </a:xfrm>
          <a:prstGeom prst="rect">
            <a:avLst/>
          </a:prstGeom>
        </p:spPr>
      </p:pic>
      <p:sp>
        <p:nvSpPr>
          <p:cNvPr id="7" name="矩形标注 8"/>
          <p:cNvSpPr>
            <a:spLocks noChangeArrowheads="1"/>
          </p:cNvSpPr>
          <p:nvPr/>
        </p:nvSpPr>
        <p:spPr bwMode="auto">
          <a:xfrm>
            <a:off x="3923928" y="2636912"/>
            <a:ext cx="4536504" cy="592442"/>
          </a:xfrm>
          <a:prstGeom prst="wedgeRectCallout">
            <a:avLst>
              <a:gd name="adj1" fmla="val -58951"/>
              <a:gd name="adj2" fmla="val -9062"/>
            </a:avLst>
          </a:prstGeom>
          <a:solidFill>
            <a:srgbClr val="0070C0"/>
          </a:solidFill>
          <a:ln>
            <a:noFill/>
          </a:ln>
        </p:spPr>
        <p:txBody>
          <a:bodyPr anchor="ctr"/>
          <a:lstStyle>
            <a:defPPr>
              <a:defRPr lang="ko-K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algn="ctr" eaLnBrk="1" hangingPunct="1"/>
            <a:r>
              <a:rPr lang="en-US" altLang="zh-CN" sz="2400" dirty="0">
                <a:solidFill>
                  <a:schemeClr val="bg1"/>
                </a:solidFill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A Divide-and-Conquer Framework</a:t>
            </a:r>
            <a:endParaRPr lang="zh-CN" altLang="en-US" sz="2400" dirty="0">
              <a:solidFill>
                <a:schemeClr val="bg1"/>
              </a:solidFill>
              <a:latin typeface="Calibri" panose="020F0502020204030204" pitchFamily="34" charset="0"/>
              <a:ea typeface="黑体" panose="02010609060101010101" pitchFamily="49" charset="-122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0846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457200" y="980728"/>
                <a:ext cx="8229600" cy="5688632"/>
              </a:xfrm>
            </p:spPr>
            <p:txBody>
              <a:bodyPr/>
              <a:lstStyle/>
              <a:p>
                <a:pPr marL="0" indent="0" eaLnBrk="1" hangingPunct="1">
                  <a:buNone/>
                </a:pPr>
                <a:r>
                  <a:rPr lang="en-US" altLang="zh-CN" sz="2800" dirty="0"/>
                  <a:t>Define</a:t>
                </a:r>
              </a:p>
              <a:p>
                <a:pPr eaLnBrk="1" hangingPunct="1"/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altLang="zh-CN" sz="28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altLang="zh-CN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p>
                          <m:sSupPr>
                            <m:ctrlPr>
                              <a:rPr lang="en-US" altLang="zh-CN" sz="28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e>
                    </m:nary>
                  </m:oMath>
                </a14:m>
                <a:endParaRPr lang="en-US" altLang="zh-CN" sz="2800" dirty="0"/>
              </a:p>
              <a:p>
                <a:pPr eaLnBrk="1" hangingPunct="1"/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sSub>
                          <m:sSubPr>
                            <m:ctrlP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p>
                          <m:sSupPr>
                            <m:ctrlP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e>
                    </m:nary>
                  </m:oMath>
                </a14:m>
                <a:endParaRPr lang="en-US" altLang="zh-CN" sz="2800" b="0" dirty="0"/>
              </a:p>
              <a:p>
                <a:pPr marL="0" indent="0" eaLnBrk="1" hangingPunct="1">
                  <a:buNone/>
                </a:pPr>
                <a:endParaRPr lang="en-US" altLang="zh-CN" sz="2800" dirty="0"/>
              </a:p>
              <a:p>
                <a:pPr eaLnBrk="1" hangingPunct="1"/>
                <a:endParaRPr lang="en-US" altLang="zh-CN" sz="2800" dirty="0"/>
              </a:p>
              <a:p>
                <a:pPr marL="0" indent="0" eaLnBrk="1" hangingPunct="1">
                  <a:buNone/>
                </a:pPr>
                <a:endParaRPr lang="en-US" altLang="zh-CN" sz="2800" dirty="0"/>
              </a:p>
            </p:txBody>
          </p:sp>
        </mc:Choice>
        <mc:Fallback xmlns="">
          <p:sp>
            <p:nvSpPr>
              <p:cNvPr id="8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457200" y="980728"/>
                <a:ext cx="8229600" cy="5688632"/>
              </a:xfrm>
              <a:blipFill>
                <a:blip r:embed="rId2"/>
                <a:stretch>
                  <a:fillRect l="-1481" t="-117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What do we need to compute exactly?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12</a:t>
            </a:fld>
            <a:endParaRPr lang="en-US" altLang="zh-CN" sz="1200" b="0"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71646000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Quicksort</a:t>
            </a:r>
            <a:endParaRPr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457200" y="836613"/>
                <a:ext cx="8229600" cy="6120779"/>
              </a:xfrm>
            </p:spPr>
            <p:txBody>
              <a:bodyPr/>
              <a:lstStyle/>
              <a:p>
                <a:pPr eaLnBrk="1" hangingPunct="1"/>
                <a:endParaRPr lang="en-US" altLang="zh-CN" sz="2800" dirty="0"/>
              </a:p>
              <a:p>
                <a:pPr eaLnBrk="1" hangingPunct="1"/>
                <a:endParaRPr lang="en-US" altLang="zh-CN" sz="2800" dirty="0"/>
              </a:p>
              <a:p>
                <a:pPr eaLnBrk="1" hangingPunct="1"/>
                <a:endParaRPr lang="en-US" altLang="zh-CN" sz="2800" dirty="0"/>
              </a:p>
              <a:p>
                <a:pPr eaLnBrk="1" hangingPunct="1"/>
                <a:endParaRPr lang="en-US" altLang="zh-CN" sz="2800" dirty="0"/>
              </a:p>
              <a:p>
                <a:pPr eaLnBrk="1" hangingPunct="1"/>
                <a:endParaRPr lang="en-US" altLang="zh-CN" sz="2800" dirty="0"/>
              </a:p>
              <a:p>
                <a:pPr eaLnBrk="1" hangingPunct="1"/>
                <a:endParaRPr lang="en-US" altLang="zh-CN" sz="2800" dirty="0"/>
              </a:p>
              <a:p>
                <a:pPr algn="just" eaLnBrk="1" hangingPunct="1"/>
                <a:r>
                  <a:rPr lang="en-US" altLang="zh-CN" sz="2800" dirty="0"/>
                  <a:t>If we could always </a:t>
                </a:r>
                <a:r>
                  <a:rPr lang="en-US" altLang="zh-CN" sz="2800" dirty="0">
                    <a:solidFill>
                      <a:srgbClr val="00B050"/>
                    </a:solidFill>
                  </a:rPr>
                  <a:t>partition the array into halves</a:t>
                </a:r>
                <a:r>
                  <a:rPr lang="en-US" altLang="zh-CN" sz="2800" dirty="0"/>
                  <a:t>, then we have the recurrence </a:t>
                </a:r>
                <a14:m>
                  <m:oMath xmlns:m="http://schemas.openxmlformats.org/officeDocument/2006/math"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)≤2</m:t>
                    </m:r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/2)+</m:t>
                    </m:r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800" dirty="0"/>
                  <a:t>, hence </a:t>
                </a:r>
                <a14:m>
                  <m:oMath xmlns:m="http://schemas.openxmlformats.org/officeDocument/2006/math"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altLang="zh-CN" sz="280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sz="280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80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280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280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altLang="zh-CN" sz="280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⁡</m:t>
                    </m:r>
                    <m:r>
                      <a:rPr lang="en-US" altLang="zh-CN" sz="280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280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800" dirty="0"/>
                  <a:t>.</a:t>
                </a:r>
              </a:p>
              <a:p>
                <a:pPr marL="0" indent="0" eaLnBrk="1" hangingPunct="1">
                  <a:buNone/>
                </a:pPr>
                <a:endParaRPr lang="en-US" altLang="zh-CN" sz="2800" dirty="0"/>
              </a:p>
              <a:p>
                <a:pPr marL="0" indent="0" eaLnBrk="1" hangingPunct="1">
                  <a:buNone/>
                </a:pPr>
                <a:endParaRPr lang="en-US" altLang="zh-CN" sz="2800" dirty="0"/>
              </a:p>
              <a:p>
                <a:pPr marL="0" indent="0" eaLnBrk="1" hangingPunct="1">
                  <a:buNone/>
                </a:pPr>
                <a:endParaRPr lang="en-US" altLang="zh-CN" sz="2800" dirty="0"/>
              </a:p>
              <a:p>
                <a:pPr marL="0" indent="0" eaLnBrk="1" hangingPunct="1">
                  <a:buNone/>
                </a:pPr>
                <a:endParaRPr lang="en-US" altLang="zh-CN" sz="28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457200" y="836613"/>
                <a:ext cx="8229600" cy="6120779"/>
              </a:xfrm>
              <a:blipFill>
                <a:blip r:embed="rId2"/>
                <a:stretch>
                  <a:fillRect l="-593" r="-14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120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556792"/>
            <a:ext cx="8229600" cy="2373923"/>
          </a:xfrm>
          <a:prstGeom prst="rect">
            <a:avLst/>
          </a:prstGeom>
        </p:spPr>
      </p:pic>
      <p:pic>
        <p:nvPicPr>
          <p:cNvPr id="6" name="图片 5" descr="屏幕剪辑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142978"/>
            <a:ext cx="2162477" cy="314369"/>
          </a:xfrm>
          <a:prstGeom prst="rect">
            <a:avLst/>
          </a:prstGeom>
        </p:spPr>
      </p:pic>
      <p:sp>
        <p:nvSpPr>
          <p:cNvPr id="7" name="矩形标注 8"/>
          <p:cNvSpPr>
            <a:spLocks noChangeArrowheads="1"/>
          </p:cNvSpPr>
          <p:nvPr/>
        </p:nvSpPr>
        <p:spPr bwMode="auto">
          <a:xfrm>
            <a:off x="3923928" y="2636912"/>
            <a:ext cx="4536504" cy="592442"/>
          </a:xfrm>
          <a:prstGeom prst="wedgeRectCallout">
            <a:avLst>
              <a:gd name="adj1" fmla="val -58951"/>
              <a:gd name="adj2" fmla="val -9062"/>
            </a:avLst>
          </a:prstGeom>
          <a:solidFill>
            <a:srgbClr val="0070C0"/>
          </a:solidFill>
          <a:ln>
            <a:noFill/>
          </a:ln>
        </p:spPr>
        <p:txBody>
          <a:bodyPr anchor="ctr"/>
          <a:lstStyle>
            <a:defPPr>
              <a:defRPr lang="ko-K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algn="ctr" eaLnBrk="1" hangingPunct="1"/>
            <a:r>
              <a:rPr lang="en-US" altLang="zh-CN" sz="2400" dirty="0">
                <a:solidFill>
                  <a:schemeClr val="bg1"/>
                </a:solidFill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A Divide-and-Conquer Framework</a:t>
            </a:r>
            <a:endParaRPr lang="zh-CN" altLang="en-US" sz="2400" dirty="0">
              <a:solidFill>
                <a:schemeClr val="bg1"/>
              </a:solidFill>
              <a:latin typeface="Calibri" panose="020F0502020204030204" pitchFamily="34" charset="0"/>
              <a:ea typeface="黑体" panose="02010609060101010101" pitchFamily="49" charset="-122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2379350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Quicksort</a:t>
            </a:r>
            <a:endParaRPr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457200" y="836613"/>
                <a:ext cx="8229600" cy="6120779"/>
              </a:xfrm>
            </p:spPr>
            <p:txBody>
              <a:bodyPr/>
              <a:lstStyle/>
              <a:p>
                <a:pPr eaLnBrk="1" hangingPunct="1"/>
                <a:endParaRPr lang="en-US" altLang="zh-CN" sz="2800" dirty="0"/>
              </a:p>
              <a:p>
                <a:pPr eaLnBrk="1" hangingPunct="1"/>
                <a:endParaRPr lang="en-US" altLang="zh-CN" sz="2800" dirty="0"/>
              </a:p>
              <a:p>
                <a:pPr eaLnBrk="1" hangingPunct="1"/>
                <a:endParaRPr lang="en-US" altLang="zh-CN" sz="2800" dirty="0"/>
              </a:p>
              <a:p>
                <a:pPr eaLnBrk="1" hangingPunct="1"/>
                <a:endParaRPr lang="en-US" altLang="zh-CN" sz="2800" dirty="0"/>
              </a:p>
              <a:p>
                <a:pPr eaLnBrk="1" hangingPunct="1"/>
                <a:endParaRPr lang="en-US" altLang="zh-CN" sz="2800" dirty="0"/>
              </a:p>
              <a:p>
                <a:pPr eaLnBrk="1" hangingPunct="1"/>
                <a:endParaRPr lang="en-US" altLang="zh-CN" sz="2800" dirty="0"/>
              </a:p>
              <a:p>
                <a:pPr algn="just" eaLnBrk="1" hangingPunct="1"/>
                <a:r>
                  <a:rPr lang="en-US" altLang="zh-CN" sz="2800" dirty="0"/>
                  <a:t>If we could always </a:t>
                </a:r>
                <a:r>
                  <a:rPr lang="en-US" altLang="zh-CN" sz="2800" dirty="0">
                    <a:solidFill>
                      <a:srgbClr val="00B050"/>
                    </a:solidFill>
                  </a:rPr>
                  <a:t>partition the array into halves</a:t>
                </a:r>
                <a:r>
                  <a:rPr lang="en-US" altLang="zh-CN" sz="2800" dirty="0"/>
                  <a:t>, then we have the recurrence </a:t>
                </a:r>
                <a14:m>
                  <m:oMath xmlns:m="http://schemas.openxmlformats.org/officeDocument/2006/math"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)≤2</m:t>
                    </m:r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/2)+</m:t>
                    </m:r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800" dirty="0"/>
                  <a:t>, hence </a:t>
                </a:r>
                <a14:m>
                  <m:oMath xmlns:m="http://schemas.openxmlformats.org/officeDocument/2006/math">
                    <m:r>
                      <a:rPr lang="en-US" altLang="zh-CN" sz="280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zh-CN" sz="280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80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280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altLang="zh-CN" sz="280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sz="280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80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280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280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altLang="zh-CN" sz="280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⁡</m:t>
                    </m:r>
                    <m:r>
                      <a:rPr lang="en-US" altLang="zh-CN" sz="280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280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800" dirty="0"/>
                  <a:t>.</a:t>
                </a:r>
              </a:p>
              <a:p>
                <a:pPr algn="just" eaLnBrk="1" hangingPunct="1"/>
                <a:r>
                  <a:rPr lang="en-US" altLang="zh-CN" sz="2800" dirty="0"/>
                  <a:t>However, if we </a:t>
                </a:r>
                <a:r>
                  <a:rPr lang="en-US" altLang="zh-CN" sz="2800" dirty="0">
                    <a:solidFill>
                      <a:srgbClr val="FF0000"/>
                    </a:solidFill>
                  </a:rPr>
                  <a:t>always</a:t>
                </a:r>
                <a:r>
                  <a:rPr lang="en-US" altLang="zh-CN" sz="2800" dirty="0"/>
                  <a:t> </a:t>
                </a:r>
                <a:r>
                  <a:rPr lang="en-US" altLang="zh-CN" sz="2800" dirty="0">
                    <a:solidFill>
                      <a:srgbClr val="FF0000"/>
                    </a:solidFill>
                  </a:rPr>
                  <a:t>get unlucky with very unbalanced partitions</a:t>
                </a:r>
                <a:r>
                  <a:rPr lang="en-US" altLang="zh-CN" sz="2800" dirty="0"/>
                  <a:t>, then </a:t>
                </a:r>
                <a14:m>
                  <m:oMath xmlns:m="http://schemas.openxmlformats.org/officeDocument/2006/math"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)≤</m:t>
                    </m:r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−1)+</m:t>
                    </m:r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800" dirty="0"/>
                  <a:t>, hence </a:t>
                </a:r>
                <a14:m>
                  <m:oMath xmlns:m="http://schemas.openxmlformats.org/officeDocument/2006/math">
                    <m:r>
                      <a:rPr lang="en-US" altLang="zh-CN" sz="28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zh-CN" sz="28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8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28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 = </m:t>
                    </m:r>
                    <m:r>
                      <a:rPr lang="en-US" altLang="zh-CN" sz="28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sz="28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8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2800" i="1" baseline="3000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CN" sz="28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800" dirty="0"/>
                  <a:t>.</a:t>
                </a:r>
              </a:p>
              <a:p>
                <a:pPr marL="0" indent="0" eaLnBrk="1" hangingPunct="1">
                  <a:buNone/>
                </a:pPr>
                <a:endParaRPr lang="en-US" altLang="zh-CN" sz="2800" dirty="0"/>
              </a:p>
              <a:p>
                <a:pPr marL="0" indent="0" eaLnBrk="1" hangingPunct="1">
                  <a:buNone/>
                </a:pPr>
                <a:endParaRPr lang="en-US" altLang="zh-CN" sz="2800" dirty="0"/>
              </a:p>
              <a:p>
                <a:pPr marL="0" indent="0" eaLnBrk="1" hangingPunct="1">
                  <a:buNone/>
                </a:pPr>
                <a:endParaRPr lang="en-US" altLang="zh-CN" sz="2800" dirty="0"/>
              </a:p>
              <a:p>
                <a:pPr marL="0" indent="0" eaLnBrk="1" hangingPunct="1">
                  <a:buNone/>
                </a:pPr>
                <a:endParaRPr lang="en-US" altLang="zh-CN" sz="28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457200" y="836613"/>
                <a:ext cx="8229600" cy="6120779"/>
              </a:xfrm>
              <a:blipFill>
                <a:blip r:embed="rId2"/>
                <a:stretch>
                  <a:fillRect l="-593" r="-14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121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556792"/>
            <a:ext cx="8229600" cy="2373923"/>
          </a:xfrm>
          <a:prstGeom prst="rect">
            <a:avLst/>
          </a:prstGeom>
        </p:spPr>
      </p:pic>
      <p:pic>
        <p:nvPicPr>
          <p:cNvPr id="6" name="图片 5" descr="屏幕剪辑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142978"/>
            <a:ext cx="2162477" cy="314369"/>
          </a:xfrm>
          <a:prstGeom prst="rect">
            <a:avLst/>
          </a:prstGeom>
        </p:spPr>
      </p:pic>
      <p:sp>
        <p:nvSpPr>
          <p:cNvPr id="7" name="矩形标注 8"/>
          <p:cNvSpPr>
            <a:spLocks noChangeArrowheads="1"/>
          </p:cNvSpPr>
          <p:nvPr/>
        </p:nvSpPr>
        <p:spPr bwMode="auto">
          <a:xfrm>
            <a:off x="3923928" y="2636912"/>
            <a:ext cx="4536504" cy="592442"/>
          </a:xfrm>
          <a:prstGeom prst="wedgeRectCallout">
            <a:avLst>
              <a:gd name="adj1" fmla="val -58951"/>
              <a:gd name="adj2" fmla="val -9062"/>
            </a:avLst>
          </a:prstGeom>
          <a:solidFill>
            <a:srgbClr val="0070C0"/>
          </a:solidFill>
          <a:ln>
            <a:noFill/>
          </a:ln>
        </p:spPr>
        <p:txBody>
          <a:bodyPr anchor="ctr"/>
          <a:lstStyle>
            <a:defPPr>
              <a:defRPr lang="ko-K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algn="ctr" eaLnBrk="1" hangingPunct="1"/>
            <a:r>
              <a:rPr lang="en-US" altLang="zh-CN" sz="2400" dirty="0">
                <a:solidFill>
                  <a:schemeClr val="bg1"/>
                </a:solidFill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A Divide-and-Conquer Framework</a:t>
            </a:r>
            <a:endParaRPr lang="zh-CN" altLang="en-US" sz="2400" dirty="0">
              <a:solidFill>
                <a:schemeClr val="bg1"/>
              </a:solidFill>
              <a:latin typeface="Calibri" panose="020F0502020204030204" pitchFamily="34" charset="0"/>
              <a:ea typeface="黑体" panose="02010609060101010101" pitchFamily="49" charset="-122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6143334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980728"/>
            <a:ext cx="8507288" cy="5688632"/>
          </a:xfrm>
        </p:spPr>
        <p:txBody>
          <a:bodyPr/>
          <a:lstStyle/>
          <a:p>
            <a:pPr eaLnBrk="1" hangingPunct="1">
              <a:spcBef>
                <a:spcPts val="1000"/>
              </a:spcBef>
            </a:pPr>
            <a:r>
              <a:rPr lang="en-US" altLang="zh-CN" sz="3400" dirty="0">
                <a:solidFill>
                  <a:schemeClr val="bg1">
                    <a:lumMod val="75000"/>
                  </a:schemeClr>
                </a:solidFill>
              </a:rPr>
              <a:t>Review to Divide-and-Conquer Paradigm</a:t>
            </a:r>
          </a:p>
          <a:p>
            <a:pPr eaLnBrk="1" hangingPunct="1">
              <a:spcBef>
                <a:spcPts val="1000"/>
              </a:spcBef>
            </a:pPr>
            <a:r>
              <a:rPr lang="en-US" altLang="zh-CN" sz="3400" dirty="0">
                <a:solidFill>
                  <a:schemeClr val="bg1">
                    <a:lumMod val="75000"/>
                  </a:schemeClr>
                </a:solidFill>
              </a:rPr>
              <a:t>Polynomial Multiplication Problem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zh-CN" sz="2600" dirty="0">
                <a:solidFill>
                  <a:schemeClr val="bg1">
                    <a:lumMod val="75000"/>
                  </a:schemeClr>
                </a:solidFill>
              </a:rPr>
              <a:t>Problem definition 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zh-CN" sz="2600" dirty="0">
                <a:solidFill>
                  <a:schemeClr val="bg1">
                    <a:lumMod val="75000"/>
                  </a:schemeClr>
                </a:solidFill>
              </a:rPr>
              <a:t>A brute force algorithm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zh-CN" sz="2600" dirty="0">
                <a:solidFill>
                  <a:schemeClr val="bg1">
                    <a:lumMod val="75000"/>
                  </a:schemeClr>
                </a:solidFill>
              </a:rPr>
              <a:t>A first divide-and-conquer algorithm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zh-CN" sz="2600" dirty="0">
                <a:solidFill>
                  <a:schemeClr val="bg1">
                    <a:lumMod val="75000"/>
                  </a:schemeClr>
                </a:solidFill>
              </a:rPr>
              <a:t>An improved divide-and-conquer algorithm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zh-CN" sz="2600" dirty="0">
                <a:solidFill>
                  <a:schemeClr val="bg1">
                    <a:lumMod val="75000"/>
                  </a:schemeClr>
                </a:solidFill>
              </a:rPr>
              <a:t>Analysis of the divide-and-conquer algorithm</a:t>
            </a:r>
          </a:p>
          <a:p>
            <a:pPr eaLnBrk="1" hangingPunct="1">
              <a:spcBef>
                <a:spcPts val="1000"/>
              </a:spcBef>
            </a:pPr>
            <a:r>
              <a:rPr lang="en-US" altLang="zh-CN" sz="3400" dirty="0">
                <a:solidFill>
                  <a:srgbClr val="FF0000"/>
                </a:solidFill>
              </a:rPr>
              <a:t>Quicksort Problem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zh-CN" sz="2600" dirty="0">
                <a:solidFill>
                  <a:schemeClr val="bg1">
                    <a:lumMod val="75000"/>
                  </a:schemeClr>
                </a:solidFill>
              </a:rPr>
              <a:t>Basic partition 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zh-CN" sz="2600" dirty="0">
                <a:solidFill>
                  <a:srgbClr val="FF0000"/>
                </a:solidFill>
              </a:rPr>
              <a:t>Randomized partition and randomized quicksort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zh-CN" sz="2600" dirty="0"/>
              <a:t>Analysis of the randomized quicksort</a:t>
            </a:r>
          </a:p>
          <a:p>
            <a:pPr lvl="1" eaLnBrk="1" hangingPunct="1">
              <a:spcBef>
                <a:spcPts val="300"/>
              </a:spcBef>
            </a:pPr>
            <a:endParaRPr lang="en-US" altLang="zh-CN" sz="2600" dirty="0"/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>
                <a:latin typeface="Calibri" panose="020F0502020204030204" pitchFamily="34" charset="0"/>
                <a:cs typeface="Calibri" panose="020F0502020204030204" pitchFamily="34" charset="0"/>
              </a:rPr>
              <a:t>Outline</a:t>
            </a:r>
            <a:endParaRPr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122</a:t>
            </a:fld>
            <a:endParaRPr lang="en-US" altLang="zh-CN" sz="1200" b="0"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4989493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Randomized-Partition(A, p, 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836613"/>
            <a:ext cx="8229600" cy="4937125"/>
          </a:xfrm>
        </p:spPr>
        <p:txBody>
          <a:bodyPr/>
          <a:lstStyle/>
          <a:p>
            <a:pPr eaLnBrk="1" hangingPunct="1"/>
            <a:r>
              <a:rPr lang="en-US" altLang="zh-CN" sz="2800" dirty="0"/>
              <a:t>Idea</a:t>
            </a:r>
          </a:p>
          <a:p>
            <a:pPr lvl="1" algn="just" eaLnBrk="1" hangingPunct="1"/>
            <a:r>
              <a:rPr lang="en-US" altLang="zh-CN" sz="2400" dirty="0"/>
              <a:t>In the algorithm Partition(A, p, r), </a:t>
            </a:r>
            <a:r>
              <a:rPr lang="en-US" altLang="zh-CN" sz="2400" dirty="0">
                <a:solidFill>
                  <a:srgbClr val="FF0000"/>
                </a:solidFill>
              </a:rPr>
              <a:t>A[r]</a:t>
            </a:r>
            <a:r>
              <a:rPr lang="en-US" altLang="zh-CN" sz="2400" dirty="0"/>
              <a:t> is always used as the pivot </a:t>
            </a:r>
            <a:r>
              <a:rPr lang="en-US" altLang="zh-CN" sz="2400" i="1" dirty="0"/>
              <a:t>x</a:t>
            </a:r>
            <a:r>
              <a:rPr lang="en-US" altLang="zh-CN" sz="2400" dirty="0"/>
              <a:t> to partition the array A[</a:t>
            </a:r>
            <a:r>
              <a:rPr lang="en-US" altLang="zh-CN" sz="2400" dirty="0" err="1"/>
              <a:t>p..r</a:t>
            </a:r>
            <a:r>
              <a:rPr lang="en-US" altLang="zh-CN" sz="2400" dirty="0"/>
              <a:t>].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123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3250" y="3789040"/>
            <a:ext cx="3577500" cy="284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335328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Randomized-Partition(A, p, 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836613"/>
            <a:ext cx="8229600" cy="4937125"/>
          </a:xfrm>
        </p:spPr>
        <p:txBody>
          <a:bodyPr/>
          <a:lstStyle/>
          <a:p>
            <a:pPr eaLnBrk="1" hangingPunct="1"/>
            <a:r>
              <a:rPr lang="en-US" altLang="zh-CN" sz="2800" dirty="0"/>
              <a:t>Idea</a:t>
            </a:r>
          </a:p>
          <a:p>
            <a:pPr lvl="1" algn="just" eaLnBrk="1" hangingPunct="1"/>
            <a:r>
              <a:rPr lang="en-US" altLang="zh-CN" sz="2400" dirty="0"/>
              <a:t>In the algorithm Partition(A, p, r), </a:t>
            </a:r>
            <a:r>
              <a:rPr lang="en-US" altLang="zh-CN" sz="2400" dirty="0">
                <a:solidFill>
                  <a:srgbClr val="FF0000"/>
                </a:solidFill>
              </a:rPr>
              <a:t>A[r]</a:t>
            </a:r>
            <a:r>
              <a:rPr lang="en-US" altLang="zh-CN" sz="2400" dirty="0"/>
              <a:t> is always used as the pivot </a:t>
            </a:r>
            <a:r>
              <a:rPr lang="en-US" altLang="zh-CN" sz="2400" i="1" dirty="0"/>
              <a:t>x</a:t>
            </a:r>
            <a:r>
              <a:rPr lang="en-US" altLang="zh-CN" sz="2400" dirty="0"/>
              <a:t> to partition the array A[</a:t>
            </a:r>
            <a:r>
              <a:rPr lang="en-US" altLang="zh-CN" sz="2400" dirty="0" err="1"/>
              <a:t>p..r</a:t>
            </a:r>
            <a:r>
              <a:rPr lang="en-US" altLang="zh-CN" sz="2400" dirty="0"/>
              <a:t>].</a:t>
            </a:r>
          </a:p>
          <a:p>
            <a:pPr lvl="1" algn="just" eaLnBrk="1" hangingPunct="1"/>
            <a:r>
              <a:rPr lang="en-US" altLang="zh-CN" sz="2400" dirty="0"/>
              <a:t>In the algorithm </a:t>
            </a:r>
            <a:r>
              <a:rPr lang="en-US" altLang="zh-CN" sz="2400" dirty="0">
                <a:solidFill>
                  <a:srgbClr val="0070C0"/>
                </a:solidFill>
              </a:rPr>
              <a:t>Randomized</a:t>
            </a:r>
            <a:r>
              <a:rPr lang="en-US" altLang="zh-CN" sz="2400" dirty="0"/>
              <a:t>-Partition(A, p, r), we </a:t>
            </a:r>
            <a:r>
              <a:rPr lang="en-US" altLang="zh-CN" sz="2400" dirty="0">
                <a:solidFill>
                  <a:srgbClr val="FF0000"/>
                </a:solidFill>
              </a:rPr>
              <a:t>randomly</a:t>
            </a:r>
            <a:r>
              <a:rPr lang="en-US" altLang="zh-CN" sz="2400" dirty="0"/>
              <a:t> choose an j , p </a:t>
            </a:r>
            <a:r>
              <a:rPr lang="zh-CN" altLang="en-US" sz="2400" dirty="0"/>
              <a:t>≤</a:t>
            </a:r>
            <a:r>
              <a:rPr lang="en-US" altLang="zh-CN" sz="2400" dirty="0"/>
              <a:t> j </a:t>
            </a:r>
            <a:r>
              <a:rPr lang="zh-CN" altLang="en-US" sz="2400" dirty="0"/>
              <a:t>≤</a:t>
            </a:r>
            <a:r>
              <a:rPr lang="en-US" altLang="zh-CN" sz="2400" dirty="0"/>
              <a:t> r , and use A[j] as pivot.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124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3250" y="3789040"/>
            <a:ext cx="3577500" cy="284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254257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Randomized-Partition(A, p, 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836613"/>
            <a:ext cx="8229600" cy="4937125"/>
          </a:xfrm>
        </p:spPr>
        <p:txBody>
          <a:bodyPr/>
          <a:lstStyle/>
          <a:p>
            <a:pPr eaLnBrk="1" hangingPunct="1"/>
            <a:r>
              <a:rPr lang="en-US" altLang="zh-CN" sz="2800" dirty="0"/>
              <a:t>Idea</a:t>
            </a:r>
          </a:p>
          <a:p>
            <a:pPr lvl="1" algn="just" eaLnBrk="1" hangingPunct="1"/>
            <a:r>
              <a:rPr lang="en-US" altLang="zh-CN" sz="2400" dirty="0"/>
              <a:t>In the algorithm Partition(A, p, r), </a:t>
            </a:r>
            <a:r>
              <a:rPr lang="en-US" altLang="zh-CN" sz="2400" dirty="0">
                <a:solidFill>
                  <a:srgbClr val="FF0000"/>
                </a:solidFill>
              </a:rPr>
              <a:t>A[r]</a:t>
            </a:r>
            <a:r>
              <a:rPr lang="en-US" altLang="zh-CN" sz="2400" dirty="0"/>
              <a:t> is always used as the pivot x to partition the array A[</a:t>
            </a:r>
            <a:r>
              <a:rPr lang="en-US" altLang="zh-CN" sz="2400" dirty="0" err="1"/>
              <a:t>p..r</a:t>
            </a:r>
            <a:r>
              <a:rPr lang="en-US" altLang="zh-CN" sz="2400" dirty="0"/>
              <a:t>].</a:t>
            </a:r>
          </a:p>
          <a:p>
            <a:pPr lvl="1" algn="just" eaLnBrk="1" hangingPunct="1"/>
            <a:r>
              <a:rPr lang="en-US" altLang="zh-CN" sz="2400" dirty="0"/>
              <a:t>In the algorithm </a:t>
            </a:r>
            <a:r>
              <a:rPr lang="en-US" altLang="zh-CN" sz="2400" dirty="0">
                <a:solidFill>
                  <a:srgbClr val="0070C0"/>
                </a:solidFill>
              </a:rPr>
              <a:t>Randomized</a:t>
            </a:r>
            <a:r>
              <a:rPr lang="en-US" altLang="zh-CN" sz="2400" dirty="0"/>
              <a:t>-Partition(A, p, r), we </a:t>
            </a:r>
            <a:r>
              <a:rPr lang="en-US" altLang="zh-CN" sz="2400" dirty="0">
                <a:solidFill>
                  <a:srgbClr val="FF0000"/>
                </a:solidFill>
              </a:rPr>
              <a:t>randomly</a:t>
            </a:r>
            <a:r>
              <a:rPr lang="en-US" altLang="zh-CN" sz="2400" dirty="0"/>
              <a:t> choose an j , p </a:t>
            </a:r>
            <a:r>
              <a:rPr lang="zh-CN" altLang="en-US" sz="2400" dirty="0"/>
              <a:t>≤</a:t>
            </a:r>
            <a:r>
              <a:rPr lang="en-US" altLang="zh-CN" sz="2400" dirty="0"/>
              <a:t> j </a:t>
            </a:r>
            <a:r>
              <a:rPr lang="zh-CN" altLang="en-US" sz="2400" dirty="0"/>
              <a:t>≤</a:t>
            </a:r>
            <a:r>
              <a:rPr lang="en-US" altLang="zh-CN" sz="2400" dirty="0"/>
              <a:t> r , and use A[j] as pivot.</a:t>
            </a:r>
          </a:p>
          <a:p>
            <a:pPr lvl="1" algn="just" eaLnBrk="1" hangingPunct="1"/>
            <a:r>
              <a:rPr lang="en-US" altLang="zh-CN" sz="2400" dirty="0"/>
              <a:t>Idea is that if we choose randomly, then the chance that we get unlucky every time is extremely low.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125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3250" y="3789040"/>
            <a:ext cx="3577500" cy="284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370974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Randomized-Partition(A, p, 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836613"/>
            <a:ext cx="8229600" cy="4937125"/>
          </a:xfrm>
        </p:spPr>
        <p:txBody>
          <a:bodyPr/>
          <a:lstStyle/>
          <a:p>
            <a:pPr eaLnBrk="1" hangingPunct="1"/>
            <a:r>
              <a:rPr lang="en-US" altLang="zh-CN" sz="2800" dirty="0"/>
              <a:t>Pseudocode of Randomized-Partition</a:t>
            </a:r>
          </a:p>
          <a:p>
            <a:pPr lvl="1" algn="just" eaLnBrk="1" hangingPunct="1"/>
            <a:r>
              <a:rPr lang="en-US" altLang="zh-CN" sz="2400" dirty="0"/>
              <a:t>Let </a:t>
            </a:r>
            <a:r>
              <a:rPr lang="en-US" altLang="zh-CN" sz="2400" dirty="0">
                <a:solidFill>
                  <a:srgbClr val="FF0000"/>
                </a:solidFill>
              </a:rPr>
              <a:t>random(p, r) </a:t>
            </a:r>
            <a:r>
              <a:rPr lang="en-US" altLang="zh-CN" sz="2400" dirty="0"/>
              <a:t>be a pseudorandom-number generator that returns a random number between p and r.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126</a:t>
            </a:fld>
            <a:endParaRPr lang="en-US" altLang="zh-CN" sz="1200" b="0"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50845341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Randomized-Partition(A, p, 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836613"/>
            <a:ext cx="8229600" cy="4937125"/>
          </a:xfrm>
        </p:spPr>
        <p:txBody>
          <a:bodyPr/>
          <a:lstStyle/>
          <a:p>
            <a:pPr eaLnBrk="1" hangingPunct="1"/>
            <a:r>
              <a:rPr lang="en-US" altLang="zh-CN" sz="2800" dirty="0"/>
              <a:t>Pseudocode of Randomized-Partition</a:t>
            </a:r>
          </a:p>
          <a:p>
            <a:pPr lvl="1" algn="just" eaLnBrk="1" hangingPunct="1"/>
            <a:r>
              <a:rPr lang="en-US" altLang="zh-CN" sz="2400" dirty="0"/>
              <a:t>Let </a:t>
            </a:r>
            <a:r>
              <a:rPr lang="en-US" altLang="zh-CN" sz="2400" dirty="0">
                <a:solidFill>
                  <a:srgbClr val="FF0000"/>
                </a:solidFill>
              </a:rPr>
              <a:t>random(p, r) </a:t>
            </a:r>
            <a:r>
              <a:rPr lang="en-US" altLang="zh-CN" sz="2400" dirty="0"/>
              <a:t>be a pseudorandom-number generator that returns a random number between p and r.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127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2" name="图片 1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188" y="3293121"/>
            <a:ext cx="8077623" cy="1800200"/>
          </a:xfrm>
          <a:prstGeom prst="rect">
            <a:avLst/>
          </a:prstGeom>
        </p:spPr>
      </p:pic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504" y="2924944"/>
            <a:ext cx="3686689" cy="314369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 bwMode="auto">
          <a:xfrm>
            <a:off x="801680" y="3861048"/>
            <a:ext cx="2978232" cy="64807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30679208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Randomized-Partition(A, p, 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836613"/>
            <a:ext cx="8229600" cy="4937125"/>
          </a:xfrm>
        </p:spPr>
        <p:txBody>
          <a:bodyPr/>
          <a:lstStyle/>
          <a:p>
            <a:pPr eaLnBrk="1" hangingPunct="1"/>
            <a:r>
              <a:rPr lang="en-US" altLang="zh-CN" sz="2800" dirty="0"/>
              <a:t>Pseudocode of Randomized-Partition</a:t>
            </a:r>
          </a:p>
          <a:p>
            <a:pPr lvl="1" algn="just" eaLnBrk="1" hangingPunct="1"/>
            <a:r>
              <a:rPr lang="en-US" altLang="zh-CN" sz="2400" dirty="0"/>
              <a:t>Let </a:t>
            </a:r>
            <a:r>
              <a:rPr lang="en-US" altLang="zh-CN" sz="2400" dirty="0">
                <a:solidFill>
                  <a:srgbClr val="FF0000"/>
                </a:solidFill>
              </a:rPr>
              <a:t>random(p, r) </a:t>
            </a:r>
            <a:r>
              <a:rPr lang="en-US" altLang="zh-CN" sz="2400" dirty="0"/>
              <a:t>be a pseudorandom-number generator that returns a random number between p and r.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128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2" name="图片 1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188" y="3293121"/>
            <a:ext cx="8077623" cy="1800200"/>
          </a:xfrm>
          <a:prstGeom prst="rect">
            <a:avLst/>
          </a:prstGeom>
        </p:spPr>
      </p:pic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504" y="2924944"/>
            <a:ext cx="3686689" cy="314369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 bwMode="auto">
          <a:xfrm>
            <a:off x="801680" y="4149080"/>
            <a:ext cx="2978232" cy="36004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59998513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Randomized-Partition(A, p, 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836613"/>
            <a:ext cx="8229600" cy="4937125"/>
          </a:xfrm>
        </p:spPr>
        <p:txBody>
          <a:bodyPr/>
          <a:lstStyle/>
          <a:p>
            <a:pPr eaLnBrk="1" hangingPunct="1"/>
            <a:r>
              <a:rPr lang="en-US" altLang="zh-CN" sz="2800" dirty="0"/>
              <a:t>Pseudocode of Randomized-Partition</a:t>
            </a:r>
          </a:p>
          <a:p>
            <a:pPr lvl="1" algn="just" eaLnBrk="1" hangingPunct="1"/>
            <a:r>
              <a:rPr lang="en-US" altLang="zh-CN" sz="2400" dirty="0"/>
              <a:t>Let </a:t>
            </a:r>
            <a:r>
              <a:rPr lang="en-US" altLang="zh-CN" sz="2400" dirty="0">
                <a:solidFill>
                  <a:srgbClr val="FF0000"/>
                </a:solidFill>
              </a:rPr>
              <a:t>random(p, r) </a:t>
            </a:r>
            <a:r>
              <a:rPr lang="en-US" altLang="zh-CN" sz="2400" dirty="0"/>
              <a:t>be a pseudorandom-number generator that returns a random number between p and r.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129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2" name="图片 1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188" y="3293121"/>
            <a:ext cx="8077623" cy="1800200"/>
          </a:xfrm>
          <a:prstGeom prst="rect">
            <a:avLst/>
          </a:prstGeom>
        </p:spPr>
      </p:pic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504" y="2924944"/>
            <a:ext cx="3686689" cy="314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0180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457200" y="980728"/>
                <a:ext cx="8229600" cy="5688632"/>
              </a:xfrm>
            </p:spPr>
            <p:txBody>
              <a:bodyPr/>
              <a:lstStyle/>
              <a:p>
                <a:pPr marL="0" indent="0" eaLnBrk="1" hangingPunct="1">
                  <a:buNone/>
                </a:pPr>
                <a:r>
                  <a:rPr lang="en-US" altLang="zh-CN" sz="2800" dirty="0"/>
                  <a:t>Define</a:t>
                </a:r>
              </a:p>
              <a:p>
                <a:pPr eaLnBrk="1" hangingPunct="1"/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altLang="zh-CN" sz="28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altLang="zh-CN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p>
                          <m:sSupPr>
                            <m:ctrlPr>
                              <a:rPr lang="en-US" altLang="zh-CN" sz="28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e>
                    </m:nary>
                  </m:oMath>
                </a14:m>
                <a:endParaRPr lang="en-US" altLang="zh-CN" sz="2800" dirty="0"/>
              </a:p>
              <a:p>
                <a:pPr eaLnBrk="1" hangingPunct="1"/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sSub>
                          <m:sSubPr>
                            <m:ctrlP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p>
                          <m:sSupPr>
                            <m:ctrlP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e>
                    </m:nary>
                  </m:oMath>
                </a14:m>
                <a:endParaRPr lang="en-US" altLang="zh-CN" sz="2800" b="0" dirty="0"/>
              </a:p>
              <a:p>
                <a:pPr eaLnBrk="1" hangingPunct="1"/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sSub>
                          <m:sSubPr>
                            <m:ctrlP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sSup>
                          <m:sSupPr>
                            <m:ctrlP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e>
                    </m:nary>
                  </m:oMath>
                </a14:m>
                <a:endParaRPr lang="en-US" altLang="zh-CN" sz="2800" dirty="0"/>
              </a:p>
              <a:p>
                <a:pPr eaLnBrk="1" hangingPunct="1"/>
                <a:endParaRPr lang="en-US" altLang="zh-CN" sz="2800" dirty="0"/>
              </a:p>
              <a:p>
                <a:pPr marL="0" indent="0" eaLnBrk="1" hangingPunct="1">
                  <a:buNone/>
                </a:pPr>
                <a:endParaRPr lang="en-US" altLang="zh-CN" sz="2800" dirty="0"/>
              </a:p>
            </p:txBody>
          </p:sp>
        </mc:Choice>
        <mc:Fallback xmlns="">
          <p:sp>
            <p:nvSpPr>
              <p:cNvPr id="8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457200" y="980728"/>
                <a:ext cx="8229600" cy="5688632"/>
              </a:xfrm>
              <a:blipFill>
                <a:blip r:embed="rId2"/>
                <a:stretch>
                  <a:fillRect l="-1481" t="-117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What do we need to compute exactly?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13</a:t>
            </a:fld>
            <a:endParaRPr lang="en-US" altLang="zh-CN" sz="1200" b="0"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83792605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Randomized-Partition(A, p, 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836613"/>
            <a:ext cx="8229600" cy="4937125"/>
          </a:xfrm>
        </p:spPr>
        <p:txBody>
          <a:bodyPr/>
          <a:lstStyle/>
          <a:p>
            <a:pPr eaLnBrk="1" hangingPunct="1"/>
            <a:r>
              <a:rPr lang="en-US" altLang="zh-CN" sz="2800" dirty="0"/>
              <a:t>Pseudocode of Randomized-Quicksort</a:t>
            </a:r>
          </a:p>
          <a:p>
            <a:pPr lvl="1" algn="just" eaLnBrk="1" hangingPunct="1"/>
            <a:r>
              <a:rPr lang="en-US" altLang="zh-CN" sz="2400" dirty="0"/>
              <a:t>We make use of the Randomized-Partition idea to develop a new version of quicksort.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130</a:t>
            </a:fld>
            <a:endParaRPr lang="en-US" altLang="zh-CN" sz="1200" b="0"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36786869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Randomized-Partition(A, p, 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836613"/>
            <a:ext cx="8229600" cy="4937125"/>
          </a:xfrm>
        </p:spPr>
        <p:txBody>
          <a:bodyPr/>
          <a:lstStyle/>
          <a:p>
            <a:pPr eaLnBrk="1" hangingPunct="1"/>
            <a:r>
              <a:rPr lang="en-US" altLang="zh-CN" sz="2800" dirty="0"/>
              <a:t>Pseudocode of Randomized-Quicksort</a:t>
            </a:r>
          </a:p>
          <a:p>
            <a:pPr lvl="1" algn="just" eaLnBrk="1" hangingPunct="1"/>
            <a:r>
              <a:rPr lang="en-US" altLang="zh-CN" sz="2400" dirty="0"/>
              <a:t>We make use of the Randomized-Partition idea to develop a new version of quicksort.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131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892" y="2708920"/>
            <a:ext cx="8229600" cy="2373923"/>
          </a:xfrm>
          <a:prstGeom prst="rect">
            <a:avLst/>
          </a:prstGeom>
        </p:spPr>
      </p:pic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508" y="2364243"/>
            <a:ext cx="3810532" cy="323895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 bwMode="auto">
          <a:xfrm>
            <a:off x="3923928" y="3861049"/>
            <a:ext cx="792088" cy="57606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8" name="圆角矩形 87"/>
          <p:cNvSpPr/>
          <p:nvPr/>
        </p:nvSpPr>
        <p:spPr bwMode="auto">
          <a:xfrm>
            <a:off x="1620569" y="3573015"/>
            <a:ext cx="3239463" cy="288033"/>
          </a:xfrm>
          <a:prstGeom prst="roundRect">
            <a:avLst/>
          </a:prstGeom>
          <a:solidFill>
            <a:srgbClr val="C0C0C0">
              <a:alpha val="0"/>
            </a:srgbClr>
          </a:solidFill>
          <a:ln w="381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rot="0" spcFirstLastPara="0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6718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Randomized-Partition(A, p, 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836613"/>
            <a:ext cx="8229600" cy="4937125"/>
          </a:xfrm>
        </p:spPr>
        <p:txBody>
          <a:bodyPr/>
          <a:lstStyle/>
          <a:p>
            <a:pPr eaLnBrk="1" hangingPunct="1"/>
            <a:r>
              <a:rPr lang="en-US" altLang="zh-CN" sz="2800" dirty="0"/>
              <a:t>Pseudocode of Randomized-Quicksort</a:t>
            </a:r>
          </a:p>
          <a:p>
            <a:pPr lvl="1" algn="just" eaLnBrk="1" hangingPunct="1"/>
            <a:r>
              <a:rPr lang="en-US" altLang="zh-CN" sz="2400" dirty="0"/>
              <a:t>We make use of the Randomized-Partition idea to develop a new version of quicksort.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132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892" y="2708920"/>
            <a:ext cx="8229600" cy="2373923"/>
          </a:xfrm>
          <a:prstGeom prst="rect">
            <a:avLst/>
          </a:prstGeom>
        </p:spPr>
      </p:pic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508" y="2364243"/>
            <a:ext cx="3810532" cy="323895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 bwMode="auto">
          <a:xfrm>
            <a:off x="3923928" y="4168443"/>
            <a:ext cx="792088" cy="2686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8" name="圆角矩形 87"/>
          <p:cNvSpPr/>
          <p:nvPr/>
        </p:nvSpPr>
        <p:spPr bwMode="auto">
          <a:xfrm>
            <a:off x="1620569" y="3573015"/>
            <a:ext cx="3239463" cy="288033"/>
          </a:xfrm>
          <a:prstGeom prst="roundRect">
            <a:avLst/>
          </a:prstGeom>
          <a:solidFill>
            <a:srgbClr val="C0C0C0">
              <a:alpha val="0"/>
            </a:srgbClr>
          </a:solidFill>
          <a:ln w="381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rot="0" spcFirstLastPara="0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18226735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Randomized-Partition(A, p, 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836613"/>
            <a:ext cx="8229600" cy="4937125"/>
          </a:xfrm>
        </p:spPr>
        <p:txBody>
          <a:bodyPr/>
          <a:lstStyle/>
          <a:p>
            <a:pPr eaLnBrk="1" hangingPunct="1"/>
            <a:r>
              <a:rPr lang="en-US" altLang="zh-CN" sz="2800" dirty="0"/>
              <a:t>Pseudocode of Randomized-Quicksort</a:t>
            </a:r>
          </a:p>
          <a:p>
            <a:pPr lvl="1" algn="just" eaLnBrk="1" hangingPunct="1"/>
            <a:r>
              <a:rPr lang="en-US" altLang="zh-CN" sz="2400" dirty="0"/>
              <a:t>We make use of the Randomized-Partition idea to develop a new version of quicksort.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133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892" y="2708920"/>
            <a:ext cx="8229600" cy="2373923"/>
          </a:xfrm>
          <a:prstGeom prst="rect">
            <a:avLst/>
          </a:prstGeom>
        </p:spPr>
      </p:pic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508" y="2364243"/>
            <a:ext cx="3810532" cy="323895"/>
          </a:xfrm>
          <a:prstGeom prst="rect">
            <a:avLst/>
          </a:prstGeom>
        </p:spPr>
      </p:pic>
      <p:sp>
        <p:nvSpPr>
          <p:cNvPr id="7" name="圆角矩形 87"/>
          <p:cNvSpPr/>
          <p:nvPr/>
        </p:nvSpPr>
        <p:spPr bwMode="auto">
          <a:xfrm>
            <a:off x="1620569" y="3573015"/>
            <a:ext cx="3239463" cy="288033"/>
          </a:xfrm>
          <a:prstGeom prst="roundRect">
            <a:avLst/>
          </a:prstGeom>
          <a:solidFill>
            <a:srgbClr val="C0C0C0">
              <a:alpha val="0"/>
            </a:srgbClr>
          </a:solidFill>
          <a:ln w="381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rot="0" spcFirstLastPara="0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67734876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Quicksort - Example</a:t>
            </a:r>
            <a:endParaRPr lang="en-US" altLang="zh-CN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836613"/>
            <a:ext cx="8229600" cy="6120779"/>
          </a:xfrm>
        </p:spPr>
        <p:txBody>
          <a:bodyPr/>
          <a:lstStyle/>
          <a:p>
            <a:pPr eaLnBrk="1" hangingPunct="1"/>
            <a:endParaRPr lang="en-US" altLang="zh-CN" sz="2800" dirty="0"/>
          </a:p>
          <a:p>
            <a:pPr eaLnBrk="1" hangingPunct="1"/>
            <a:endParaRPr lang="en-US" altLang="zh-CN" sz="2800" dirty="0"/>
          </a:p>
          <a:p>
            <a:pPr marL="0" indent="0" eaLnBrk="1" hangingPunct="1">
              <a:buNone/>
            </a:pPr>
            <a:endParaRPr lang="en-US" altLang="zh-CN" sz="2800" dirty="0"/>
          </a:p>
          <a:p>
            <a:pPr marL="0" indent="0" eaLnBrk="1" hangingPunct="1">
              <a:buNone/>
            </a:pPr>
            <a:endParaRPr lang="en-US" altLang="zh-CN" sz="2800" dirty="0"/>
          </a:p>
          <a:p>
            <a:pPr marL="0" indent="0" eaLnBrk="1" hangingPunct="1">
              <a:buNone/>
            </a:pPr>
            <a:endParaRPr lang="en-US" altLang="zh-CN" sz="2800" dirty="0"/>
          </a:p>
          <a:p>
            <a:pPr marL="0" indent="0" eaLnBrk="1" hangingPunct="1">
              <a:buNone/>
            </a:pPr>
            <a:endParaRPr lang="en-US" altLang="zh-CN" sz="2800" dirty="0"/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134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9" name="矩形 8"/>
          <p:cNvSpPr/>
          <p:nvPr/>
        </p:nvSpPr>
        <p:spPr bwMode="auto">
          <a:xfrm>
            <a:off x="2478788" y="98072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0" name="矩形 9"/>
          <p:cNvSpPr/>
          <p:nvPr/>
        </p:nvSpPr>
        <p:spPr bwMode="auto">
          <a:xfrm>
            <a:off x="2910788" y="98072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8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1" name="矩形 10"/>
          <p:cNvSpPr/>
          <p:nvPr/>
        </p:nvSpPr>
        <p:spPr bwMode="auto">
          <a:xfrm>
            <a:off x="3342788" y="98072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7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2" name="矩形 11"/>
          <p:cNvSpPr/>
          <p:nvPr/>
        </p:nvSpPr>
        <p:spPr bwMode="auto">
          <a:xfrm>
            <a:off x="3774788" y="98072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3" name="矩形 12"/>
          <p:cNvSpPr/>
          <p:nvPr/>
        </p:nvSpPr>
        <p:spPr bwMode="auto">
          <a:xfrm>
            <a:off x="4206980" y="98072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3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4" name="矩形 13"/>
          <p:cNvSpPr/>
          <p:nvPr/>
        </p:nvSpPr>
        <p:spPr bwMode="auto">
          <a:xfrm>
            <a:off x="4639220" y="98072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5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5" name="矩形 14"/>
          <p:cNvSpPr/>
          <p:nvPr/>
        </p:nvSpPr>
        <p:spPr bwMode="auto">
          <a:xfrm>
            <a:off x="5075960" y="98072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6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6" name="矩形 15"/>
          <p:cNvSpPr/>
          <p:nvPr/>
        </p:nvSpPr>
        <p:spPr bwMode="auto">
          <a:xfrm>
            <a:off x="5508152" y="98072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4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9828880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Quicksort - Example</a:t>
            </a:r>
            <a:endParaRPr lang="en-US" altLang="zh-CN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836613"/>
            <a:ext cx="8229600" cy="6120779"/>
          </a:xfrm>
        </p:spPr>
        <p:txBody>
          <a:bodyPr/>
          <a:lstStyle/>
          <a:p>
            <a:pPr eaLnBrk="1" hangingPunct="1"/>
            <a:endParaRPr lang="en-US" altLang="zh-CN" sz="2800" dirty="0"/>
          </a:p>
          <a:p>
            <a:pPr eaLnBrk="1" hangingPunct="1"/>
            <a:endParaRPr lang="en-US" altLang="zh-CN" sz="2800" dirty="0"/>
          </a:p>
          <a:p>
            <a:pPr marL="0" indent="0" eaLnBrk="1" hangingPunct="1">
              <a:buNone/>
            </a:pPr>
            <a:endParaRPr lang="en-US" altLang="zh-CN" sz="2800" dirty="0"/>
          </a:p>
          <a:p>
            <a:pPr marL="0" indent="0" eaLnBrk="1" hangingPunct="1">
              <a:buNone/>
            </a:pPr>
            <a:endParaRPr lang="en-US" altLang="zh-CN" sz="2800" dirty="0"/>
          </a:p>
          <a:p>
            <a:pPr marL="0" indent="0" eaLnBrk="1" hangingPunct="1">
              <a:buNone/>
            </a:pPr>
            <a:endParaRPr lang="en-US" altLang="zh-CN" sz="2800" dirty="0"/>
          </a:p>
          <a:p>
            <a:pPr marL="0" indent="0" eaLnBrk="1" hangingPunct="1">
              <a:buNone/>
            </a:pPr>
            <a:endParaRPr lang="en-US" altLang="zh-CN" sz="2800" dirty="0"/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135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9" name="矩形 8"/>
          <p:cNvSpPr/>
          <p:nvPr/>
        </p:nvSpPr>
        <p:spPr bwMode="auto">
          <a:xfrm>
            <a:off x="2478788" y="98072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0" name="矩形 9"/>
          <p:cNvSpPr/>
          <p:nvPr/>
        </p:nvSpPr>
        <p:spPr bwMode="auto">
          <a:xfrm>
            <a:off x="2910788" y="98072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8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1" name="矩形 10"/>
          <p:cNvSpPr/>
          <p:nvPr/>
        </p:nvSpPr>
        <p:spPr bwMode="auto">
          <a:xfrm>
            <a:off x="3342788" y="98072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7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2" name="矩形 11"/>
          <p:cNvSpPr/>
          <p:nvPr/>
        </p:nvSpPr>
        <p:spPr bwMode="auto">
          <a:xfrm>
            <a:off x="3774788" y="98072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3" name="矩形 12"/>
          <p:cNvSpPr/>
          <p:nvPr/>
        </p:nvSpPr>
        <p:spPr bwMode="auto">
          <a:xfrm>
            <a:off x="4206980" y="98072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3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4" name="矩形 13"/>
          <p:cNvSpPr/>
          <p:nvPr/>
        </p:nvSpPr>
        <p:spPr bwMode="auto">
          <a:xfrm>
            <a:off x="4639220" y="98072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5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5" name="矩形 14"/>
          <p:cNvSpPr/>
          <p:nvPr/>
        </p:nvSpPr>
        <p:spPr bwMode="auto">
          <a:xfrm>
            <a:off x="5075960" y="98072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6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6" name="矩形 15"/>
          <p:cNvSpPr/>
          <p:nvPr/>
        </p:nvSpPr>
        <p:spPr bwMode="auto">
          <a:xfrm>
            <a:off x="5508152" y="98072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4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cxnSp>
        <p:nvCxnSpPr>
          <p:cNvPr id="4" name="直接箭头连接符 3"/>
          <p:cNvCxnSpPr>
            <a:endCxn id="16" idx="2"/>
          </p:cNvCxnSpPr>
          <p:nvPr/>
        </p:nvCxnSpPr>
        <p:spPr bwMode="auto">
          <a:xfrm flipV="1">
            <a:off x="5724128" y="1412728"/>
            <a:ext cx="24" cy="216072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411969" y="908720"/>
            <a:ext cx="12733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rgbClr val="0070C0"/>
                </a:solidFill>
              </a:rPr>
              <a:t>Divide</a:t>
            </a:r>
            <a:endParaRPr lang="zh-CN" altLang="en-US" sz="28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906175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Quicksort - Example</a:t>
            </a:r>
            <a:endParaRPr lang="en-US" altLang="zh-CN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836613"/>
            <a:ext cx="8229600" cy="6120779"/>
          </a:xfrm>
        </p:spPr>
        <p:txBody>
          <a:bodyPr/>
          <a:lstStyle/>
          <a:p>
            <a:pPr eaLnBrk="1" hangingPunct="1"/>
            <a:endParaRPr lang="en-US" altLang="zh-CN" sz="2800" dirty="0"/>
          </a:p>
          <a:p>
            <a:pPr eaLnBrk="1" hangingPunct="1"/>
            <a:endParaRPr lang="en-US" altLang="zh-CN" sz="2800" dirty="0"/>
          </a:p>
          <a:p>
            <a:pPr marL="0" indent="0" eaLnBrk="1" hangingPunct="1">
              <a:buNone/>
            </a:pPr>
            <a:endParaRPr lang="en-US" altLang="zh-CN" sz="2800" dirty="0"/>
          </a:p>
          <a:p>
            <a:pPr marL="0" indent="0" eaLnBrk="1" hangingPunct="1">
              <a:buNone/>
            </a:pPr>
            <a:endParaRPr lang="en-US" altLang="zh-CN" sz="2800" dirty="0"/>
          </a:p>
          <a:p>
            <a:pPr marL="0" indent="0" eaLnBrk="1" hangingPunct="1">
              <a:buNone/>
            </a:pPr>
            <a:endParaRPr lang="en-US" altLang="zh-CN" sz="2800" dirty="0"/>
          </a:p>
          <a:p>
            <a:pPr marL="0" indent="0" eaLnBrk="1" hangingPunct="1">
              <a:buNone/>
            </a:pPr>
            <a:endParaRPr lang="en-US" altLang="zh-CN" sz="2800" dirty="0"/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136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9" name="矩形 8"/>
          <p:cNvSpPr/>
          <p:nvPr/>
        </p:nvSpPr>
        <p:spPr bwMode="auto">
          <a:xfrm>
            <a:off x="2478788" y="98072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0" name="矩形 9"/>
          <p:cNvSpPr/>
          <p:nvPr/>
        </p:nvSpPr>
        <p:spPr bwMode="auto">
          <a:xfrm>
            <a:off x="2910788" y="98072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8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1" name="矩形 10"/>
          <p:cNvSpPr/>
          <p:nvPr/>
        </p:nvSpPr>
        <p:spPr bwMode="auto">
          <a:xfrm>
            <a:off x="3342788" y="98072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7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2" name="矩形 11"/>
          <p:cNvSpPr/>
          <p:nvPr/>
        </p:nvSpPr>
        <p:spPr bwMode="auto">
          <a:xfrm>
            <a:off x="3774788" y="98072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3" name="矩形 12"/>
          <p:cNvSpPr/>
          <p:nvPr/>
        </p:nvSpPr>
        <p:spPr bwMode="auto">
          <a:xfrm>
            <a:off x="4206980" y="98072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3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4" name="矩形 13"/>
          <p:cNvSpPr/>
          <p:nvPr/>
        </p:nvSpPr>
        <p:spPr bwMode="auto">
          <a:xfrm>
            <a:off x="4639220" y="98072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5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5" name="矩形 14"/>
          <p:cNvSpPr/>
          <p:nvPr/>
        </p:nvSpPr>
        <p:spPr bwMode="auto">
          <a:xfrm>
            <a:off x="5075960" y="98072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6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6" name="矩形 15"/>
          <p:cNvSpPr/>
          <p:nvPr/>
        </p:nvSpPr>
        <p:spPr bwMode="auto">
          <a:xfrm>
            <a:off x="5508152" y="98072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4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cxnSp>
        <p:nvCxnSpPr>
          <p:cNvPr id="4" name="直接箭头连接符 3"/>
          <p:cNvCxnSpPr>
            <a:endCxn id="16" idx="2"/>
          </p:cNvCxnSpPr>
          <p:nvPr/>
        </p:nvCxnSpPr>
        <p:spPr bwMode="auto">
          <a:xfrm flipV="1">
            <a:off x="5724128" y="1412728"/>
            <a:ext cx="24" cy="216072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/>
        </p:nvCxnSpPr>
        <p:spPr bwMode="auto">
          <a:xfrm>
            <a:off x="457200" y="1772816"/>
            <a:ext cx="7571184" cy="0"/>
          </a:xfrm>
          <a:prstGeom prst="line">
            <a:avLst/>
          </a:prstGeom>
          <a:ln>
            <a:solidFill>
              <a:srgbClr val="0070C0"/>
            </a:solidFill>
            <a:prstDash val="dash"/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411969" y="908720"/>
            <a:ext cx="12733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rgbClr val="0070C0"/>
                </a:solidFill>
              </a:rPr>
              <a:t>Divide</a:t>
            </a:r>
            <a:endParaRPr lang="zh-CN" altLang="en-US" sz="28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0305034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Quicksort - Example</a:t>
            </a:r>
            <a:endParaRPr lang="en-US" altLang="zh-CN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836613"/>
            <a:ext cx="8229600" cy="6120779"/>
          </a:xfrm>
        </p:spPr>
        <p:txBody>
          <a:bodyPr/>
          <a:lstStyle/>
          <a:p>
            <a:pPr eaLnBrk="1" hangingPunct="1"/>
            <a:endParaRPr lang="en-US" altLang="zh-CN" sz="2800" dirty="0"/>
          </a:p>
          <a:p>
            <a:pPr eaLnBrk="1" hangingPunct="1"/>
            <a:endParaRPr lang="en-US" altLang="zh-CN" sz="2800" dirty="0"/>
          </a:p>
          <a:p>
            <a:pPr marL="0" indent="0" eaLnBrk="1" hangingPunct="1">
              <a:buNone/>
            </a:pPr>
            <a:endParaRPr lang="en-US" altLang="zh-CN" sz="2800" dirty="0"/>
          </a:p>
          <a:p>
            <a:pPr marL="0" indent="0" eaLnBrk="1" hangingPunct="1">
              <a:buNone/>
            </a:pPr>
            <a:endParaRPr lang="en-US" altLang="zh-CN" sz="2800" dirty="0"/>
          </a:p>
          <a:p>
            <a:pPr marL="0" indent="0" eaLnBrk="1" hangingPunct="1">
              <a:buNone/>
            </a:pPr>
            <a:endParaRPr lang="en-US" altLang="zh-CN" sz="2800" dirty="0"/>
          </a:p>
          <a:p>
            <a:pPr marL="0" indent="0" eaLnBrk="1" hangingPunct="1">
              <a:buNone/>
            </a:pPr>
            <a:endParaRPr lang="en-US" altLang="zh-CN" sz="2800" dirty="0"/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137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9" name="矩形 8"/>
          <p:cNvSpPr/>
          <p:nvPr/>
        </p:nvSpPr>
        <p:spPr bwMode="auto">
          <a:xfrm>
            <a:off x="2478788" y="98072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0" name="矩形 9"/>
          <p:cNvSpPr/>
          <p:nvPr/>
        </p:nvSpPr>
        <p:spPr bwMode="auto">
          <a:xfrm>
            <a:off x="2910788" y="98072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8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1" name="矩形 10"/>
          <p:cNvSpPr/>
          <p:nvPr/>
        </p:nvSpPr>
        <p:spPr bwMode="auto">
          <a:xfrm>
            <a:off x="3342788" y="98072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7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2" name="矩形 11"/>
          <p:cNvSpPr/>
          <p:nvPr/>
        </p:nvSpPr>
        <p:spPr bwMode="auto">
          <a:xfrm>
            <a:off x="3774788" y="98072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3" name="矩形 12"/>
          <p:cNvSpPr/>
          <p:nvPr/>
        </p:nvSpPr>
        <p:spPr bwMode="auto">
          <a:xfrm>
            <a:off x="4206980" y="98072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3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4" name="矩形 13"/>
          <p:cNvSpPr/>
          <p:nvPr/>
        </p:nvSpPr>
        <p:spPr bwMode="auto">
          <a:xfrm>
            <a:off x="4639220" y="98072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5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5" name="矩形 14"/>
          <p:cNvSpPr/>
          <p:nvPr/>
        </p:nvSpPr>
        <p:spPr bwMode="auto">
          <a:xfrm>
            <a:off x="5075960" y="98072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6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6" name="矩形 15"/>
          <p:cNvSpPr/>
          <p:nvPr/>
        </p:nvSpPr>
        <p:spPr bwMode="auto">
          <a:xfrm>
            <a:off x="5508152" y="98072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4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cxnSp>
        <p:nvCxnSpPr>
          <p:cNvPr id="4" name="直接箭头连接符 3"/>
          <p:cNvCxnSpPr>
            <a:endCxn id="16" idx="2"/>
          </p:cNvCxnSpPr>
          <p:nvPr/>
        </p:nvCxnSpPr>
        <p:spPr bwMode="auto">
          <a:xfrm flipV="1">
            <a:off x="5724128" y="1412728"/>
            <a:ext cx="24" cy="216072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" name="直接箭头连接符 4"/>
          <p:cNvCxnSpPr/>
          <p:nvPr/>
        </p:nvCxnSpPr>
        <p:spPr bwMode="auto">
          <a:xfrm>
            <a:off x="4206788" y="1556792"/>
            <a:ext cx="0" cy="36004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矩形 19"/>
          <p:cNvSpPr/>
          <p:nvPr/>
        </p:nvSpPr>
        <p:spPr bwMode="auto">
          <a:xfrm>
            <a:off x="2478788" y="209235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21" name="矩形 20"/>
          <p:cNvSpPr/>
          <p:nvPr/>
        </p:nvSpPr>
        <p:spPr bwMode="auto">
          <a:xfrm>
            <a:off x="2910788" y="209235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22" name="矩形 21"/>
          <p:cNvSpPr/>
          <p:nvPr/>
        </p:nvSpPr>
        <p:spPr bwMode="auto">
          <a:xfrm>
            <a:off x="3342788" y="209235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3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23" name="矩形 22"/>
          <p:cNvSpPr/>
          <p:nvPr/>
        </p:nvSpPr>
        <p:spPr bwMode="auto">
          <a:xfrm>
            <a:off x="3774788" y="209235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4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24" name="矩形 23"/>
          <p:cNvSpPr/>
          <p:nvPr/>
        </p:nvSpPr>
        <p:spPr bwMode="auto">
          <a:xfrm>
            <a:off x="4206980" y="209235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7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25" name="矩形 24"/>
          <p:cNvSpPr/>
          <p:nvPr/>
        </p:nvSpPr>
        <p:spPr bwMode="auto">
          <a:xfrm>
            <a:off x="4639220" y="209235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5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26" name="矩形 25"/>
          <p:cNvSpPr/>
          <p:nvPr/>
        </p:nvSpPr>
        <p:spPr bwMode="auto">
          <a:xfrm>
            <a:off x="5075960" y="209235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6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27" name="矩形 26"/>
          <p:cNvSpPr/>
          <p:nvPr/>
        </p:nvSpPr>
        <p:spPr bwMode="auto">
          <a:xfrm>
            <a:off x="5508152" y="209235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8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cxnSp>
        <p:nvCxnSpPr>
          <p:cNvPr id="28" name="直接连接符 27"/>
          <p:cNvCxnSpPr/>
          <p:nvPr/>
        </p:nvCxnSpPr>
        <p:spPr bwMode="auto">
          <a:xfrm>
            <a:off x="3767119" y="1988840"/>
            <a:ext cx="0" cy="648072"/>
          </a:xfrm>
          <a:prstGeom prst="line">
            <a:avLst/>
          </a:prstGeom>
          <a:ln w="28575"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 bwMode="auto">
          <a:xfrm>
            <a:off x="4211960" y="1988840"/>
            <a:ext cx="0" cy="648072"/>
          </a:xfrm>
          <a:prstGeom prst="line">
            <a:avLst/>
          </a:prstGeom>
          <a:ln w="28575"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直接连接符 40"/>
          <p:cNvCxnSpPr/>
          <p:nvPr/>
        </p:nvCxnSpPr>
        <p:spPr bwMode="auto">
          <a:xfrm>
            <a:off x="457200" y="1772816"/>
            <a:ext cx="7571184" cy="0"/>
          </a:xfrm>
          <a:prstGeom prst="line">
            <a:avLst/>
          </a:prstGeom>
          <a:ln>
            <a:solidFill>
              <a:srgbClr val="0070C0"/>
            </a:solidFill>
            <a:prstDash val="dash"/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0" name="文本框 29"/>
          <p:cNvSpPr txBox="1"/>
          <p:nvPr/>
        </p:nvSpPr>
        <p:spPr>
          <a:xfrm>
            <a:off x="411969" y="908720"/>
            <a:ext cx="12733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rgbClr val="0070C0"/>
                </a:solidFill>
              </a:rPr>
              <a:t>Divide</a:t>
            </a:r>
            <a:endParaRPr lang="zh-CN" altLang="en-US" sz="28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7412053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Quicksort - Example</a:t>
            </a:r>
            <a:endParaRPr lang="en-US" altLang="zh-CN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836613"/>
            <a:ext cx="8229600" cy="6120779"/>
          </a:xfrm>
        </p:spPr>
        <p:txBody>
          <a:bodyPr/>
          <a:lstStyle/>
          <a:p>
            <a:pPr eaLnBrk="1" hangingPunct="1"/>
            <a:endParaRPr lang="en-US" altLang="zh-CN" sz="2800" dirty="0"/>
          </a:p>
          <a:p>
            <a:pPr eaLnBrk="1" hangingPunct="1"/>
            <a:endParaRPr lang="en-US" altLang="zh-CN" sz="2800" dirty="0"/>
          </a:p>
          <a:p>
            <a:pPr marL="0" indent="0" eaLnBrk="1" hangingPunct="1">
              <a:buNone/>
            </a:pPr>
            <a:endParaRPr lang="en-US" altLang="zh-CN" sz="2800" dirty="0"/>
          </a:p>
          <a:p>
            <a:pPr marL="0" indent="0" eaLnBrk="1" hangingPunct="1">
              <a:buNone/>
            </a:pPr>
            <a:endParaRPr lang="en-US" altLang="zh-CN" sz="2800" dirty="0"/>
          </a:p>
          <a:p>
            <a:pPr marL="0" indent="0" eaLnBrk="1" hangingPunct="1">
              <a:buNone/>
            </a:pPr>
            <a:endParaRPr lang="en-US" altLang="zh-CN" sz="2800" dirty="0"/>
          </a:p>
          <a:p>
            <a:pPr marL="0" indent="0" eaLnBrk="1" hangingPunct="1">
              <a:buNone/>
            </a:pPr>
            <a:endParaRPr lang="en-US" altLang="zh-CN" sz="2800" dirty="0"/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138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9" name="矩形 8"/>
          <p:cNvSpPr/>
          <p:nvPr/>
        </p:nvSpPr>
        <p:spPr bwMode="auto">
          <a:xfrm>
            <a:off x="2478788" y="98072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0" name="矩形 9"/>
          <p:cNvSpPr/>
          <p:nvPr/>
        </p:nvSpPr>
        <p:spPr bwMode="auto">
          <a:xfrm>
            <a:off x="2910788" y="98072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8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1" name="矩形 10"/>
          <p:cNvSpPr/>
          <p:nvPr/>
        </p:nvSpPr>
        <p:spPr bwMode="auto">
          <a:xfrm>
            <a:off x="3342788" y="98072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7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2" name="矩形 11"/>
          <p:cNvSpPr/>
          <p:nvPr/>
        </p:nvSpPr>
        <p:spPr bwMode="auto">
          <a:xfrm>
            <a:off x="3774788" y="98072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3" name="矩形 12"/>
          <p:cNvSpPr/>
          <p:nvPr/>
        </p:nvSpPr>
        <p:spPr bwMode="auto">
          <a:xfrm>
            <a:off x="4206980" y="98072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3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4" name="矩形 13"/>
          <p:cNvSpPr/>
          <p:nvPr/>
        </p:nvSpPr>
        <p:spPr bwMode="auto">
          <a:xfrm>
            <a:off x="4639220" y="98072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5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5" name="矩形 14"/>
          <p:cNvSpPr/>
          <p:nvPr/>
        </p:nvSpPr>
        <p:spPr bwMode="auto">
          <a:xfrm>
            <a:off x="5075960" y="98072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6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6" name="矩形 15"/>
          <p:cNvSpPr/>
          <p:nvPr/>
        </p:nvSpPr>
        <p:spPr bwMode="auto">
          <a:xfrm>
            <a:off x="5508152" y="98072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4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cxnSp>
        <p:nvCxnSpPr>
          <p:cNvPr id="4" name="直接箭头连接符 3"/>
          <p:cNvCxnSpPr>
            <a:endCxn id="16" idx="2"/>
          </p:cNvCxnSpPr>
          <p:nvPr/>
        </p:nvCxnSpPr>
        <p:spPr bwMode="auto">
          <a:xfrm flipV="1">
            <a:off x="5724128" y="1412728"/>
            <a:ext cx="24" cy="216072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" name="直接箭头连接符 4"/>
          <p:cNvCxnSpPr/>
          <p:nvPr/>
        </p:nvCxnSpPr>
        <p:spPr bwMode="auto">
          <a:xfrm>
            <a:off x="4206788" y="1556792"/>
            <a:ext cx="0" cy="36004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矩形 19"/>
          <p:cNvSpPr/>
          <p:nvPr/>
        </p:nvSpPr>
        <p:spPr bwMode="auto">
          <a:xfrm>
            <a:off x="2478788" y="209235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21" name="矩形 20"/>
          <p:cNvSpPr/>
          <p:nvPr/>
        </p:nvSpPr>
        <p:spPr bwMode="auto">
          <a:xfrm>
            <a:off x="2910788" y="209235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22" name="矩形 21"/>
          <p:cNvSpPr/>
          <p:nvPr/>
        </p:nvSpPr>
        <p:spPr bwMode="auto">
          <a:xfrm>
            <a:off x="3342788" y="209235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3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23" name="矩形 22"/>
          <p:cNvSpPr/>
          <p:nvPr/>
        </p:nvSpPr>
        <p:spPr bwMode="auto">
          <a:xfrm>
            <a:off x="3774788" y="209235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4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24" name="矩形 23"/>
          <p:cNvSpPr/>
          <p:nvPr/>
        </p:nvSpPr>
        <p:spPr bwMode="auto">
          <a:xfrm>
            <a:off x="4206980" y="209235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7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25" name="矩形 24"/>
          <p:cNvSpPr/>
          <p:nvPr/>
        </p:nvSpPr>
        <p:spPr bwMode="auto">
          <a:xfrm>
            <a:off x="4639220" y="209235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5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26" name="矩形 25"/>
          <p:cNvSpPr/>
          <p:nvPr/>
        </p:nvSpPr>
        <p:spPr bwMode="auto">
          <a:xfrm>
            <a:off x="5075960" y="209235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6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27" name="矩形 26"/>
          <p:cNvSpPr/>
          <p:nvPr/>
        </p:nvSpPr>
        <p:spPr bwMode="auto">
          <a:xfrm>
            <a:off x="5508152" y="209235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8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cxnSp>
        <p:nvCxnSpPr>
          <p:cNvPr id="28" name="直接连接符 27"/>
          <p:cNvCxnSpPr/>
          <p:nvPr/>
        </p:nvCxnSpPr>
        <p:spPr bwMode="auto">
          <a:xfrm>
            <a:off x="3767119" y="1988840"/>
            <a:ext cx="0" cy="648072"/>
          </a:xfrm>
          <a:prstGeom prst="line">
            <a:avLst/>
          </a:prstGeom>
          <a:ln w="28575"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 bwMode="auto">
          <a:xfrm>
            <a:off x="4211960" y="1988840"/>
            <a:ext cx="0" cy="648072"/>
          </a:xfrm>
          <a:prstGeom prst="line">
            <a:avLst/>
          </a:prstGeom>
          <a:ln w="28575"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/>
          <p:nvPr/>
        </p:nvCxnSpPr>
        <p:spPr bwMode="auto">
          <a:xfrm flipH="1">
            <a:off x="2324572" y="2636912"/>
            <a:ext cx="663252" cy="39602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直接箭头连接符 31"/>
          <p:cNvCxnSpPr/>
          <p:nvPr/>
        </p:nvCxnSpPr>
        <p:spPr bwMode="auto">
          <a:xfrm>
            <a:off x="5071220" y="2648075"/>
            <a:ext cx="868932" cy="420885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4" name="矩形 33"/>
          <p:cNvSpPr/>
          <p:nvPr/>
        </p:nvSpPr>
        <p:spPr bwMode="auto">
          <a:xfrm>
            <a:off x="1642397" y="3140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5" name="矩形 34"/>
          <p:cNvSpPr/>
          <p:nvPr/>
        </p:nvSpPr>
        <p:spPr bwMode="auto">
          <a:xfrm>
            <a:off x="2074397" y="3140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6" name="矩形 35"/>
          <p:cNvSpPr/>
          <p:nvPr/>
        </p:nvSpPr>
        <p:spPr bwMode="auto">
          <a:xfrm>
            <a:off x="2506397" y="3140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3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7" name="矩形 36"/>
          <p:cNvSpPr/>
          <p:nvPr/>
        </p:nvSpPr>
        <p:spPr bwMode="auto">
          <a:xfrm>
            <a:off x="5143084" y="3140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7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8" name="矩形 37"/>
          <p:cNvSpPr/>
          <p:nvPr/>
        </p:nvSpPr>
        <p:spPr bwMode="auto">
          <a:xfrm>
            <a:off x="5575324" y="3140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5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9" name="矩形 38"/>
          <p:cNvSpPr/>
          <p:nvPr/>
        </p:nvSpPr>
        <p:spPr bwMode="auto">
          <a:xfrm>
            <a:off x="6012064" y="3140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6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40" name="矩形 39"/>
          <p:cNvSpPr/>
          <p:nvPr/>
        </p:nvSpPr>
        <p:spPr bwMode="auto">
          <a:xfrm>
            <a:off x="6444256" y="3140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8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42" name="矩形 41"/>
          <p:cNvSpPr/>
          <p:nvPr/>
        </p:nvSpPr>
        <p:spPr bwMode="auto">
          <a:xfrm>
            <a:off x="3769329" y="3135287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4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cxnSp>
        <p:nvCxnSpPr>
          <p:cNvPr id="43" name="直接连接符 42"/>
          <p:cNvCxnSpPr/>
          <p:nvPr/>
        </p:nvCxnSpPr>
        <p:spPr bwMode="auto">
          <a:xfrm>
            <a:off x="457200" y="1772816"/>
            <a:ext cx="7571184" cy="0"/>
          </a:xfrm>
          <a:prstGeom prst="line">
            <a:avLst/>
          </a:prstGeom>
          <a:ln>
            <a:solidFill>
              <a:srgbClr val="0070C0"/>
            </a:solidFill>
            <a:prstDash val="dash"/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1" name="文本框 40"/>
          <p:cNvSpPr txBox="1"/>
          <p:nvPr/>
        </p:nvSpPr>
        <p:spPr>
          <a:xfrm>
            <a:off x="411969" y="908720"/>
            <a:ext cx="12733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rgbClr val="0070C0"/>
                </a:solidFill>
              </a:rPr>
              <a:t>Divide</a:t>
            </a:r>
            <a:endParaRPr lang="zh-CN" altLang="en-US" sz="28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1628161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Quicksort - Example</a:t>
            </a:r>
            <a:endParaRPr lang="en-US" altLang="zh-CN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836613"/>
            <a:ext cx="8229600" cy="6120779"/>
          </a:xfrm>
        </p:spPr>
        <p:txBody>
          <a:bodyPr/>
          <a:lstStyle/>
          <a:p>
            <a:pPr eaLnBrk="1" hangingPunct="1"/>
            <a:endParaRPr lang="en-US" altLang="zh-CN" sz="2800" dirty="0"/>
          </a:p>
          <a:p>
            <a:pPr eaLnBrk="1" hangingPunct="1"/>
            <a:endParaRPr lang="en-US" altLang="zh-CN" sz="2800" dirty="0"/>
          </a:p>
          <a:p>
            <a:pPr marL="0" indent="0" eaLnBrk="1" hangingPunct="1">
              <a:buNone/>
            </a:pPr>
            <a:endParaRPr lang="en-US" altLang="zh-CN" sz="2800" dirty="0"/>
          </a:p>
          <a:p>
            <a:pPr marL="0" indent="0" eaLnBrk="1" hangingPunct="1">
              <a:buNone/>
            </a:pPr>
            <a:endParaRPr lang="en-US" altLang="zh-CN" sz="2800" dirty="0"/>
          </a:p>
          <a:p>
            <a:pPr marL="0" indent="0" eaLnBrk="1" hangingPunct="1">
              <a:buNone/>
            </a:pPr>
            <a:endParaRPr lang="en-US" altLang="zh-CN" sz="2800" dirty="0"/>
          </a:p>
          <a:p>
            <a:pPr marL="0" indent="0" eaLnBrk="1" hangingPunct="1">
              <a:buNone/>
            </a:pPr>
            <a:endParaRPr lang="en-US" altLang="zh-CN" sz="2800" dirty="0"/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139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9" name="矩形 8"/>
          <p:cNvSpPr/>
          <p:nvPr/>
        </p:nvSpPr>
        <p:spPr bwMode="auto">
          <a:xfrm>
            <a:off x="2478788" y="98072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0" name="矩形 9"/>
          <p:cNvSpPr/>
          <p:nvPr/>
        </p:nvSpPr>
        <p:spPr bwMode="auto">
          <a:xfrm>
            <a:off x="2910788" y="98072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8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1" name="矩形 10"/>
          <p:cNvSpPr/>
          <p:nvPr/>
        </p:nvSpPr>
        <p:spPr bwMode="auto">
          <a:xfrm>
            <a:off x="3342788" y="98072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7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2" name="矩形 11"/>
          <p:cNvSpPr/>
          <p:nvPr/>
        </p:nvSpPr>
        <p:spPr bwMode="auto">
          <a:xfrm>
            <a:off x="3774788" y="98072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3" name="矩形 12"/>
          <p:cNvSpPr/>
          <p:nvPr/>
        </p:nvSpPr>
        <p:spPr bwMode="auto">
          <a:xfrm>
            <a:off x="4206980" y="98072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3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4" name="矩形 13"/>
          <p:cNvSpPr/>
          <p:nvPr/>
        </p:nvSpPr>
        <p:spPr bwMode="auto">
          <a:xfrm>
            <a:off x="4639220" y="98072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5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5" name="矩形 14"/>
          <p:cNvSpPr/>
          <p:nvPr/>
        </p:nvSpPr>
        <p:spPr bwMode="auto">
          <a:xfrm>
            <a:off x="5075960" y="98072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6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6" name="矩形 15"/>
          <p:cNvSpPr/>
          <p:nvPr/>
        </p:nvSpPr>
        <p:spPr bwMode="auto">
          <a:xfrm>
            <a:off x="5508152" y="98072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4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cxnSp>
        <p:nvCxnSpPr>
          <p:cNvPr id="4" name="直接箭头连接符 3"/>
          <p:cNvCxnSpPr>
            <a:endCxn id="16" idx="2"/>
          </p:cNvCxnSpPr>
          <p:nvPr/>
        </p:nvCxnSpPr>
        <p:spPr bwMode="auto">
          <a:xfrm flipV="1">
            <a:off x="5724128" y="1412728"/>
            <a:ext cx="24" cy="216072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" name="直接箭头连接符 4"/>
          <p:cNvCxnSpPr/>
          <p:nvPr/>
        </p:nvCxnSpPr>
        <p:spPr bwMode="auto">
          <a:xfrm>
            <a:off x="4206788" y="1556792"/>
            <a:ext cx="0" cy="36004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矩形 19"/>
          <p:cNvSpPr/>
          <p:nvPr/>
        </p:nvSpPr>
        <p:spPr bwMode="auto">
          <a:xfrm>
            <a:off x="2478788" y="209235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21" name="矩形 20"/>
          <p:cNvSpPr/>
          <p:nvPr/>
        </p:nvSpPr>
        <p:spPr bwMode="auto">
          <a:xfrm>
            <a:off x="2910788" y="209235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22" name="矩形 21"/>
          <p:cNvSpPr/>
          <p:nvPr/>
        </p:nvSpPr>
        <p:spPr bwMode="auto">
          <a:xfrm>
            <a:off x="3342788" y="209235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3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23" name="矩形 22"/>
          <p:cNvSpPr/>
          <p:nvPr/>
        </p:nvSpPr>
        <p:spPr bwMode="auto">
          <a:xfrm>
            <a:off x="3774788" y="209235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4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24" name="矩形 23"/>
          <p:cNvSpPr/>
          <p:nvPr/>
        </p:nvSpPr>
        <p:spPr bwMode="auto">
          <a:xfrm>
            <a:off x="4206980" y="209235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7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25" name="矩形 24"/>
          <p:cNvSpPr/>
          <p:nvPr/>
        </p:nvSpPr>
        <p:spPr bwMode="auto">
          <a:xfrm>
            <a:off x="4639220" y="209235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5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26" name="矩形 25"/>
          <p:cNvSpPr/>
          <p:nvPr/>
        </p:nvSpPr>
        <p:spPr bwMode="auto">
          <a:xfrm>
            <a:off x="5075960" y="209235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6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27" name="矩形 26"/>
          <p:cNvSpPr/>
          <p:nvPr/>
        </p:nvSpPr>
        <p:spPr bwMode="auto">
          <a:xfrm>
            <a:off x="5508152" y="209235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8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cxnSp>
        <p:nvCxnSpPr>
          <p:cNvPr id="28" name="直接连接符 27"/>
          <p:cNvCxnSpPr/>
          <p:nvPr/>
        </p:nvCxnSpPr>
        <p:spPr bwMode="auto">
          <a:xfrm>
            <a:off x="3767119" y="1988840"/>
            <a:ext cx="0" cy="648072"/>
          </a:xfrm>
          <a:prstGeom prst="line">
            <a:avLst/>
          </a:prstGeom>
          <a:ln w="28575"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 bwMode="auto">
          <a:xfrm>
            <a:off x="4211960" y="1988840"/>
            <a:ext cx="0" cy="648072"/>
          </a:xfrm>
          <a:prstGeom prst="line">
            <a:avLst/>
          </a:prstGeom>
          <a:ln w="28575"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/>
          <p:nvPr/>
        </p:nvCxnSpPr>
        <p:spPr bwMode="auto">
          <a:xfrm flipH="1">
            <a:off x="2324572" y="2636912"/>
            <a:ext cx="663252" cy="39602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直接箭头连接符 31"/>
          <p:cNvCxnSpPr/>
          <p:nvPr/>
        </p:nvCxnSpPr>
        <p:spPr bwMode="auto">
          <a:xfrm>
            <a:off x="5071220" y="2648075"/>
            <a:ext cx="868932" cy="420885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4" name="矩形 33"/>
          <p:cNvSpPr/>
          <p:nvPr/>
        </p:nvSpPr>
        <p:spPr bwMode="auto">
          <a:xfrm>
            <a:off x="1642397" y="3140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5" name="矩形 34"/>
          <p:cNvSpPr/>
          <p:nvPr/>
        </p:nvSpPr>
        <p:spPr bwMode="auto">
          <a:xfrm>
            <a:off x="2074397" y="3140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6" name="矩形 35"/>
          <p:cNvSpPr/>
          <p:nvPr/>
        </p:nvSpPr>
        <p:spPr bwMode="auto">
          <a:xfrm>
            <a:off x="2506397" y="3140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3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7" name="矩形 36"/>
          <p:cNvSpPr/>
          <p:nvPr/>
        </p:nvSpPr>
        <p:spPr bwMode="auto">
          <a:xfrm>
            <a:off x="5143084" y="3140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7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8" name="矩形 37"/>
          <p:cNvSpPr/>
          <p:nvPr/>
        </p:nvSpPr>
        <p:spPr bwMode="auto">
          <a:xfrm>
            <a:off x="5575324" y="3140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5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9" name="矩形 38"/>
          <p:cNvSpPr/>
          <p:nvPr/>
        </p:nvSpPr>
        <p:spPr bwMode="auto">
          <a:xfrm>
            <a:off x="6012064" y="3140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6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40" name="矩形 39"/>
          <p:cNvSpPr/>
          <p:nvPr/>
        </p:nvSpPr>
        <p:spPr bwMode="auto">
          <a:xfrm>
            <a:off x="6444256" y="3140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8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42" name="矩形 41"/>
          <p:cNvSpPr/>
          <p:nvPr/>
        </p:nvSpPr>
        <p:spPr bwMode="auto">
          <a:xfrm>
            <a:off x="3769329" y="3135287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4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cxnSp>
        <p:nvCxnSpPr>
          <p:cNvPr id="104" name="直接连接符 103"/>
          <p:cNvCxnSpPr/>
          <p:nvPr/>
        </p:nvCxnSpPr>
        <p:spPr bwMode="auto">
          <a:xfrm>
            <a:off x="457200" y="3861048"/>
            <a:ext cx="7571184" cy="0"/>
          </a:xfrm>
          <a:prstGeom prst="line">
            <a:avLst/>
          </a:prstGeom>
          <a:ln>
            <a:solidFill>
              <a:srgbClr val="0070C0"/>
            </a:solidFill>
            <a:prstDash val="dash"/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直接连接符 44"/>
          <p:cNvCxnSpPr/>
          <p:nvPr/>
        </p:nvCxnSpPr>
        <p:spPr bwMode="auto">
          <a:xfrm>
            <a:off x="457200" y="1772816"/>
            <a:ext cx="7571184" cy="0"/>
          </a:xfrm>
          <a:prstGeom prst="line">
            <a:avLst/>
          </a:prstGeom>
          <a:ln>
            <a:solidFill>
              <a:srgbClr val="0070C0"/>
            </a:solidFill>
            <a:prstDash val="dash"/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1" name="文本框 40"/>
          <p:cNvSpPr txBox="1"/>
          <p:nvPr/>
        </p:nvSpPr>
        <p:spPr>
          <a:xfrm>
            <a:off x="411969" y="908720"/>
            <a:ext cx="12733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rgbClr val="0070C0"/>
                </a:solidFill>
              </a:rPr>
              <a:t>Divide</a:t>
            </a:r>
            <a:endParaRPr lang="zh-CN" altLang="en-US" sz="28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10535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457200" y="980728"/>
                <a:ext cx="8229600" cy="5688632"/>
              </a:xfrm>
            </p:spPr>
            <p:txBody>
              <a:bodyPr/>
              <a:lstStyle/>
              <a:p>
                <a:pPr marL="0" indent="0" eaLnBrk="1" hangingPunct="1">
                  <a:buNone/>
                </a:pPr>
                <a:r>
                  <a:rPr lang="en-US" altLang="zh-CN" sz="2800" dirty="0"/>
                  <a:t>Define</a:t>
                </a:r>
              </a:p>
              <a:p>
                <a:pPr eaLnBrk="1" hangingPunct="1"/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altLang="zh-CN" sz="28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altLang="zh-CN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p>
                          <m:sSupPr>
                            <m:ctrlPr>
                              <a:rPr lang="en-US" altLang="zh-CN" sz="28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e>
                    </m:nary>
                  </m:oMath>
                </a14:m>
                <a:endParaRPr lang="en-US" altLang="zh-CN" sz="2800" dirty="0"/>
              </a:p>
              <a:p>
                <a:pPr eaLnBrk="1" hangingPunct="1"/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sSub>
                          <m:sSubPr>
                            <m:ctrlP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p>
                          <m:sSupPr>
                            <m:ctrlP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e>
                    </m:nary>
                  </m:oMath>
                </a14:m>
                <a:endParaRPr lang="en-US" altLang="zh-CN" sz="2800" b="0" dirty="0"/>
              </a:p>
              <a:p>
                <a:pPr eaLnBrk="1" hangingPunct="1"/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sSub>
                          <m:sSubPr>
                            <m:ctrlP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sSup>
                          <m:sSupPr>
                            <m:ctrlP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e>
                    </m:nary>
                  </m:oMath>
                </a14:m>
                <a:endParaRPr lang="en-US" altLang="zh-CN" sz="2800" dirty="0"/>
              </a:p>
              <a:p>
                <a:pPr marL="0" indent="0" eaLnBrk="1" hangingPunct="1">
                  <a:buNone/>
                </a:pPr>
                <a:r>
                  <a:rPr lang="en-US" altLang="zh-CN" sz="2800" dirty="0"/>
                  <a:t>Then</a:t>
                </a:r>
              </a:p>
              <a:p>
                <a:pPr eaLnBrk="1" hangingPunct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,0≤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altLang="zh-CN" sz="2800" dirty="0"/>
                  <a:t>, for all </a:t>
                </a:r>
                <a14:m>
                  <m:oMath xmlns:m="http://schemas.openxmlformats.org/officeDocument/2006/math"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zh-CN" altLang="en-US" sz="2800" i="1" dirty="0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zh-CN" altLang="en-US" sz="2800" i="1" dirty="0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zh-CN" sz="2800" i="1" dirty="0" err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zh-CN" sz="2800" i="1" dirty="0" err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800" i="1" dirty="0" err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altLang="zh-CN" sz="2800" dirty="0"/>
              </a:p>
              <a:p>
                <a:pPr eaLnBrk="1" hangingPunct="1"/>
                <a:endParaRPr lang="en-US" altLang="zh-CN" sz="2800" dirty="0"/>
              </a:p>
              <a:p>
                <a:pPr eaLnBrk="1" hangingPunct="1"/>
                <a:endParaRPr lang="en-US" altLang="zh-CN" sz="2800" dirty="0"/>
              </a:p>
              <a:p>
                <a:pPr marL="0" indent="0" eaLnBrk="1" hangingPunct="1">
                  <a:buNone/>
                </a:pPr>
                <a:endParaRPr lang="en-US" altLang="zh-CN" sz="2800" dirty="0"/>
              </a:p>
            </p:txBody>
          </p:sp>
        </mc:Choice>
        <mc:Fallback xmlns="">
          <p:sp>
            <p:nvSpPr>
              <p:cNvPr id="8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457200" y="980728"/>
                <a:ext cx="8229600" cy="5688632"/>
              </a:xfrm>
              <a:blipFill>
                <a:blip r:embed="rId2"/>
                <a:stretch>
                  <a:fillRect l="-1481" t="-107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What do we need to compute exactly?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14</a:t>
            </a:fld>
            <a:endParaRPr lang="en-US" altLang="zh-CN" sz="1200" b="0"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35740424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Quicksort - Example</a:t>
            </a:r>
            <a:endParaRPr lang="en-US" altLang="zh-CN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836613"/>
            <a:ext cx="8229600" cy="6120779"/>
          </a:xfrm>
        </p:spPr>
        <p:txBody>
          <a:bodyPr/>
          <a:lstStyle/>
          <a:p>
            <a:pPr eaLnBrk="1" hangingPunct="1"/>
            <a:endParaRPr lang="en-US" altLang="zh-CN" sz="2800" dirty="0"/>
          </a:p>
          <a:p>
            <a:pPr eaLnBrk="1" hangingPunct="1"/>
            <a:endParaRPr lang="en-US" altLang="zh-CN" sz="2800" dirty="0"/>
          </a:p>
          <a:p>
            <a:pPr marL="0" indent="0" eaLnBrk="1" hangingPunct="1">
              <a:buNone/>
            </a:pPr>
            <a:endParaRPr lang="en-US" altLang="zh-CN" sz="2800" dirty="0"/>
          </a:p>
          <a:p>
            <a:pPr marL="0" indent="0" eaLnBrk="1" hangingPunct="1">
              <a:buNone/>
            </a:pPr>
            <a:endParaRPr lang="en-US" altLang="zh-CN" sz="2800" dirty="0"/>
          </a:p>
          <a:p>
            <a:pPr marL="0" indent="0" eaLnBrk="1" hangingPunct="1">
              <a:buNone/>
            </a:pPr>
            <a:endParaRPr lang="en-US" altLang="zh-CN" sz="2800" dirty="0"/>
          </a:p>
          <a:p>
            <a:pPr marL="0" indent="0" eaLnBrk="1" hangingPunct="1">
              <a:buNone/>
            </a:pPr>
            <a:endParaRPr lang="en-US" altLang="zh-CN" sz="2800" dirty="0"/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140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9" name="矩形 8"/>
          <p:cNvSpPr/>
          <p:nvPr/>
        </p:nvSpPr>
        <p:spPr bwMode="auto">
          <a:xfrm>
            <a:off x="2478788" y="98072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0" name="矩形 9"/>
          <p:cNvSpPr/>
          <p:nvPr/>
        </p:nvSpPr>
        <p:spPr bwMode="auto">
          <a:xfrm>
            <a:off x="2910788" y="98072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8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1" name="矩形 10"/>
          <p:cNvSpPr/>
          <p:nvPr/>
        </p:nvSpPr>
        <p:spPr bwMode="auto">
          <a:xfrm>
            <a:off x="3342788" y="98072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7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2" name="矩形 11"/>
          <p:cNvSpPr/>
          <p:nvPr/>
        </p:nvSpPr>
        <p:spPr bwMode="auto">
          <a:xfrm>
            <a:off x="3774788" y="98072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3" name="矩形 12"/>
          <p:cNvSpPr/>
          <p:nvPr/>
        </p:nvSpPr>
        <p:spPr bwMode="auto">
          <a:xfrm>
            <a:off x="4206980" y="98072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3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4" name="矩形 13"/>
          <p:cNvSpPr/>
          <p:nvPr/>
        </p:nvSpPr>
        <p:spPr bwMode="auto">
          <a:xfrm>
            <a:off x="4639220" y="98072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5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5" name="矩形 14"/>
          <p:cNvSpPr/>
          <p:nvPr/>
        </p:nvSpPr>
        <p:spPr bwMode="auto">
          <a:xfrm>
            <a:off x="5075960" y="98072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6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6" name="矩形 15"/>
          <p:cNvSpPr/>
          <p:nvPr/>
        </p:nvSpPr>
        <p:spPr bwMode="auto">
          <a:xfrm>
            <a:off x="5508152" y="98072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4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cxnSp>
        <p:nvCxnSpPr>
          <p:cNvPr id="4" name="直接箭头连接符 3"/>
          <p:cNvCxnSpPr>
            <a:endCxn id="16" idx="2"/>
          </p:cNvCxnSpPr>
          <p:nvPr/>
        </p:nvCxnSpPr>
        <p:spPr bwMode="auto">
          <a:xfrm flipV="1">
            <a:off x="5724128" y="1412728"/>
            <a:ext cx="24" cy="216072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" name="直接箭头连接符 4"/>
          <p:cNvCxnSpPr/>
          <p:nvPr/>
        </p:nvCxnSpPr>
        <p:spPr bwMode="auto">
          <a:xfrm>
            <a:off x="4206788" y="1556792"/>
            <a:ext cx="0" cy="36004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矩形 19"/>
          <p:cNvSpPr/>
          <p:nvPr/>
        </p:nvSpPr>
        <p:spPr bwMode="auto">
          <a:xfrm>
            <a:off x="2478788" y="209235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21" name="矩形 20"/>
          <p:cNvSpPr/>
          <p:nvPr/>
        </p:nvSpPr>
        <p:spPr bwMode="auto">
          <a:xfrm>
            <a:off x="2910788" y="209235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22" name="矩形 21"/>
          <p:cNvSpPr/>
          <p:nvPr/>
        </p:nvSpPr>
        <p:spPr bwMode="auto">
          <a:xfrm>
            <a:off x="3342788" y="209235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3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23" name="矩形 22"/>
          <p:cNvSpPr/>
          <p:nvPr/>
        </p:nvSpPr>
        <p:spPr bwMode="auto">
          <a:xfrm>
            <a:off x="3774788" y="209235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4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24" name="矩形 23"/>
          <p:cNvSpPr/>
          <p:nvPr/>
        </p:nvSpPr>
        <p:spPr bwMode="auto">
          <a:xfrm>
            <a:off x="4206980" y="209235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7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25" name="矩形 24"/>
          <p:cNvSpPr/>
          <p:nvPr/>
        </p:nvSpPr>
        <p:spPr bwMode="auto">
          <a:xfrm>
            <a:off x="4639220" y="209235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5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26" name="矩形 25"/>
          <p:cNvSpPr/>
          <p:nvPr/>
        </p:nvSpPr>
        <p:spPr bwMode="auto">
          <a:xfrm>
            <a:off x="5075960" y="209235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6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27" name="矩形 26"/>
          <p:cNvSpPr/>
          <p:nvPr/>
        </p:nvSpPr>
        <p:spPr bwMode="auto">
          <a:xfrm>
            <a:off x="5508152" y="209235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8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cxnSp>
        <p:nvCxnSpPr>
          <p:cNvPr id="28" name="直接连接符 27"/>
          <p:cNvCxnSpPr/>
          <p:nvPr/>
        </p:nvCxnSpPr>
        <p:spPr bwMode="auto">
          <a:xfrm>
            <a:off x="3767119" y="1988840"/>
            <a:ext cx="0" cy="648072"/>
          </a:xfrm>
          <a:prstGeom prst="line">
            <a:avLst/>
          </a:prstGeom>
          <a:ln w="28575"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 bwMode="auto">
          <a:xfrm>
            <a:off x="4211960" y="1988840"/>
            <a:ext cx="0" cy="648072"/>
          </a:xfrm>
          <a:prstGeom prst="line">
            <a:avLst/>
          </a:prstGeom>
          <a:ln w="28575"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/>
          <p:nvPr/>
        </p:nvCxnSpPr>
        <p:spPr bwMode="auto">
          <a:xfrm flipH="1">
            <a:off x="2324572" y="2636912"/>
            <a:ext cx="663252" cy="39602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直接箭头连接符 31"/>
          <p:cNvCxnSpPr/>
          <p:nvPr/>
        </p:nvCxnSpPr>
        <p:spPr bwMode="auto">
          <a:xfrm>
            <a:off x="5071220" y="2648075"/>
            <a:ext cx="868932" cy="420885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4" name="矩形 33"/>
          <p:cNvSpPr/>
          <p:nvPr/>
        </p:nvSpPr>
        <p:spPr bwMode="auto">
          <a:xfrm>
            <a:off x="1642397" y="3140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5" name="矩形 34"/>
          <p:cNvSpPr/>
          <p:nvPr/>
        </p:nvSpPr>
        <p:spPr bwMode="auto">
          <a:xfrm>
            <a:off x="2074397" y="3140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6" name="矩形 35"/>
          <p:cNvSpPr/>
          <p:nvPr/>
        </p:nvSpPr>
        <p:spPr bwMode="auto">
          <a:xfrm>
            <a:off x="2506397" y="3140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3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7" name="矩形 36"/>
          <p:cNvSpPr/>
          <p:nvPr/>
        </p:nvSpPr>
        <p:spPr bwMode="auto">
          <a:xfrm>
            <a:off x="5143084" y="3140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7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8" name="矩形 37"/>
          <p:cNvSpPr/>
          <p:nvPr/>
        </p:nvSpPr>
        <p:spPr bwMode="auto">
          <a:xfrm>
            <a:off x="5575324" y="3140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5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9" name="矩形 38"/>
          <p:cNvSpPr/>
          <p:nvPr/>
        </p:nvSpPr>
        <p:spPr bwMode="auto">
          <a:xfrm>
            <a:off x="6012064" y="3140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6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40" name="矩形 39"/>
          <p:cNvSpPr/>
          <p:nvPr/>
        </p:nvSpPr>
        <p:spPr bwMode="auto">
          <a:xfrm>
            <a:off x="6444256" y="3140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8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42" name="矩形 41"/>
          <p:cNvSpPr/>
          <p:nvPr/>
        </p:nvSpPr>
        <p:spPr bwMode="auto">
          <a:xfrm>
            <a:off x="3769329" y="3135287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4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cxnSp>
        <p:nvCxnSpPr>
          <p:cNvPr id="43" name="直接箭头连接符 42"/>
          <p:cNvCxnSpPr/>
          <p:nvPr/>
        </p:nvCxnSpPr>
        <p:spPr bwMode="auto">
          <a:xfrm flipV="1">
            <a:off x="2726841" y="3572968"/>
            <a:ext cx="24" cy="216072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3" name="直接连接符 102"/>
          <p:cNvCxnSpPr/>
          <p:nvPr/>
        </p:nvCxnSpPr>
        <p:spPr bwMode="auto">
          <a:xfrm>
            <a:off x="457200" y="1772816"/>
            <a:ext cx="7571184" cy="0"/>
          </a:xfrm>
          <a:prstGeom prst="line">
            <a:avLst/>
          </a:prstGeom>
          <a:ln>
            <a:solidFill>
              <a:srgbClr val="0070C0"/>
            </a:solidFill>
            <a:prstDash val="dash"/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4" name="直接连接符 103"/>
          <p:cNvCxnSpPr/>
          <p:nvPr/>
        </p:nvCxnSpPr>
        <p:spPr bwMode="auto">
          <a:xfrm>
            <a:off x="457200" y="3861048"/>
            <a:ext cx="7571184" cy="0"/>
          </a:xfrm>
          <a:prstGeom prst="line">
            <a:avLst/>
          </a:prstGeom>
          <a:ln>
            <a:solidFill>
              <a:srgbClr val="0070C0"/>
            </a:solidFill>
            <a:prstDash val="dash"/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1" name="文本框 40"/>
          <p:cNvSpPr txBox="1"/>
          <p:nvPr/>
        </p:nvSpPr>
        <p:spPr>
          <a:xfrm>
            <a:off x="411969" y="908720"/>
            <a:ext cx="12733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rgbClr val="0070C0"/>
                </a:solidFill>
              </a:rPr>
              <a:t>Divide</a:t>
            </a:r>
            <a:endParaRPr lang="zh-CN" altLang="en-US" sz="28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3349859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Quicksort - Example</a:t>
            </a:r>
            <a:endParaRPr lang="en-US" altLang="zh-CN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836613"/>
            <a:ext cx="8229600" cy="6120779"/>
          </a:xfrm>
        </p:spPr>
        <p:txBody>
          <a:bodyPr/>
          <a:lstStyle/>
          <a:p>
            <a:pPr eaLnBrk="1" hangingPunct="1"/>
            <a:endParaRPr lang="en-US" altLang="zh-CN" sz="2800" dirty="0"/>
          </a:p>
          <a:p>
            <a:pPr eaLnBrk="1" hangingPunct="1"/>
            <a:endParaRPr lang="en-US" altLang="zh-CN" sz="2800" dirty="0"/>
          </a:p>
          <a:p>
            <a:pPr marL="0" indent="0" eaLnBrk="1" hangingPunct="1">
              <a:buNone/>
            </a:pPr>
            <a:endParaRPr lang="en-US" altLang="zh-CN" sz="2800" dirty="0"/>
          </a:p>
          <a:p>
            <a:pPr marL="0" indent="0" eaLnBrk="1" hangingPunct="1">
              <a:buNone/>
            </a:pPr>
            <a:endParaRPr lang="en-US" altLang="zh-CN" sz="2800" dirty="0"/>
          </a:p>
          <a:p>
            <a:pPr marL="0" indent="0" eaLnBrk="1" hangingPunct="1">
              <a:buNone/>
            </a:pPr>
            <a:endParaRPr lang="en-US" altLang="zh-CN" sz="2800" dirty="0"/>
          </a:p>
          <a:p>
            <a:pPr marL="0" indent="0" eaLnBrk="1" hangingPunct="1">
              <a:buNone/>
            </a:pPr>
            <a:endParaRPr lang="en-US" altLang="zh-CN" sz="2800" dirty="0"/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141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9" name="矩形 8"/>
          <p:cNvSpPr/>
          <p:nvPr/>
        </p:nvSpPr>
        <p:spPr bwMode="auto">
          <a:xfrm>
            <a:off x="2478788" y="98072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0" name="矩形 9"/>
          <p:cNvSpPr/>
          <p:nvPr/>
        </p:nvSpPr>
        <p:spPr bwMode="auto">
          <a:xfrm>
            <a:off x="2910788" y="98072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8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1" name="矩形 10"/>
          <p:cNvSpPr/>
          <p:nvPr/>
        </p:nvSpPr>
        <p:spPr bwMode="auto">
          <a:xfrm>
            <a:off x="3342788" y="98072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7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2" name="矩形 11"/>
          <p:cNvSpPr/>
          <p:nvPr/>
        </p:nvSpPr>
        <p:spPr bwMode="auto">
          <a:xfrm>
            <a:off x="3774788" y="98072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3" name="矩形 12"/>
          <p:cNvSpPr/>
          <p:nvPr/>
        </p:nvSpPr>
        <p:spPr bwMode="auto">
          <a:xfrm>
            <a:off x="4206980" y="98072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3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4" name="矩形 13"/>
          <p:cNvSpPr/>
          <p:nvPr/>
        </p:nvSpPr>
        <p:spPr bwMode="auto">
          <a:xfrm>
            <a:off x="4639220" y="98072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5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5" name="矩形 14"/>
          <p:cNvSpPr/>
          <p:nvPr/>
        </p:nvSpPr>
        <p:spPr bwMode="auto">
          <a:xfrm>
            <a:off x="5075960" y="98072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6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6" name="矩形 15"/>
          <p:cNvSpPr/>
          <p:nvPr/>
        </p:nvSpPr>
        <p:spPr bwMode="auto">
          <a:xfrm>
            <a:off x="5508152" y="98072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4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cxnSp>
        <p:nvCxnSpPr>
          <p:cNvPr id="4" name="直接箭头连接符 3"/>
          <p:cNvCxnSpPr>
            <a:endCxn id="16" idx="2"/>
          </p:cNvCxnSpPr>
          <p:nvPr/>
        </p:nvCxnSpPr>
        <p:spPr bwMode="auto">
          <a:xfrm flipV="1">
            <a:off x="5724128" y="1412728"/>
            <a:ext cx="24" cy="216072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" name="直接箭头连接符 4"/>
          <p:cNvCxnSpPr/>
          <p:nvPr/>
        </p:nvCxnSpPr>
        <p:spPr bwMode="auto">
          <a:xfrm>
            <a:off x="4206788" y="1556792"/>
            <a:ext cx="0" cy="36004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矩形 19"/>
          <p:cNvSpPr/>
          <p:nvPr/>
        </p:nvSpPr>
        <p:spPr bwMode="auto">
          <a:xfrm>
            <a:off x="2478788" y="209235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21" name="矩形 20"/>
          <p:cNvSpPr/>
          <p:nvPr/>
        </p:nvSpPr>
        <p:spPr bwMode="auto">
          <a:xfrm>
            <a:off x="2910788" y="209235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22" name="矩形 21"/>
          <p:cNvSpPr/>
          <p:nvPr/>
        </p:nvSpPr>
        <p:spPr bwMode="auto">
          <a:xfrm>
            <a:off x="3342788" y="209235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3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23" name="矩形 22"/>
          <p:cNvSpPr/>
          <p:nvPr/>
        </p:nvSpPr>
        <p:spPr bwMode="auto">
          <a:xfrm>
            <a:off x="3774788" y="209235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4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24" name="矩形 23"/>
          <p:cNvSpPr/>
          <p:nvPr/>
        </p:nvSpPr>
        <p:spPr bwMode="auto">
          <a:xfrm>
            <a:off x="4206980" y="209235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7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25" name="矩形 24"/>
          <p:cNvSpPr/>
          <p:nvPr/>
        </p:nvSpPr>
        <p:spPr bwMode="auto">
          <a:xfrm>
            <a:off x="4639220" y="209235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5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26" name="矩形 25"/>
          <p:cNvSpPr/>
          <p:nvPr/>
        </p:nvSpPr>
        <p:spPr bwMode="auto">
          <a:xfrm>
            <a:off x="5075960" y="209235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6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27" name="矩形 26"/>
          <p:cNvSpPr/>
          <p:nvPr/>
        </p:nvSpPr>
        <p:spPr bwMode="auto">
          <a:xfrm>
            <a:off x="5508152" y="209235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8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cxnSp>
        <p:nvCxnSpPr>
          <p:cNvPr id="28" name="直接连接符 27"/>
          <p:cNvCxnSpPr/>
          <p:nvPr/>
        </p:nvCxnSpPr>
        <p:spPr bwMode="auto">
          <a:xfrm>
            <a:off x="3767119" y="1988840"/>
            <a:ext cx="0" cy="648072"/>
          </a:xfrm>
          <a:prstGeom prst="line">
            <a:avLst/>
          </a:prstGeom>
          <a:ln w="28575"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 bwMode="auto">
          <a:xfrm>
            <a:off x="4211960" y="1988840"/>
            <a:ext cx="0" cy="648072"/>
          </a:xfrm>
          <a:prstGeom prst="line">
            <a:avLst/>
          </a:prstGeom>
          <a:ln w="28575"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/>
          <p:nvPr/>
        </p:nvCxnSpPr>
        <p:spPr bwMode="auto">
          <a:xfrm flipH="1">
            <a:off x="2324572" y="2636912"/>
            <a:ext cx="663252" cy="39602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直接箭头连接符 31"/>
          <p:cNvCxnSpPr/>
          <p:nvPr/>
        </p:nvCxnSpPr>
        <p:spPr bwMode="auto">
          <a:xfrm>
            <a:off x="5071220" y="2648075"/>
            <a:ext cx="868932" cy="420885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4" name="矩形 33"/>
          <p:cNvSpPr/>
          <p:nvPr/>
        </p:nvSpPr>
        <p:spPr bwMode="auto">
          <a:xfrm>
            <a:off x="1642397" y="3140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5" name="矩形 34"/>
          <p:cNvSpPr/>
          <p:nvPr/>
        </p:nvSpPr>
        <p:spPr bwMode="auto">
          <a:xfrm>
            <a:off x="2074397" y="3140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6" name="矩形 35"/>
          <p:cNvSpPr/>
          <p:nvPr/>
        </p:nvSpPr>
        <p:spPr bwMode="auto">
          <a:xfrm>
            <a:off x="2506397" y="3140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3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7" name="矩形 36"/>
          <p:cNvSpPr/>
          <p:nvPr/>
        </p:nvSpPr>
        <p:spPr bwMode="auto">
          <a:xfrm>
            <a:off x="5143084" y="3140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7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8" name="矩形 37"/>
          <p:cNvSpPr/>
          <p:nvPr/>
        </p:nvSpPr>
        <p:spPr bwMode="auto">
          <a:xfrm>
            <a:off x="5575324" y="3140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5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9" name="矩形 38"/>
          <p:cNvSpPr/>
          <p:nvPr/>
        </p:nvSpPr>
        <p:spPr bwMode="auto">
          <a:xfrm>
            <a:off x="6012064" y="3140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6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40" name="矩形 39"/>
          <p:cNvSpPr/>
          <p:nvPr/>
        </p:nvSpPr>
        <p:spPr bwMode="auto">
          <a:xfrm>
            <a:off x="6444256" y="3140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8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42" name="矩形 41"/>
          <p:cNvSpPr/>
          <p:nvPr/>
        </p:nvSpPr>
        <p:spPr bwMode="auto">
          <a:xfrm>
            <a:off x="3769329" y="3135287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4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cxnSp>
        <p:nvCxnSpPr>
          <p:cNvPr id="43" name="直接箭头连接符 42"/>
          <p:cNvCxnSpPr/>
          <p:nvPr/>
        </p:nvCxnSpPr>
        <p:spPr bwMode="auto">
          <a:xfrm flipV="1">
            <a:off x="2726841" y="3572968"/>
            <a:ext cx="24" cy="216072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5" name="直接连接符 44"/>
          <p:cNvCxnSpPr/>
          <p:nvPr/>
        </p:nvCxnSpPr>
        <p:spPr bwMode="auto">
          <a:xfrm>
            <a:off x="2508505" y="4038520"/>
            <a:ext cx="0" cy="648072"/>
          </a:xfrm>
          <a:prstGeom prst="line">
            <a:avLst/>
          </a:prstGeom>
          <a:ln w="28575"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7" name="矩形 76"/>
          <p:cNvSpPr/>
          <p:nvPr/>
        </p:nvSpPr>
        <p:spPr bwMode="auto">
          <a:xfrm>
            <a:off x="1636707" y="4146556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8" name="矩形 77"/>
          <p:cNvSpPr/>
          <p:nvPr/>
        </p:nvSpPr>
        <p:spPr bwMode="auto">
          <a:xfrm>
            <a:off x="2068707" y="4146556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9" name="矩形 78"/>
          <p:cNvSpPr/>
          <p:nvPr/>
        </p:nvSpPr>
        <p:spPr bwMode="auto">
          <a:xfrm>
            <a:off x="2500707" y="4146556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3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cxnSp>
        <p:nvCxnSpPr>
          <p:cNvPr id="80" name="直接箭头连接符 79"/>
          <p:cNvCxnSpPr/>
          <p:nvPr/>
        </p:nvCxnSpPr>
        <p:spPr bwMode="auto">
          <a:xfrm>
            <a:off x="2284707" y="3645024"/>
            <a:ext cx="0" cy="36004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4" name="直接连接符 103"/>
          <p:cNvCxnSpPr/>
          <p:nvPr/>
        </p:nvCxnSpPr>
        <p:spPr bwMode="auto">
          <a:xfrm>
            <a:off x="457200" y="3861048"/>
            <a:ext cx="7571184" cy="0"/>
          </a:xfrm>
          <a:prstGeom prst="line">
            <a:avLst/>
          </a:prstGeom>
          <a:ln>
            <a:solidFill>
              <a:srgbClr val="0070C0"/>
            </a:solidFill>
            <a:prstDash val="dash"/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直接连接符 45"/>
          <p:cNvCxnSpPr/>
          <p:nvPr/>
        </p:nvCxnSpPr>
        <p:spPr bwMode="auto">
          <a:xfrm>
            <a:off x="457200" y="1772816"/>
            <a:ext cx="7571184" cy="0"/>
          </a:xfrm>
          <a:prstGeom prst="line">
            <a:avLst/>
          </a:prstGeom>
          <a:ln>
            <a:solidFill>
              <a:srgbClr val="0070C0"/>
            </a:solidFill>
            <a:prstDash val="dash"/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4" name="文本框 43"/>
          <p:cNvSpPr txBox="1"/>
          <p:nvPr/>
        </p:nvSpPr>
        <p:spPr>
          <a:xfrm>
            <a:off x="411969" y="908720"/>
            <a:ext cx="12733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rgbClr val="0070C0"/>
                </a:solidFill>
              </a:rPr>
              <a:t>Divide</a:t>
            </a:r>
            <a:endParaRPr lang="zh-CN" altLang="en-US" sz="28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9855954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Quicksort - Example</a:t>
            </a:r>
            <a:endParaRPr lang="en-US" altLang="zh-CN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836613"/>
            <a:ext cx="8229600" cy="6120779"/>
          </a:xfrm>
        </p:spPr>
        <p:txBody>
          <a:bodyPr/>
          <a:lstStyle/>
          <a:p>
            <a:pPr eaLnBrk="1" hangingPunct="1"/>
            <a:endParaRPr lang="en-US" altLang="zh-CN" sz="2800" dirty="0"/>
          </a:p>
          <a:p>
            <a:pPr eaLnBrk="1" hangingPunct="1"/>
            <a:endParaRPr lang="en-US" altLang="zh-CN" sz="2800" dirty="0"/>
          </a:p>
          <a:p>
            <a:pPr marL="0" indent="0" eaLnBrk="1" hangingPunct="1">
              <a:buNone/>
            </a:pPr>
            <a:endParaRPr lang="en-US" altLang="zh-CN" sz="2800" dirty="0"/>
          </a:p>
          <a:p>
            <a:pPr marL="0" indent="0" eaLnBrk="1" hangingPunct="1">
              <a:buNone/>
            </a:pPr>
            <a:endParaRPr lang="en-US" altLang="zh-CN" sz="2800" dirty="0"/>
          </a:p>
          <a:p>
            <a:pPr marL="0" indent="0" eaLnBrk="1" hangingPunct="1">
              <a:buNone/>
            </a:pPr>
            <a:endParaRPr lang="en-US" altLang="zh-CN" sz="2800" dirty="0"/>
          </a:p>
          <a:p>
            <a:pPr marL="0" indent="0" eaLnBrk="1" hangingPunct="1">
              <a:buNone/>
            </a:pPr>
            <a:endParaRPr lang="en-US" altLang="zh-CN" sz="2800" dirty="0"/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142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9" name="矩形 8"/>
          <p:cNvSpPr/>
          <p:nvPr/>
        </p:nvSpPr>
        <p:spPr bwMode="auto">
          <a:xfrm>
            <a:off x="2478788" y="98072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0" name="矩形 9"/>
          <p:cNvSpPr/>
          <p:nvPr/>
        </p:nvSpPr>
        <p:spPr bwMode="auto">
          <a:xfrm>
            <a:off x="2910788" y="98072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8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1" name="矩形 10"/>
          <p:cNvSpPr/>
          <p:nvPr/>
        </p:nvSpPr>
        <p:spPr bwMode="auto">
          <a:xfrm>
            <a:off x="3342788" y="98072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7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2" name="矩形 11"/>
          <p:cNvSpPr/>
          <p:nvPr/>
        </p:nvSpPr>
        <p:spPr bwMode="auto">
          <a:xfrm>
            <a:off x="3774788" y="98072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3" name="矩形 12"/>
          <p:cNvSpPr/>
          <p:nvPr/>
        </p:nvSpPr>
        <p:spPr bwMode="auto">
          <a:xfrm>
            <a:off x="4206980" y="98072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3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4" name="矩形 13"/>
          <p:cNvSpPr/>
          <p:nvPr/>
        </p:nvSpPr>
        <p:spPr bwMode="auto">
          <a:xfrm>
            <a:off x="4639220" y="98072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5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5" name="矩形 14"/>
          <p:cNvSpPr/>
          <p:nvPr/>
        </p:nvSpPr>
        <p:spPr bwMode="auto">
          <a:xfrm>
            <a:off x="5075960" y="98072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6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6" name="矩形 15"/>
          <p:cNvSpPr/>
          <p:nvPr/>
        </p:nvSpPr>
        <p:spPr bwMode="auto">
          <a:xfrm>
            <a:off x="5508152" y="98072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4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cxnSp>
        <p:nvCxnSpPr>
          <p:cNvPr id="4" name="直接箭头连接符 3"/>
          <p:cNvCxnSpPr>
            <a:endCxn id="16" idx="2"/>
          </p:cNvCxnSpPr>
          <p:nvPr/>
        </p:nvCxnSpPr>
        <p:spPr bwMode="auto">
          <a:xfrm flipV="1">
            <a:off x="5724128" y="1412728"/>
            <a:ext cx="24" cy="216072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" name="直接箭头连接符 4"/>
          <p:cNvCxnSpPr/>
          <p:nvPr/>
        </p:nvCxnSpPr>
        <p:spPr bwMode="auto">
          <a:xfrm>
            <a:off x="4206788" y="1556792"/>
            <a:ext cx="0" cy="36004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矩形 19"/>
          <p:cNvSpPr/>
          <p:nvPr/>
        </p:nvSpPr>
        <p:spPr bwMode="auto">
          <a:xfrm>
            <a:off x="2478788" y="209235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21" name="矩形 20"/>
          <p:cNvSpPr/>
          <p:nvPr/>
        </p:nvSpPr>
        <p:spPr bwMode="auto">
          <a:xfrm>
            <a:off x="2910788" y="209235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22" name="矩形 21"/>
          <p:cNvSpPr/>
          <p:nvPr/>
        </p:nvSpPr>
        <p:spPr bwMode="auto">
          <a:xfrm>
            <a:off x="3342788" y="209235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3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23" name="矩形 22"/>
          <p:cNvSpPr/>
          <p:nvPr/>
        </p:nvSpPr>
        <p:spPr bwMode="auto">
          <a:xfrm>
            <a:off x="3774788" y="209235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4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24" name="矩形 23"/>
          <p:cNvSpPr/>
          <p:nvPr/>
        </p:nvSpPr>
        <p:spPr bwMode="auto">
          <a:xfrm>
            <a:off x="4206980" y="209235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7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25" name="矩形 24"/>
          <p:cNvSpPr/>
          <p:nvPr/>
        </p:nvSpPr>
        <p:spPr bwMode="auto">
          <a:xfrm>
            <a:off x="4639220" y="209235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5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26" name="矩形 25"/>
          <p:cNvSpPr/>
          <p:nvPr/>
        </p:nvSpPr>
        <p:spPr bwMode="auto">
          <a:xfrm>
            <a:off x="5075960" y="209235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6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27" name="矩形 26"/>
          <p:cNvSpPr/>
          <p:nvPr/>
        </p:nvSpPr>
        <p:spPr bwMode="auto">
          <a:xfrm>
            <a:off x="5508152" y="209235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8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cxnSp>
        <p:nvCxnSpPr>
          <p:cNvPr id="28" name="直接连接符 27"/>
          <p:cNvCxnSpPr/>
          <p:nvPr/>
        </p:nvCxnSpPr>
        <p:spPr bwMode="auto">
          <a:xfrm>
            <a:off x="3767119" y="1988840"/>
            <a:ext cx="0" cy="648072"/>
          </a:xfrm>
          <a:prstGeom prst="line">
            <a:avLst/>
          </a:prstGeom>
          <a:ln w="28575"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 bwMode="auto">
          <a:xfrm>
            <a:off x="4211960" y="1988840"/>
            <a:ext cx="0" cy="648072"/>
          </a:xfrm>
          <a:prstGeom prst="line">
            <a:avLst/>
          </a:prstGeom>
          <a:ln w="28575"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/>
          <p:nvPr/>
        </p:nvCxnSpPr>
        <p:spPr bwMode="auto">
          <a:xfrm flipH="1">
            <a:off x="2324572" y="2636912"/>
            <a:ext cx="663252" cy="39602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直接箭头连接符 31"/>
          <p:cNvCxnSpPr/>
          <p:nvPr/>
        </p:nvCxnSpPr>
        <p:spPr bwMode="auto">
          <a:xfrm>
            <a:off x="5071220" y="2648075"/>
            <a:ext cx="868932" cy="420885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4" name="矩形 33"/>
          <p:cNvSpPr/>
          <p:nvPr/>
        </p:nvSpPr>
        <p:spPr bwMode="auto">
          <a:xfrm>
            <a:off x="1642397" y="3140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5" name="矩形 34"/>
          <p:cNvSpPr/>
          <p:nvPr/>
        </p:nvSpPr>
        <p:spPr bwMode="auto">
          <a:xfrm>
            <a:off x="2074397" y="3140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6" name="矩形 35"/>
          <p:cNvSpPr/>
          <p:nvPr/>
        </p:nvSpPr>
        <p:spPr bwMode="auto">
          <a:xfrm>
            <a:off x="2506397" y="3140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3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7" name="矩形 36"/>
          <p:cNvSpPr/>
          <p:nvPr/>
        </p:nvSpPr>
        <p:spPr bwMode="auto">
          <a:xfrm>
            <a:off x="5143084" y="3140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7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8" name="矩形 37"/>
          <p:cNvSpPr/>
          <p:nvPr/>
        </p:nvSpPr>
        <p:spPr bwMode="auto">
          <a:xfrm>
            <a:off x="5575324" y="3140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5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9" name="矩形 38"/>
          <p:cNvSpPr/>
          <p:nvPr/>
        </p:nvSpPr>
        <p:spPr bwMode="auto">
          <a:xfrm>
            <a:off x="6012064" y="3140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6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40" name="矩形 39"/>
          <p:cNvSpPr/>
          <p:nvPr/>
        </p:nvSpPr>
        <p:spPr bwMode="auto">
          <a:xfrm>
            <a:off x="6444256" y="3140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8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42" name="矩形 41"/>
          <p:cNvSpPr/>
          <p:nvPr/>
        </p:nvSpPr>
        <p:spPr bwMode="auto">
          <a:xfrm>
            <a:off x="3769329" y="3135287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4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cxnSp>
        <p:nvCxnSpPr>
          <p:cNvPr id="43" name="直接箭头连接符 42"/>
          <p:cNvCxnSpPr/>
          <p:nvPr/>
        </p:nvCxnSpPr>
        <p:spPr bwMode="auto">
          <a:xfrm flipV="1">
            <a:off x="2726841" y="3572968"/>
            <a:ext cx="24" cy="216072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4" name="直接箭头连接符 43"/>
          <p:cNvCxnSpPr/>
          <p:nvPr/>
        </p:nvCxnSpPr>
        <p:spPr bwMode="auto">
          <a:xfrm flipV="1">
            <a:off x="6228064" y="3572968"/>
            <a:ext cx="24" cy="216072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5" name="直接连接符 44"/>
          <p:cNvCxnSpPr/>
          <p:nvPr/>
        </p:nvCxnSpPr>
        <p:spPr bwMode="auto">
          <a:xfrm>
            <a:off x="2508505" y="4038520"/>
            <a:ext cx="0" cy="648072"/>
          </a:xfrm>
          <a:prstGeom prst="line">
            <a:avLst/>
          </a:prstGeom>
          <a:ln w="28575"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7" name="矩形 76"/>
          <p:cNvSpPr/>
          <p:nvPr/>
        </p:nvSpPr>
        <p:spPr bwMode="auto">
          <a:xfrm>
            <a:off x="1636707" y="4146556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8" name="矩形 77"/>
          <p:cNvSpPr/>
          <p:nvPr/>
        </p:nvSpPr>
        <p:spPr bwMode="auto">
          <a:xfrm>
            <a:off x="2068707" y="4146556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9" name="矩形 78"/>
          <p:cNvSpPr/>
          <p:nvPr/>
        </p:nvSpPr>
        <p:spPr bwMode="auto">
          <a:xfrm>
            <a:off x="2500707" y="4146556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3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cxnSp>
        <p:nvCxnSpPr>
          <p:cNvPr id="80" name="直接箭头连接符 79"/>
          <p:cNvCxnSpPr/>
          <p:nvPr/>
        </p:nvCxnSpPr>
        <p:spPr bwMode="auto">
          <a:xfrm>
            <a:off x="2284707" y="3645024"/>
            <a:ext cx="0" cy="36004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4" name="直接连接符 103"/>
          <p:cNvCxnSpPr/>
          <p:nvPr/>
        </p:nvCxnSpPr>
        <p:spPr bwMode="auto">
          <a:xfrm>
            <a:off x="457200" y="3861048"/>
            <a:ext cx="7571184" cy="0"/>
          </a:xfrm>
          <a:prstGeom prst="line">
            <a:avLst/>
          </a:prstGeom>
          <a:ln>
            <a:solidFill>
              <a:srgbClr val="0070C0"/>
            </a:solidFill>
            <a:prstDash val="dash"/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直接连接符 50"/>
          <p:cNvCxnSpPr/>
          <p:nvPr/>
        </p:nvCxnSpPr>
        <p:spPr bwMode="auto">
          <a:xfrm>
            <a:off x="457200" y="1772816"/>
            <a:ext cx="7571184" cy="0"/>
          </a:xfrm>
          <a:prstGeom prst="line">
            <a:avLst/>
          </a:prstGeom>
          <a:ln>
            <a:solidFill>
              <a:srgbClr val="0070C0"/>
            </a:solidFill>
            <a:prstDash val="dash"/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6" name="文本框 45"/>
          <p:cNvSpPr txBox="1"/>
          <p:nvPr/>
        </p:nvSpPr>
        <p:spPr>
          <a:xfrm>
            <a:off x="411969" y="908720"/>
            <a:ext cx="12733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rgbClr val="0070C0"/>
                </a:solidFill>
              </a:rPr>
              <a:t>Divide</a:t>
            </a:r>
            <a:endParaRPr lang="zh-CN" altLang="en-US" sz="28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2785680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Quicksort - Example</a:t>
            </a:r>
            <a:endParaRPr lang="en-US" altLang="zh-CN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836613"/>
            <a:ext cx="8229600" cy="6120779"/>
          </a:xfrm>
        </p:spPr>
        <p:txBody>
          <a:bodyPr/>
          <a:lstStyle/>
          <a:p>
            <a:pPr eaLnBrk="1" hangingPunct="1"/>
            <a:endParaRPr lang="en-US" altLang="zh-CN" sz="2800" dirty="0"/>
          </a:p>
          <a:p>
            <a:pPr eaLnBrk="1" hangingPunct="1"/>
            <a:endParaRPr lang="en-US" altLang="zh-CN" sz="2800" dirty="0"/>
          </a:p>
          <a:p>
            <a:pPr marL="0" indent="0" eaLnBrk="1" hangingPunct="1">
              <a:buNone/>
            </a:pPr>
            <a:endParaRPr lang="en-US" altLang="zh-CN" sz="2800" dirty="0"/>
          </a:p>
          <a:p>
            <a:pPr marL="0" indent="0" eaLnBrk="1" hangingPunct="1">
              <a:buNone/>
            </a:pPr>
            <a:endParaRPr lang="en-US" altLang="zh-CN" sz="2800" dirty="0"/>
          </a:p>
          <a:p>
            <a:pPr marL="0" indent="0" eaLnBrk="1" hangingPunct="1">
              <a:buNone/>
            </a:pPr>
            <a:endParaRPr lang="en-US" altLang="zh-CN" sz="2800" dirty="0"/>
          </a:p>
          <a:p>
            <a:pPr marL="0" indent="0" eaLnBrk="1" hangingPunct="1">
              <a:buNone/>
            </a:pPr>
            <a:endParaRPr lang="en-US" altLang="zh-CN" sz="2800" dirty="0"/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143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9" name="矩形 8"/>
          <p:cNvSpPr/>
          <p:nvPr/>
        </p:nvSpPr>
        <p:spPr bwMode="auto">
          <a:xfrm>
            <a:off x="2478788" y="98072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0" name="矩形 9"/>
          <p:cNvSpPr/>
          <p:nvPr/>
        </p:nvSpPr>
        <p:spPr bwMode="auto">
          <a:xfrm>
            <a:off x="2910788" y="98072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8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1" name="矩形 10"/>
          <p:cNvSpPr/>
          <p:nvPr/>
        </p:nvSpPr>
        <p:spPr bwMode="auto">
          <a:xfrm>
            <a:off x="3342788" y="98072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7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2" name="矩形 11"/>
          <p:cNvSpPr/>
          <p:nvPr/>
        </p:nvSpPr>
        <p:spPr bwMode="auto">
          <a:xfrm>
            <a:off x="3774788" y="98072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3" name="矩形 12"/>
          <p:cNvSpPr/>
          <p:nvPr/>
        </p:nvSpPr>
        <p:spPr bwMode="auto">
          <a:xfrm>
            <a:off x="4206980" y="98072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3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4" name="矩形 13"/>
          <p:cNvSpPr/>
          <p:nvPr/>
        </p:nvSpPr>
        <p:spPr bwMode="auto">
          <a:xfrm>
            <a:off x="4639220" y="98072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5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5" name="矩形 14"/>
          <p:cNvSpPr/>
          <p:nvPr/>
        </p:nvSpPr>
        <p:spPr bwMode="auto">
          <a:xfrm>
            <a:off x="5075960" y="98072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6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6" name="矩形 15"/>
          <p:cNvSpPr/>
          <p:nvPr/>
        </p:nvSpPr>
        <p:spPr bwMode="auto">
          <a:xfrm>
            <a:off x="5508152" y="98072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4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cxnSp>
        <p:nvCxnSpPr>
          <p:cNvPr id="4" name="直接箭头连接符 3"/>
          <p:cNvCxnSpPr>
            <a:endCxn id="16" idx="2"/>
          </p:cNvCxnSpPr>
          <p:nvPr/>
        </p:nvCxnSpPr>
        <p:spPr bwMode="auto">
          <a:xfrm flipV="1">
            <a:off x="5724128" y="1412728"/>
            <a:ext cx="24" cy="216072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" name="直接箭头连接符 4"/>
          <p:cNvCxnSpPr/>
          <p:nvPr/>
        </p:nvCxnSpPr>
        <p:spPr bwMode="auto">
          <a:xfrm>
            <a:off x="4206788" y="1556792"/>
            <a:ext cx="0" cy="36004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矩形 19"/>
          <p:cNvSpPr/>
          <p:nvPr/>
        </p:nvSpPr>
        <p:spPr bwMode="auto">
          <a:xfrm>
            <a:off x="2478788" y="209235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21" name="矩形 20"/>
          <p:cNvSpPr/>
          <p:nvPr/>
        </p:nvSpPr>
        <p:spPr bwMode="auto">
          <a:xfrm>
            <a:off x="2910788" y="209235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22" name="矩形 21"/>
          <p:cNvSpPr/>
          <p:nvPr/>
        </p:nvSpPr>
        <p:spPr bwMode="auto">
          <a:xfrm>
            <a:off x="3342788" y="209235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3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23" name="矩形 22"/>
          <p:cNvSpPr/>
          <p:nvPr/>
        </p:nvSpPr>
        <p:spPr bwMode="auto">
          <a:xfrm>
            <a:off x="3774788" y="209235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4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24" name="矩形 23"/>
          <p:cNvSpPr/>
          <p:nvPr/>
        </p:nvSpPr>
        <p:spPr bwMode="auto">
          <a:xfrm>
            <a:off x="4206980" y="209235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7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25" name="矩形 24"/>
          <p:cNvSpPr/>
          <p:nvPr/>
        </p:nvSpPr>
        <p:spPr bwMode="auto">
          <a:xfrm>
            <a:off x="4639220" y="209235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5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26" name="矩形 25"/>
          <p:cNvSpPr/>
          <p:nvPr/>
        </p:nvSpPr>
        <p:spPr bwMode="auto">
          <a:xfrm>
            <a:off x="5075960" y="209235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6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27" name="矩形 26"/>
          <p:cNvSpPr/>
          <p:nvPr/>
        </p:nvSpPr>
        <p:spPr bwMode="auto">
          <a:xfrm>
            <a:off x="5508152" y="209235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8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cxnSp>
        <p:nvCxnSpPr>
          <p:cNvPr id="28" name="直接连接符 27"/>
          <p:cNvCxnSpPr/>
          <p:nvPr/>
        </p:nvCxnSpPr>
        <p:spPr bwMode="auto">
          <a:xfrm>
            <a:off x="3767119" y="1988840"/>
            <a:ext cx="0" cy="648072"/>
          </a:xfrm>
          <a:prstGeom prst="line">
            <a:avLst/>
          </a:prstGeom>
          <a:ln w="28575"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 bwMode="auto">
          <a:xfrm>
            <a:off x="4211960" y="1988840"/>
            <a:ext cx="0" cy="648072"/>
          </a:xfrm>
          <a:prstGeom prst="line">
            <a:avLst/>
          </a:prstGeom>
          <a:ln w="28575"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/>
          <p:nvPr/>
        </p:nvCxnSpPr>
        <p:spPr bwMode="auto">
          <a:xfrm flipH="1">
            <a:off x="2324572" y="2636912"/>
            <a:ext cx="663252" cy="39602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直接箭头连接符 31"/>
          <p:cNvCxnSpPr/>
          <p:nvPr/>
        </p:nvCxnSpPr>
        <p:spPr bwMode="auto">
          <a:xfrm>
            <a:off x="5071220" y="2648075"/>
            <a:ext cx="868932" cy="420885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4" name="矩形 33"/>
          <p:cNvSpPr/>
          <p:nvPr/>
        </p:nvSpPr>
        <p:spPr bwMode="auto">
          <a:xfrm>
            <a:off x="1642397" y="3140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5" name="矩形 34"/>
          <p:cNvSpPr/>
          <p:nvPr/>
        </p:nvSpPr>
        <p:spPr bwMode="auto">
          <a:xfrm>
            <a:off x="2074397" y="3140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6" name="矩形 35"/>
          <p:cNvSpPr/>
          <p:nvPr/>
        </p:nvSpPr>
        <p:spPr bwMode="auto">
          <a:xfrm>
            <a:off x="2506397" y="3140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3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7" name="矩形 36"/>
          <p:cNvSpPr/>
          <p:nvPr/>
        </p:nvSpPr>
        <p:spPr bwMode="auto">
          <a:xfrm>
            <a:off x="5143084" y="3140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7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8" name="矩形 37"/>
          <p:cNvSpPr/>
          <p:nvPr/>
        </p:nvSpPr>
        <p:spPr bwMode="auto">
          <a:xfrm>
            <a:off x="5575324" y="3140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5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9" name="矩形 38"/>
          <p:cNvSpPr/>
          <p:nvPr/>
        </p:nvSpPr>
        <p:spPr bwMode="auto">
          <a:xfrm>
            <a:off x="6012064" y="3140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6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40" name="矩形 39"/>
          <p:cNvSpPr/>
          <p:nvPr/>
        </p:nvSpPr>
        <p:spPr bwMode="auto">
          <a:xfrm>
            <a:off x="6444256" y="3140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8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42" name="矩形 41"/>
          <p:cNvSpPr/>
          <p:nvPr/>
        </p:nvSpPr>
        <p:spPr bwMode="auto">
          <a:xfrm>
            <a:off x="3769329" y="3135287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4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cxnSp>
        <p:nvCxnSpPr>
          <p:cNvPr id="43" name="直接箭头连接符 42"/>
          <p:cNvCxnSpPr/>
          <p:nvPr/>
        </p:nvCxnSpPr>
        <p:spPr bwMode="auto">
          <a:xfrm flipV="1">
            <a:off x="2726841" y="3572968"/>
            <a:ext cx="24" cy="216072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4" name="直接箭头连接符 43"/>
          <p:cNvCxnSpPr/>
          <p:nvPr/>
        </p:nvCxnSpPr>
        <p:spPr bwMode="auto">
          <a:xfrm flipV="1">
            <a:off x="6228064" y="3572968"/>
            <a:ext cx="24" cy="216072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5" name="直接连接符 44"/>
          <p:cNvCxnSpPr/>
          <p:nvPr/>
        </p:nvCxnSpPr>
        <p:spPr bwMode="auto">
          <a:xfrm>
            <a:off x="2508505" y="4038520"/>
            <a:ext cx="0" cy="648072"/>
          </a:xfrm>
          <a:prstGeom prst="line">
            <a:avLst/>
          </a:prstGeom>
          <a:ln w="28575"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直接连接符 45"/>
          <p:cNvCxnSpPr/>
          <p:nvPr/>
        </p:nvCxnSpPr>
        <p:spPr bwMode="auto">
          <a:xfrm>
            <a:off x="6016852" y="4077072"/>
            <a:ext cx="0" cy="648072"/>
          </a:xfrm>
          <a:prstGeom prst="line">
            <a:avLst/>
          </a:prstGeom>
          <a:ln w="28575"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直接连接符 46"/>
          <p:cNvCxnSpPr/>
          <p:nvPr/>
        </p:nvCxnSpPr>
        <p:spPr bwMode="auto">
          <a:xfrm>
            <a:off x="5580112" y="4077072"/>
            <a:ext cx="0" cy="648072"/>
          </a:xfrm>
          <a:prstGeom prst="line">
            <a:avLst/>
          </a:prstGeom>
          <a:ln w="28575"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2" name="矩形 71"/>
          <p:cNvSpPr/>
          <p:nvPr/>
        </p:nvSpPr>
        <p:spPr bwMode="auto">
          <a:xfrm>
            <a:off x="5143084" y="4146556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5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3" name="矩形 72"/>
          <p:cNvSpPr/>
          <p:nvPr/>
        </p:nvSpPr>
        <p:spPr bwMode="auto">
          <a:xfrm>
            <a:off x="5575324" y="4146556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6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4" name="矩形 73"/>
          <p:cNvSpPr/>
          <p:nvPr/>
        </p:nvSpPr>
        <p:spPr bwMode="auto">
          <a:xfrm>
            <a:off x="6012064" y="4146556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8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5" name="矩形 74"/>
          <p:cNvSpPr/>
          <p:nvPr/>
        </p:nvSpPr>
        <p:spPr bwMode="auto">
          <a:xfrm>
            <a:off x="6444256" y="4146556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7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cxnSp>
        <p:nvCxnSpPr>
          <p:cNvPr id="76" name="直接箭头连接符 75"/>
          <p:cNvCxnSpPr/>
          <p:nvPr/>
        </p:nvCxnSpPr>
        <p:spPr bwMode="auto">
          <a:xfrm>
            <a:off x="6007324" y="3645024"/>
            <a:ext cx="0" cy="36004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7" name="矩形 76"/>
          <p:cNvSpPr/>
          <p:nvPr/>
        </p:nvSpPr>
        <p:spPr bwMode="auto">
          <a:xfrm>
            <a:off x="1636707" y="4146556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8" name="矩形 77"/>
          <p:cNvSpPr/>
          <p:nvPr/>
        </p:nvSpPr>
        <p:spPr bwMode="auto">
          <a:xfrm>
            <a:off x="2068707" y="4146556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9" name="矩形 78"/>
          <p:cNvSpPr/>
          <p:nvPr/>
        </p:nvSpPr>
        <p:spPr bwMode="auto">
          <a:xfrm>
            <a:off x="2500707" y="4146556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3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cxnSp>
        <p:nvCxnSpPr>
          <p:cNvPr id="80" name="直接箭头连接符 79"/>
          <p:cNvCxnSpPr/>
          <p:nvPr/>
        </p:nvCxnSpPr>
        <p:spPr bwMode="auto">
          <a:xfrm>
            <a:off x="2284707" y="3645024"/>
            <a:ext cx="0" cy="36004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4" name="直接连接符 103"/>
          <p:cNvCxnSpPr/>
          <p:nvPr/>
        </p:nvCxnSpPr>
        <p:spPr bwMode="auto">
          <a:xfrm>
            <a:off x="457200" y="3861048"/>
            <a:ext cx="7571184" cy="0"/>
          </a:xfrm>
          <a:prstGeom prst="line">
            <a:avLst/>
          </a:prstGeom>
          <a:ln>
            <a:solidFill>
              <a:srgbClr val="0070C0"/>
            </a:solidFill>
            <a:prstDash val="dash"/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直接连接符 51"/>
          <p:cNvCxnSpPr/>
          <p:nvPr/>
        </p:nvCxnSpPr>
        <p:spPr bwMode="auto">
          <a:xfrm>
            <a:off x="457200" y="1772816"/>
            <a:ext cx="7571184" cy="0"/>
          </a:xfrm>
          <a:prstGeom prst="line">
            <a:avLst/>
          </a:prstGeom>
          <a:ln>
            <a:solidFill>
              <a:srgbClr val="0070C0"/>
            </a:solidFill>
            <a:prstDash val="dash"/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1" name="文本框 50"/>
          <p:cNvSpPr txBox="1"/>
          <p:nvPr/>
        </p:nvSpPr>
        <p:spPr>
          <a:xfrm>
            <a:off x="411969" y="908720"/>
            <a:ext cx="12733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rgbClr val="0070C0"/>
                </a:solidFill>
              </a:rPr>
              <a:t>Divide</a:t>
            </a:r>
            <a:endParaRPr lang="zh-CN" altLang="en-US" sz="28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6246113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Quicksort - Example</a:t>
            </a:r>
            <a:endParaRPr lang="en-US" altLang="zh-CN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836613"/>
            <a:ext cx="8229600" cy="6120779"/>
          </a:xfrm>
        </p:spPr>
        <p:txBody>
          <a:bodyPr/>
          <a:lstStyle/>
          <a:p>
            <a:pPr eaLnBrk="1" hangingPunct="1"/>
            <a:endParaRPr lang="en-US" altLang="zh-CN" sz="2800" dirty="0"/>
          </a:p>
          <a:p>
            <a:pPr eaLnBrk="1" hangingPunct="1"/>
            <a:endParaRPr lang="en-US" altLang="zh-CN" sz="2800" dirty="0"/>
          </a:p>
          <a:p>
            <a:pPr marL="0" indent="0" eaLnBrk="1" hangingPunct="1">
              <a:buNone/>
            </a:pPr>
            <a:endParaRPr lang="en-US" altLang="zh-CN" sz="2800" dirty="0"/>
          </a:p>
          <a:p>
            <a:pPr marL="0" indent="0" eaLnBrk="1" hangingPunct="1">
              <a:buNone/>
            </a:pPr>
            <a:endParaRPr lang="en-US" altLang="zh-CN" sz="2800" dirty="0"/>
          </a:p>
          <a:p>
            <a:pPr marL="0" indent="0" eaLnBrk="1" hangingPunct="1">
              <a:buNone/>
            </a:pPr>
            <a:endParaRPr lang="en-US" altLang="zh-CN" sz="2800" dirty="0"/>
          </a:p>
          <a:p>
            <a:pPr marL="0" indent="0" eaLnBrk="1" hangingPunct="1">
              <a:buNone/>
            </a:pPr>
            <a:endParaRPr lang="en-US" altLang="zh-CN" sz="2800" dirty="0"/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144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9" name="矩形 8"/>
          <p:cNvSpPr/>
          <p:nvPr/>
        </p:nvSpPr>
        <p:spPr bwMode="auto">
          <a:xfrm>
            <a:off x="2478788" y="98072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0" name="矩形 9"/>
          <p:cNvSpPr/>
          <p:nvPr/>
        </p:nvSpPr>
        <p:spPr bwMode="auto">
          <a:xfrm>
            <a:off x="2910788" y="98072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8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1" name="矩形 10"/>
          <p:cNvSpPr/>
          <p:nvPr/>
        </p:nvSpPr>
        <p:spPr bwMode="auto">
          <a:xfrm>
            <a:off x="3342788" y="98072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7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2" name="矩形 11"/>
          <p:cNvSpPr/>
          <p:nvPr/>
        </p:nvSpPr>
        <p:spPr bwMode="auto">
          <a:xfrm>
            <a:off x="3774788" y="98072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3" name="矩形 12"/>
          <p:cNvSpPr/>
          <p:nvPr/>
        </p:nvSpPr>
        <p:spPr bwMode="auto">
          <a:xfrm>
            <a:off x="4206980" y="98072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3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4" name="矩形 13"/>
          <p:cNvSpPr/>
          <p:nvPr/>
        </p:nvSpPr>
        <p:spPr bwMode="auto">
          <a:xfrm>
            <a:off x="4639220" y="98072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5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5" name="矩形 14"/>
          <p:cNvSpPr/>
          <p:nvPr/>
        </p:nvSpPr>
        <p:spPr bwMode="auto">
          <a:xfrm>
            <a:off x="5075960" y="98072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6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6" name="矩形 15"/>
          <p:cNvSpPr/>
          <p:nvPr/>
        </p:nvSpPr>
        <p:spPr bwMode="auto">
          <a:xfrm>
            <a:off x="5508152" y="98072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4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cxnSp>
        <p:nvCxnSpPr>
          <p:cNvPr id="4" name="直接箭头连接符 3"/>
          <p:cNvCxnSpPr>
            <a:endCxn id="16" idx="2"/>
          </p:cNvCxnSpPr>
          <p:nvPr/>
        </p:nvCxnSpPr>
        <p:spPr bwMode="auto">
          <a:xfrm flipV="1">
            <a:off x="5724128" y="1412728"/>
            <a:ext cx="24" cy="216072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" name="直接箭头连接符 4"/>
          <p:cNvCxnSpPr/>
          <p:nvPr/>
        </p:nvCxnSpPr>
        <p:spPr bwMode="auto">
          <a:xfrm>
            <a:off x="4206788" y="1556792"/>
            <a:ext cx="0" cy="36004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矩形 19"/>
          <p:cNvSpPr/>
          <p:nvPr/>
        </p:nvSpPr>
        <p:spPr bwMode="auto">
          <a:xfrm>
            <a:off x="2478788" y="209235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21" name="矩形 20"/>
          <p:cNvSpPr/>
          <p:nvPr/>
        </p:nvSpPr>
        <p:spPr bwMode="auto">
          <a:xfrm>
            <a:off x="2910788" y="209235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22" name="矩形 21"/>
          <p:cNvSpPr/>
          <p:nvPr/>
        </p:nvSpPr>
        <p:spPr bwMode="auto">
          <a:xfrm>
            <a:off x="3342788" y="209235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3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23" name="矩形 22"/>
          <p:cNvSpPr/>
          <p:nvPr/>
        </p:nvSpPr>
        <p:spPr bwMode="auto">
          <a:xfrm>
            <a:off x="3774788" y="209235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4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24" name="矩形 23"/>
          <p:cNvSpPr/>
          <p:nvPr/>
        </p:nvSpPr>
        <p:spPr bwMode="auto">
          <a:xfrm>
            <a:off x="4206980" y="209235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7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25" name="矩形 24"/>
          <p:cNvSpPr/>
          <p:nvPr/>
        </p:nvSpPr>
        <p:spPr bwMode="auto">
          <a:xfrm>
            <a:off x="4639220" y="209235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5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26" name="矩形 25"/>
          <p:cNvSpPr/>
          <p:nvPr/>
        </p:nvSpPr>
        <p:spPr bwMode="auto">
          <a:xfrm>
            <a:off x="5075960" y="209235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6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27" name="矩形 26"/>
          <p:cNvSpPr/>
          <p:nvPr/>
        </p:nvSpPr>
        <p:spPr bwMode="auto">
          <a:xfrm>
            <a:off x="5508152" y="209235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8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cxnSp>
        <p:nvCxnSpPr>
          <p:cNvPr id="28" name="直接连接符 27"/>
          <p:cNvCxnSpPr/>
          <p:nvPr/>
        </p:nvCxnSpPr>
        <p:spPr bwMode="auto">
          <a:xfrm>
            <a:off x="3767119" y="1988840"/>
            <a:ext cx="0" cy="648072"/>
          </a:xfrm>
          <a:prstGeom prst="line">
            <a:avLst/>
          </a:prstGeom>
          <a:ln w="28575"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 bwMode="auto">
          <a:xfrm>
            <a:off x="4211960" y="1988840"/>
            <a:ext cx="0" cy="648072"/>
          </a:xfrm>
          <a:prstGeom prst="line">
            <a:avLst/>
          </a:prstGeom>
          <a:ln w="28575"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/>
          <p:nvPr/>
        </p:nvCxnSpPr>
        <p:spPr bwMode="auto">
          <a:xfrm flipH="1">
            <a:off x="2324572" y="2636912"/>
            <a:ext cx="663252" cy="39602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直接箭头连接符 31"/>
          <p:cNvCxnSpPr/>
          <p:nvPr/>
        </p:nvCxnSpPr>
        <p:spPr bwMode="auto">
          <a:xfrm>
            <a:off x="5071220" y="2648075"/>
            <a:ext cx="868932" cy="420885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4" name="矩形 33"/>
          <p:cNvSpPr/>
          <p:nvPr/>
        </p:nvSpPr>
        <p:spPr bwMode="auto">
          <a:xfrm>
            <a:off x="1642397" y="3140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5" name="矩形 34"/>
          <p:cNvSpPr/>
          <p:nvPr/>
        </p:nvSpPr>
        <p:spPr bwMode="auto">
          <a:xfrm>
            <a:off x="2074397" y="3140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6" name="矩形 35"/>
          <p:cNvSpPr/>
          <p:nvPr/>
        </p:nvSpPr>
        <p:spPr bwMode="auto">
          <a:xfrm>
            <a:off x="2506397" y="3140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3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7" name="矩形 36"/>
          <p:cNvSpPr/>
          <p:nvPr/>
        </p:nvSpPr>
        <p:spPr bwMode="auto">
          <a:xfrm>
            <a:off x="5143084" y="3140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7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8" name="矩形 37"/>
          <p:cNvSpPr/>
          <p:nvPr/>
        </p:nvSpPr>
        <p:spPr bwMode="auto">
          <a:xfrm>
            <a:off x="5575324" y="3140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5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9" name="矩形 38"/>
          <p:cNvSpPr/>
          <p:nvPr/>
        </p:nvSpPr>
        <p:spPr bwMode="auto">
          <a:xfrm>
            <a:off x="6012064" y="3140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6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40" name="矩形 39"/>
          <p:cNvSpPr/>
          <p:nvPr/>
        </p:nvSpPr>
        <p:spPr bwMode="auto">
          <a:xfrm>
            <a:off x="6444256" y="3140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8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42" name="矩形 41"/>
          <p:cNvSpPr/>
          <p:nvPr/>
        </p:nvSpPr>
        <p:spPr bwMode="auto">
          <a:xfrm>
            <a:off x="3769329" y="3135287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4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cxnSp>
        <p:nvCxnSpPr>
          <p:cNvPr id="43" name="直接箭头连接符 42"/>
          <p:cNvCxnSpPr/>
          <p:nvPr/>
        </p:nvCxnSpPr>
        <p:spPr bwMode="auto">
          <a:xfrm flipV="1">
            <a:off x="2726841" y="3572968"/>
            <a:ext cx="24" cy="216072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4" name="直接箭头连接符 43"/>
          <p:cNvCxnSpPr/>
          <p:nvPr/>
        </p:nvCxnSpPr>
        <p:spPr bwMode="auto">
          <a:xfrm flipV="1">
            <a:off x="6228064" y="3572968"/>
            <a:ext cx="24" cy="216072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5" name="直接连接符 44"/>
          <p:cNvCxnSpPr/>
          <p:nvPr/>
        </p:nvCxnSpPr>
        <p:spPr bwMode="auto">
          <a:xfrm>
            <a:off x="2508505" y="4038520"/>
            <a:ext cx="0" cy="648072"/>
          </a:xfrm>
          <a:prstGeom prst="line">
            <a:avLst/>
          </a:prstGeom>
          <a:ln w="28575"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直接连接符 45"/>
          <p:cNvCxnSpPr/>
          <p:nvPr/>
        </p:nvCxnSpPr>
        <p:spPr bwMode="auto">
          <a:xfrm>
            <a:off x="6016852" y="4077072"/>
            <a:ext cx="0" cy="648072"/>
          </a:xfrm>
          <a:prstGeom prst="line">
            <a:avLst/>
          </a:prstGeom>
          <a:ln w="28575"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直接连接符 46"/>
          <p:cNvCxnSpPr/>
          <p:nvPr/>
        </p:nvCxnSpPr>
        <p:spPr bwMode="auto">
          <a:xfrm>
            <a:off x="5580112" y="4077072"/>
            <a:ext cx="0" cy="648072"/>
          </a:xfrm>
          <a:prstGeom prst="line">
            <a:avLst/>
          </a:prstGeom>
          <a:ln w="28575"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2" name="矩形 71"/>
          <p:cNvSpPr/>
          <p:nvPr/>
        </p:nvSpPr>
        <p:spPr bwMode="auto">
          <a:xfrm>
            <a:off x="5143084" y="4146556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5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3" name="矩形 72"/>
          <p:cNvSpPr/>
          <p:nvPr/>
        </p:nvSpPr>
        <p:spPr bwMode="auto">
          <a:xfrm>
            <a:off x="5575324" y="4146556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6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4" name="矩形 73"/>
          <p:cNvSpPr/>
          <p:nvPr/>
        </p:nvSpPr>
        <p:spPr bwMode="auto">
          <a:xfrm>
            <a:off x="6012064" y="4146556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8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5" name="矩形 74"/>
          <p:cNvSpPr/>
          <p:nvPr/>
        </p:nvSpPr>
        <p:spPr bwMode="auto">
          <a:xfrm>
            <a:off x="6444256" y="4146556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7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cxnSp>
        <p:nvCxnSpPr>
          <p:cNvPr id="76" name="直接箭头连接符 75"/>
          <p:cNvCxnSpPr/>
          <p:nvPr/>
        </p:nvCxnSpPr>
        <p:spPr bwMode="auto">
          <a:xfrm>
            <a:off x="6007324" y="3645024"/>
            <a:ext cx="0" cy="36004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7" name="矩形 76"/>
          <p:cNvSpPr/>
          <p:nvPr/>
        </p:nvSpPr>
        <p:spPr bwMode="auto">
          <a:xfrm>
            <a:off x="1636707" y="4146556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8" name="矩形 77"/>
          <p:cNvSpPr/>
          <p:nvPr/>
        </p:nvSpPr>
        <p:spPr bwMode="auto">
          <a:xfrm>
            <a:off x="2068707" y="4146556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9" name="矩形 78"/>
          <p:cNvSpPr/>
          <p:nvPr/>
        </p:nvSpPr>
        <p:spPr bwMode="auto">
          <a:xfrm>
            <a:off x="2500707" y="4146556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3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cxnSp>
        <p:nvCxnSpPr>
          <p:cNvPr id="80" name="直接箭头连接符 79"/>
          <p:cNvCxnSpPr/>
          <p:nvPr/>
        </p:nvCxnSpPr>
        <p:spPr bwMode="auto">
          <a:xfrm>
            <a:off x="2284707" y="3645024"/>
            <a:ext cx="0" cy="36004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4" name="直接连接符 103"/>
          <p:cNvCxnSpPr/>
          <p:nvPr/>
        </p:nvCxnSpPr>
        <p:spPr bwMode="auto">
          <a:xfrm>
            <a:off x="457200" y="3861048"/>
            <a:ext cx="7571184" cy="0"/>
          </a:xfrm>
          <a:prstGeom prst="line">
            <a:avLst/>
          </a:prstGeom>
          <a:ln>
            <a:solidFill>
              <a:srgbClr val="0070C0"/>
            </a:solidFill>
            <a:prstDash val="dash"/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7" name="矩形 106"/>
          <p:cNvSpPr/>
          <p:nvPr/>
        </p:nvSpPr>
        <p:spPr bwMode="auto">
          <a:xfrm>
            <a:off x="3779960" y="4130679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4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cxnSp>
        <p:nvCxnSpPr>
          <p:cNvPr id="56" name="直接连接符 55"/>
          <p:cNvCxnSpPr/>
          <p:nvPr/>
        </p:nvCxnSpPr>
        <p:spPr bwMode="auto">
          <a:xfrm>
            <a:off x="457200" y="1772816"/>
            <a:ext cx="7571184" cy="0"/>
          </a:xfrm>
          <a:prstGeom prst="line">
            <a:avLst/>
          </a:prstGeom>
          <a:ln>
            <a:solidFill>
              <a:srgbClr val="0070C0"/>
            </a:solidFill>
            <a:prstDash val="dash"/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2" name="文本框 51"/>
          <p:cNvSpPr txBox="1"/>
          <p:nvPr/>
        </p:nvSpPr>
        <p:spPr>
          <a:xfrm>
            <a:off x="411969" y="908720"/>
            <a:ext cx="12733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rgbClr val="0070C0"/>
                </a:solidFill>
              </a:rPr>
              <a:t>Divide</a:t>
            </a:r>
            <a:endParaRPr lang="zh-CN" altLang="en-US" sz="28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5620160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Quicksort - Example</a:t>
            </a:r>
            <a:endParaRPr lang="en-US" altLang="zh-CN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836613"/>
            <a:ext cx="8229600" cy="6120779"/>
          </a:xfrm>
        </p:spPr>
        <p:txBody>
          <a:bodyPr/>
          <a:lstStyle/>
          <a:p>
            <a:pPr eaLnBrk="1" hangingPunct="1"/>
            <a:endParaRPr lang="en-US" altLang="zh-CN" sz="2800" dirty="0"/>
          </a:p>
          <a:p>
            <a:pPr eaLnBrk="1" hangingPunct="1"/>
            <a:endParaRPr lang="en-US" altLang="zh-CN" sz="2800" dirty="0"/>
          </a:p>
          <a:p>
            <a:pPr marL="0" indent="0" eaLnBrk="1" hangingPunct="1">
              <a:buNone/>
            </a:pPr>
            <a:endParaRPr lang="en-US" altLang="zh-CN" sz="2800" dirty="0"/>
          </a:p>
          <a:p>
            <a:pPr marL="0" indent="0" eaLnBrk="1" hangingPunct="1">
              <a:buNone/>
            </a:pPr>
            <a:endParaRPr lang="en-US" altLang="zh-CN" sz="2800" dirty="0"/>
          </a:p>
          <a:p>
            <a:pPr marL="0" indent="0" eaLnBrk="1" hangingPunct="1">
              <a:buNone/>
            </a:pPr>
            <a:endParaRPr lang="en-US" altLang="zh-CN" sz="2800" dirty="0"/>
          </a:p>
          <a:p>
            <a:pPr marL="0" indent="0" eaLnBrk="1" hangingPunct="1">
              <a:buNone/>
            </a:pPr>
            <a:endParaRPr lang="en-US" altLang="zh-CN" sz="2800" dirty="0"/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145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9" name="矩形 8"/>
          <p:cNvSpPr/>
          <p:nvPr/>
        </p:nvSpPr>
        <p:spPr bwMode="auto">
          <a:xfrm>
            <a:off x="2478788" y="98072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0" name="矩形 9"/>
          <p:cNvSpPr/>
          <p:nvPr/>
        </p:nvSpPr>
        <p:spPr bwMode="auto">
          <a:xfrm>
            <a:off x="2910788" y="98072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8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1" name="矩形 10"/>
          <p:cNvSpPr/>
          <p:nvPr/>
        </p:nvSpPr>
        <p:spPr bwMode="auto">
          <a:xfrm>
            <a:off x="3342788" y="98072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7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2" name="矩形 11"/>
          <p:cNvSpPr/>
          <p:nvPr/>
        </p:nvSpPr>
        <p:spPr bwMode="auto">
          <a:xfrm>
            <a:off x="3774788" y="98072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3" name="矩形 12"/>
          <p:cNvSpPr/>
          <p:nvPr/>
        </p:nvSpPr>
        <p:spPr bwMode="auto">
          <a:xfrm>
            <a:off x="4206980" y="98072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3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4" name="矩形 13"/>
          <p:cNvSpPr/>
          <p:nvPr/>
        </p:nvSpPr>
        <p:spPr bwMode="auto">
          <a:xfrm>
            <a:off x="4639220" y="98072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5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5" name="矩形 14"/>
          <p:cNvSpPr/>
          <p:nvPr/>
        </p:nvSpPr>
        <p:spPr bwMode="auto">
          <a:xfrm>
            <a:off x="5075960" y="98072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6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6" name="矩形 15"/>
          <p:cNvSpPr/>
          <p:nvPr/>
        </p:nvSpPr>
        <p:spPr bwMode="auto">
          <a:xfrm>
            <a:off x="5508152" y="98072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4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cxnSp>
        <p:nvCxnSpPr>
          <p:cNvPr id="4" name="直接箭头连接符 3"/>
          <p:cNvCxnSpPr>
            <a:endCxn id="16" idx="2"/>
          </p:cNvCxnSpPr>
          <p:nvPr/>
        </p:nvCxnSpPr>
        <p:spPr bwMode="auto">
          <a:xfrm flipV="1">
            <a:off x="5724128" y="1412728"/>
            <a:ext cx="24" cy="216072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" name="直接箭头连接符 4"/>
          <p:cNvCxnSpPr/>
          <p:nvPr/>
        </p:nvCxnSpPr>
        <p:spPr bwMode="auto">
          <a:xfrm>
            <a:off x="4206788" y="1556792"/>
            <a:ext cx="0" cy="36004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矩形 19"/>
          <p:cNvSpPr/>
          <p:nvPr/>
        </p:nvSpPr>
        <p:spPr bwMode="auto">
          <a:xfrm>
            <a:off x="2478788" y="209235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21" name="矩形 20"/>
          <p:cNvSpPr/>
          <p:nvPr/>
        </p:nvSpPr>
        <p:spPr bwMode="auto">
          <a:xfrm>
            <a:off x="2910788" y="209235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22" name="矩形 21"/>
          <p:cNvSpPr/>
          <p:nvPr/>
        </p:nvSpPr>
        <p:spPr bwMode="auto">
          <a:xfrm>
            <a:off x="3342788" y="209235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3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23" name="矩形 22"/>
          <p:cNvSpPr/>
          <p:nvPr/>
        </p:nvSpPr>
        <p:spPr bwMode="auto">
          <a:xfrm>
            <a:off x="3774788" y="209235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4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24" name="矩形 23"/>
          <p:cNvSpPr/>
          <p:nvPr/>
        </p:nvSpPr>
        <p:spPr bwMode="auto">
          <a:xfrm>
            <a:off x="4206980" y="209235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7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25" name="矩形 24"/>
          <p:cNvSpPr/>
          <p:nvPr/>
        </p:nvSpPr>
        <p:spPr bwMode="auto">
          <a:xfrm>
            <a:off x="4639220" y="209235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5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26" name="矩形 25"/>
          <p:cNvSpPr/>
          <p:nvPr/>
        </p:nvSpPr>
        <p:spPr bwMode="auto">
          <a:xfrm>
            <a:off x="5075960" y="209235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6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27" name="矩形 26"/>
          <p:cNvSpPr/>
          <p:nvPr/>
        </p:nvSpPr>
        <p:spPr bwMode="auto">
          <a:xfrm>
            <a:off x="5508152" y="209235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8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cxnSp>
        <p:nvCxnSpPr>
          <p:cNvPr id="28" name="直接连接符 27"/>
          <p:cNvCxnSpPr/>
          <p:nvPr/>
        </p:nvCxnSpPr>
        <p:spPr bwMode="auto">
          <a:xfrm>
            <a:off x="3767119" y="1988840"/>
            <a:ext cx="0" cy="648072"/>
          </a:xfrm>
          <a:prstGeom prst="line">
            <a:avLst/>
          </a:prstGeom>
          <a:ln w="28575"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 bwMode="auto">
          <a:xfrm>
            <a:off x="4211960" y="1988840"/>
            <a:ext cx="0" cy="648072"/>
          </a:xfrm>
          <a:prstGeom prst="line">
            <a:avLst/>
          </a:prstGeom>
          <a:ln w="28575"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/>
          <p:nvPr/>
        </p:nvCxnSpPr>
        <p:spPr bwMode="auto">
          <a:xfrm flipH="1">
            <a:off x="2324572" y="2636912"/>
            <a:ext cx="663252" cy="39602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直接箭头连接符 31"/>
          <p:cNvCxnSpPr/>
          <p:nvPr/>
        </p:nvCxnSpPr>
        <p:spPr bwMode="auto">
          <a:xfrm>
            <a:off x="5071220" y="2648075"/>
            <a:ext cx="868932" cy="420885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4" name="矩形 33"/>
          <p:cNvSpPr/>
          <p:nvPr/>
        </p:nvSpPr>
        <p:spPr bwMode="auto">
          <a:xfrm>
            <a:off x="1642397" y="3140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5" name="矩形 34"/>
          <p:cNvSpPr/>
          <p:nvPr/>
        </p:nvSpPr>
        <p:spPr bwMode="auto">
          <a:xfrm>
            <a:off x="2074397" y="3140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6" name="矩形 35"/>
          <p:cNvSpPr/>
          <p:nvPr/>
        </p:nvSpPr>
        <p:spPr bwMode="auto">
          <a:xfrm>
            <a:off x="2506397" y="3140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3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7" name="矩形 36"/>
          <p:cNvSpPr/>
          <p:nvPr/>
        </p:nvSpPr>
        <p:spPr bwMode="auto">
          <a:xfrm>
            <a:off x="5143084" y="3140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7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8" name="矩形 37"/>
          <p:cNvSpPr/>
          <p:nvPr/>
        </p:nvSpPr>
        <p:spPr bwMode="auto">
          <a:xfrm>
            <a:off x="5575324" y="3140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5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9" name="矩形 38"/>
          <p:cNvSpPr/>
          <p:nvPr/>
        </p:nvSpPr>
        <p:spPr bwMode="auto">
          <a:xfrm>
            <a:off x="6012064" y="3140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6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40" name="矩形 39"/>
          <p:cNvSpPr/>
          <p:nvPr/>
        </p:nvSpPr>
        <p:spPr bwMode="auto">
          <a:xfrm>
            <a:off x="6444256" y="3140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8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42" name="矩形 41"/>
          <p:cNvSpPr/>
          <p:nvPr/>
        </p:nvSpPr>
        <p:spPr bwMode="auto">
          <a:xfrm>
            <a:off x="3769329" y="3135287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4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cxnSp>
        <p:nvCxnSpPr>
          <p:cNvPr id="43" name="直接箭头连接符 42"/>
          <p:cNvCxnSpPr/>
          <p:nvPr/>
        </p:nvCxnSpPr>
        <p:spPr bwMode="auto">
          <a:xfrm flipV="1">
            <a:off x="2726841" y="3572968"/>
            <a:ext cx="24" cy="216072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4" name="直接箭头连接符 43"/>
          <p:cNvCxnSpPr/>
          <p:nvPr/>
        </p:nvCxnSpPr>
        <p:spPr bwMode="auto">
          <a:xfrm flipV="1">
            <a:off x="6228064" y="3572968"/>
            <a:ext cx="24" cy="216072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5" name="直接连接符 44"/>
          <p:cNvCxnSpPr/>
          <p:nvPr/>
        </p:nvCxnSpPr>
        <p:spPr bwMode="auto">
          <a:xfrm>
            <a:off x="2508505" y="4038520"/>
            <a:ext cx="0" cy="648072"/>
          </a:xfrm>
          <a:prstGeom prst="line">
            <a:avLst/>
          </a:prstGeom>
          <a:ln w="28575"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直接连接符 45"/>
          <p:cNvCxnSpPr/>
          <p:nvPr/>
        </p:nvCxnSpPr>
        <p:spPr bwMode="auto">
          <a:xfrm>
            <a:off x="6016852" y="4077072"/>
            <a:ext cx="0" cy="648072"/>
          </a:xfrm>
          <a:prstGeom prst="line">
            <a:avLst/>
          </a:prstGeom>
          <a:ln w="28575"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直接连接符 46"/>
          <p:cNvCxnSpPr/>
          <p:nvPr/>
        </p:nvCxnSpPr>
        <p:spPr bwMode="auto">
          <a:xfrm>
            <a:off x="5580112" y="4077072"/>
            <a:ext cx="0" cy="648072"/>
          </a:xfrm>
          <a:prstGeom prst="line">
            <a:avLst/>
          </a:prstGeom>
          <a:ln w="28575"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9" name="矩形 48"/>
          <p:cNvSpPr/>
          <p:nvPr/>
        </p:nvSpPr>
        <p:spPr bwMode="auto">
          <a:xfrm>
            <a:off x="1210397" y="4935439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0" name="矩形 49"/>
          <p:cNvSpPr/>
          <p:nvPr/>
        </p:nvSpPr>
        <p:spPr bwMode="auto">
          <a:xfrm>
            <a:off x="1642397" y="4935439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cxnSp>
        <p:nvCxnSpPr>
          <p:cNvPr id="48" name="直接箭头连接符 47"/>
          <p:cNvCxnSpPr/>
          <p:nvPr/>
        </p:nvCxnSpPr>
        <p:spPr bwMode="auto">
          <a:xfrm flipH="1">
            <a:off x="1750892" y="4638295"/>
            <a:ext cx="486071" cy="270649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2" name="矩形 71"/>
          <p:cNvSpPr/>
          <p:nvPr/>
        </p:nvSpPr>
        <p:spPr bwMode="auto">
          <a:xfrm>
            <a:off x="5143084" y="4146556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5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3" name="矩形 72"/>
          <p:cNvSpPr/>
          <p:nvPr/>
        </p:nvSpPr>
        <p:spPr bwMode="auto">
          <a:xfrm>
            <a:off x="5575324" y="4146556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6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4" name="矩形 73"/>
          <p:cNvSpPr/>
          <p:nvPr/>
        </p:nvSpPr>
        <p:spPr bwMode="auto">
          <a:xfrm>
            <a:off x="6012064" y="4146556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8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5" name="矩形 74"/>
          <p:cNvSpPr/>
          <p:nvPr/>
        </p:nvSpPr>
        <p:spPr bwMode="auto">
          <a:xfrm>
            <a:off x="6444256" y="4146556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7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cxnSp>
        <p:nvCxnSpPr>
          <p:cNvPr id="76" name="直接箭头连接符 75"/>
          <p:cNvCxnSpPr/>
          <p:nvPr/>
        </p:nvCxnSpPr>
        <p:spPr bwMode="auto">
          <a:xfrm>
            <a:off x="6007324" y="3645024"/>
            <a:ext cx="0" cy="36004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7" name="矩形 76"/>
          <p:cNvSpPr/>
          <p:nvPr/>
        </p:nvSpPr>
        <p:spPr bwMode="auto">
          <a:xfrm>
            <a:off x="1636707" y="4146556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8" name="矩形 77"/>
          <p:cNvSpPr/>
          <p:nvPr/>
        </p:nvSpPr>
        <p:spPr bwMode="auto">
          <a:xfrm>
            <a:off x="2068707" y="4146556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9" name="矩形 78"/>
          <p:cNvSpPr/>
          <p:nvPr/>
        </p:nvSpPr>
        <p:spPr bwMode="auto">
          <a:xfrm>
            <a:off x="2500707" y="4146556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3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cxnSp>
        <p:nvCxnSpPr>
          <p:cNvPr id="80" name="直接箭头连接符 79"/>
          <p:cNvCxnSpPr/>
          <p:nvPr/>
        </p:nvCxnSpPr>
        <p:spPr bwMode="auto">
          <a:xfrm>
            <a:off x="2284707" y="3645024"/>
            <a:ext cx="0" cy="36004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4" name="直接连接符 103"/>
          <p:cNvCxnSpPr/>
          <p:nvPr/>
        </p:nvCxnSpPr>
        <p:spPr bwMode="auto">
          <a:xfrm>
            <a:off x="457200" y="3861048"/>
            <a:ext cx="7571184" cy="0"/>
          </a:xfrm>
          <a:prstGeom prst="line">
            <a:avLst/>
          </a:prstGeom>
          <a:ln>
            <a:solidFill>
              <a:srgbClr val="0070C0"/>
            </a:solidFill>
            <a:prstDash val="dash"/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7" name="矩形 106"/>
          <p:cNvSpPr/>
          <p:nvPr/>
        </p:nvSpPr>
        <p:spPr bwMode="auto">
          <a:xfrm>
            <a:off x="3779960" y="4130679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4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08" name="矩形 107"/>
          <p:cNvSpPr/>
          <p:nvPr/>
        </p:nvSpPr>
        <p:spPr bwMode="auto">
          <a:xfrm>
            <a:off x="2476785" y="4935439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3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cxnSp>
        <p:nvCxnSpPr>
          <p:cNvPr id="62" name="直接连接符 61"/>
          <p:cNvCxnSpPr/>
          <p:nvPr/>
        </p:nvCxnSpPr>
        <p:spPr bwMode="auto">
          <a:xfrm>
            <a:off x="457200" y="1772816"/>
            <a:ext cx="7571184" cy="0"/>
          </a:xfrm>
          <a:prstGeom prst="line">
            <a:avLst/>
          </a:prstGeom>
          <a:ln>
            <a:solidFill>
              <a:srgbClr val="0070C0"/>
            </a:solidFill>
            <a:prstDash val="dash"/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6" name="文本框 55"/>
          <p:cNvSpPr txBox="1"/>
          <p:nvPr/>
        </p:nvSpPr>
        <p:spPr>
          <a:xfrm>
            <a:off x="411969" y="908720"/>
            <a:ext cx="12733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rgbClr val="0070C0"/>
                </a:solidFill>
              </a:rPr>
              <a:t>Divide</a:t>
            </a:r>
            <a:endParaRPr lang="zh-CN" altLang="en-US" sz="28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3905718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Quicksort - Example</a:t>
            </a:r>
            <a:endParaRPr lang="en-US" altLang="zh-CN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836613"/>
            <a:ext cx="8229600" cy="6120779"/>
          </a:xfrm>
        </p:spPr>
        <p:txBody>
          <a:bodyPr/>
          <a:lstStyle/>
          <a:p>
            <a:pPr eaLnBrk="1" hangingPunct="1"/>
            <a:endParaRPr lang="en-US" altLang="zh-CN" sz="2800" dirty="0"/>
          </a:p>
          <a:p>
            <a:pPr eaLnBrk="1" hangingPunct="1"/>
            <a:endParaRPr lang="en-US" altLang="zh-CN" sz="2800" dirty="0"/>
          </a:p>
          <a:p>
            <a:pPr marL="0" indent="0" eaLnBrk="1" hangingPunct="1">
              <a:buNone/>
            </a:pPr>
            <a:endParaRPr lang="en-US" altLang="zh-CN" sz="2800" dirty="0"/>
          </a:p>
          <a:p>
            <a:pPr marL="0" indent="0" eaLnBrk="1" hangingPunct="1">
              <a:buNone/>
            </a:pPr>
            <a:endParaRPr lang="en-US" altLang="zh-CN" sz="2800" dirty="0"/>
          </a:p>
          <a:p>
            <a:pPr marL="0" indent="0" eaLnBrk="1" hangingPunct="1">
              <a:buNone/>
            </a:pPr>
            <a:endParaRPr lang="en-US" altLang="zh-CN" sz="2800" dirty="0"/>
          </a:p>
          <a:p>
            <a:pPr marL="0" indent="0" eaLnBrk="1" hangingPunct="1">
              <a:buNone/>
            </a:pPr>
            <a:endParaRPr lang="en-US" altLang="zh-CN" sz="2800" dirty="0"/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146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9" name="矩形 8"/>
          <p:cNvSpPr/>
          <p:nvPr/>
        </p:nvSpPr>
        <p:spPr bwMode="auto">
          <a:xfrm>
            <a:off x="2478788" y="98072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0" name="矩形 9"/>
          <p:cNvSpPr/>
          <p:nvPr/>
        </p:nvSpPr>
        <p:spPr bwMode="auto">
          <a:xfrm>
            <a:off x="2910788" y="98072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8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1" name="矩形 10"/>
          <p:cNvSpPr/>
          <p:nvPr/>
        </p:nvSpPr>
        <p:spPr bwMode="auto">
          <a:xfrm>
            <a:off x="3342788" y="98072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7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2" name="矩形 11"/>
          <p:cNvSpPr/>
          <p:nvPr/>
        </p:nvSpPr>
        <p:spPr bwMode="auto">
          <a:xfrm>
            <a:off x="3774788" y="98072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3" name="矩形 12"/>
          <p:cNvSpPr/>
          <p:nvPr/>
        </p:nvSpPr>
        <p:spPr bwMode="auto">
          <a:xfrm>
            <a:off x="4206980" y="98072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3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4" name="矩形 13"/>
          <p:cNvSpPr/>
          <p:nvPr/>
        </p:nvSpPr>
        <p:spPr bwMode="auto">
          <a:xfrm>
            <a:off x="4639220" y="98072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5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5" name="矩形 14"/>
          <p:cNvSpPr/>
          <p:nvPr/>
        </p:nvSpPr>
        <p:spPr bwMode="auto">
          <a:xfrm>
            <a:off x="5075960" y="98072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6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6" name="矩形 15"/>
          <p:cNvSpPr/>
          <p:nvPr/>
        </p:nvSpPr>
        <p:spPr bwMode="auto">
          <a:xfrm>
            <a:off x="5508152" y="98072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4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cxnSp>
        <p:nvCxnSpPr>
          <p:cNvPr id="4" name="直接箭头连接符 3"/>
          <p:cNvCxnSpPr>
            <a:endCxn id="16" idx="2"/>
          </p:cNvCxnSpPr>
          <p:nvPr/>
        </p:nvCxnSpPr>
        <p:spPr bwMode="auto">
          <a:xfrm flipV="1">
            <a:off x="5724128" y="1412728"/>
            <a:ext cx="24" cy="216072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" name="直接箭头连接符 4"/>
          <p:cNvCxnSpPr/>
          <p:nvPr/>
        </p:nvCxnSpPr>
        <p:spPr bwMode="auto">
          <a:xfrm>
            <a:off x="4206788" y="1556792"/>
            <a:ext cx="0" cy="36004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矩形 19"/>
          <p:cNvSpPr/>
          <p:nvPr/>
        </p:nvSpPr>
        <p:spPr bwMode="auto">
          <a:xfrm>
            <a:off x="2478788" y="209235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21" name="矩形 20"/>
          <p:cNvSpPr/>
          <p:nvPr/>
        </p:nvSpPr>
        <p:spPr bwMode="auto">
          <a:xfrm>
            <a:off x="2910788" y="209235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22" name="矩形 21"/>
          <p:cNvSpPr/>
          <p:nvPr/>
        </p:nvSpPr>
        <p:spPr bwMode="auto">
          <a:xfrm>
            <a:off x="3342788" y="209235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3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23" name="矩形 22"/>
          <p:cNvSpPr/>
          <p:nvPr/>
        </p:nvSpPr>
        <p:spPr bwMode="auto">
          <a:xfrm>
            <a:off x="3774788" y="209235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4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24" name="矩形 23"/>
          <p:cNvSpPr/>
          <p:nvPr/>
        </p:nvSpPr>
        <p:spPr bwMode="auto">
          <a:xfrm>
            <a:off x="4206980" y="209235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7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25" name="矩形 24"/>
          <p:cNvSpPr/>
          <p:nvPr/>
        </p:nvSpPr>
        <p:spPr bwMode="auto">
          <a:xfrm>
            <a:off x="4639220" y="209235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5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26" name="矩形 25"/>
          <p:cNvSpPr/>
          <p:nvPr/>
        </p:nvSpPr>
        <p:spPr bwMode="auto">
          <a:xfrm>
            <a:off x="5075960" y="209235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6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27" name="矩形 26"/>
          <p:cNvSpPr/>
          <p:nvPr/>
        </p:nvSpPr>
        <p:spPr bwMode="auto">
          <a:xfrm>
            <a:off x="5508152" y="209235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8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cxnSp>
        <p:nvCxnSpPr>
          <p:cNvPr id="28" name="直接连接符 27"/>
          <p:cNvCxnSpPr/>
          <p:nvPr/>
        </p:nvCxnSpPr>
        <p:spPr bwMode="auto">
          <a:xfrm>
            <a:off x="3767119" y="1988840"/>
            <a:ext cx="0" cy="648072"/>
          </a:xfrm>
          <a:prstGeom prst="line">
            <a:avLst/>
          </a:prstGeom>
          <a:ln w="28575"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 bwMode="auto">
          <a:xfrm>
            <a:off x="4211960" y="1988840"/>
            <a:ext cx="0" cy="648072"/>
          </a:xfrm>
          <a:prstGeom prst="line">
            <a:avLst/>
          </a:prstGeom>
          <a:ln w="28575"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/>
          <p:nvPr/>
        </p:nvCxnSpPr>
        <p:spPr bwMode="auto">
          <a:xfrm flipH="1">
            <a:off x="2324572" y="2636912"/>
            <a:ext cx="663252" cy="39602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直接箭头连接符 31"/>
          <p:cNvCxnSpPr/>
          <p:nvPr/>
        </p:nvCxnSpPr>
        <p:spPr bwMode="auto">
          <a:xfrm>
            <a:off x="5071220" y="2648075"/>
            <a:ext cx="868932" cy="420885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4" name="矩形 33"/>
          <p:cNvSpPr/>
          <p:nvPr/>
        </p:nvSpPr>
        <p:spPr bwMode="auto">
          <a:xfrm>
            <a:off x="1642397" y="3140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5" name="矩形 34"/>
          <p:cNvSpPr/>
          <p:nvPr/>
        </p:nvSpPr>
        <p:spPr bwMode="auto">
          <a:xfrm>
            <a:off x="2074397" y="3140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6" name="矩形 35"/>
          <p:cNvSpPr/>
          <p:nvPr/>
        </p:nvSpPr>
        <p:spPr bwMode="auto">
          <a:xfrm>
            <a:off x="2506397" y="3140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3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7" name="矩形 36"/>
          <p:cNvSpPr/>
          <p:nvPr/>
        </p:nvSpPr>
        <p:spPr bwMode="auto">
          <a:xfrm>
            <a:off x="5143084" y="3140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7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8" name="矩形 37"/>
          <p:cNvSpPr/>
          <p:nvPr/>
        </p:nvSpPr>
        <p:spPr bwMode="auto">
          <a:xfrm>
            <a:off x="5575324" y="3140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5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9" name="矩形 38"/>
          <p:cNvSpPr/>
          <p:nvPr/>
        </p:nvSpPr>
        <p:spPr bwMode="auto">
          <a:xfrm>
            <a:off x="6012064" y="3140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6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40" name="矩形 39"/>
          <p:cNvSpPr/>
          <p:nvPr/>
        </p:nvSpPr>
        <p:spPr bwMode="auto">
          <a:xfrm>
            <a:off x="6444256" y="3140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8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42" name="矩形 41"/>
          <p:cNvSpPr/>
          <p:nvPr/>
        </p:nvSpPr>
        <p:spPr bwMode="auto">
          <a:xfrm>
            <a:off x="3769329" y="3135287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4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cxnSp>
        <p:nvCxnSpPr>
          <p:cNvPr id="43" name="直接箭头连接符 42"/>
          <p:cNvCxnSpPr/>
          <p:nvPr/>
        </p:nvCxnSpPr>
        <p:spPr bwMode="auto">
          <a:xfrm flipV="1">
            <a:off x="2726841" y="3572968"/>
            <a:ext cx="24" cy="216072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4" name="直接箭头连接符 43"/>
          <p:cNvCxnSpPr/>
          <p:nvPr/>
        </p:nvCxnSpPr>
        <p:spPr bwMode="auto">
          <a:xfrm flipV="1">
            <a:off x="6228064" y="3572968"/>
            <a:ext cx="24" cy="216072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5" name="直接连接符 44"/>
          <p:cNvCxnSpPr/>
          <p:nvPr/>
        </p:nvCxnSpPr>
        <p:spPr bwMode="auto">
          <a:xfrm>
            <a:off x="2508505" y="4038520"/>
            <a:ext cx="0" cy="648072"/>
          </a:xfrm>
          <a:prstGeom prst="line">
            <a:avLst/>
          </a:prstGeom>
          <a:ln w="28575"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直接连接符 45"/>
          <p:cNvCxnSpPr/>
          <p:nvPr/>
        </p:nvCxnSpPr>
        <p:spPr bwMode="auto">
          <a:xfrm>
            <a:off x="6016852" y="4077072"/>
            <a:ext cx="0" cy="648072"/>
          </a:xfrm>
          <a:prstGeom prst="line">
            <a:avLst/>
          </a:prstGeom>
          <a:ln w="28575"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直接连接符 46"/>
          <p:cNvCxnSpPr/>
          <p:nvPr/>
        </p:nvCxnSpPr>
        <p:spPr bwMode="auto">
          <a:xfrm>
            <a:off x="5580112" y="4077072"/>
            <a:ext cx="0" cy="648072"/>
          </a:xfrm>
          <a:prstGeom prst="line">
            <a:avLst/>
          </a:prstGeom>
          <a:ln w="28575"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9" name="矩形 48"/>
          <p:cNvSpPr/>
          <p:nvPr/>
        </p:nvSpPr>
        <p:spPr bwMode="auto">
          <a:xfrm>
            <a:off x="1210397" y="4935439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0" name="矩形 49"/>
          <p:cNvSpPr/>
          <p:nvPr/>
        </p:nvSpPr>
        <p:spPr bwMode="auto">
          <a:xfrm>
            <a:off x="1642397" y="4935439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cxnSp>
        <p:nvCxnSpPr>
          <p:cNvPr id="48" name="直接箭头连接符 47"/>
          <p:cNvCxnSpPr/>
          <p:nvPr/>
        </p:nvCxnSpPr>
        <p:spPr bwMode="auto">
          <a:xfrm flipH="1">
            <a:off x="1750892" y="4638295"/>
            <a:ext cx="486071" cy="270649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直接箭头连接符 67"/>
          <p:cNvCxnSpPr>
            <a:endCxn id="93" idx="0"/>
          </p:cNvCxnSpPr>
          <p:nvPr/>
        </p:nvCxnSpPr>
        <p:spPr bwMode="auto">
          <a:xfrm flipH="1">
            <a:off x="5143084" y="4593580"/>
            <a:ext cx="237515" cy="341859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2" name="矩形 71"/>
          <p:cNvSpPr/>
          <p:nvPr/>
        </p:nvSpPr>
        <p:spPr bwMode="auto">
          <a:xfrm>
            <a:off x="5143084" y="4146556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5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3" name="矩形 72"/>
          <p:cNvSpPr/>
          <p:nvPr/>
        </p:nvSpPr>
        <p:spPr bwMode="auto">
          <a:xfrm>
            <a:off x="5575324" y="4146556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6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4" name="矩形 73"/>
          <p:cNvSpPr/>
          <p:nvPr/>
        </p:nvSpPr>
        <p:spPr bwMode="auto">
          <a:xfrm>
            <a:off x="6012064" y="4146556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8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5" name="矩形 74"/>
          <p:cNvSpPr/>
          <p:nvPr/>
        </p:nvSpPr>
        <p:spPr bwMode="auto">
          <a:xfrm>
            <a:off x="6444256" y="4146556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7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cxnSp>
        <p:nvCxnSpPr>
          <p:cNvPr id="76" name="直接箭头连接符 75"/>
          <p:cNvCxnSpPr/>
          <p:nvPr/>
        </p:nvCxnSpPr>
        <p:spPr bwMode="auto">
          <a:xfrm>
            <a:off x="6007324" y="3645024"/>
            <a:ext cx="0" cy="36004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7" name="矩形 76"/>
          <p:cNvSpPr/>
          <p:nvPr/>
        </p:nvSpPr>
        <p:spPr bwMode="auto">
          <a:xfrm>
            <a:off x="1636707" y="4146556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8" name="矩形 77"/>
          <p:cNvSpPr/>
          <p:nvPr/>
        </p:nvSpPr>
        <p:spPr bwMode="auto">
          <a:xfrm>
            <a:off x="2068707" y="4146556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9" name="矩形 78"/>
          <p:cNvSpPr/>
          <p:nvPr/>
        </p:nvSpPr>
        <p:spPr bwMode="auto">
          <a:xfrm>
            <a:off x="2500707" y="4146556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3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cxnSp>
        <p:nvCxnSpPr>
          <p:cNvPr id="80" name="直接箭头连接符 79"/>
          <p:cNvCxnSpPr/>
          <p:nvPr/>
        </p:nvCxnSpPr>
        <p:spPr bwMode="auto">
          <a:xfrm>
            <a:off x="2284707" y="3645024"/>
            <a:ext cx="0" cy="36004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9" name="矩形 88"/>
          <p:cNvSpPr/>
          <p:nvPr/>
        </p:nvSpPr>
        <p:spPr bwMode="auto">
          <a:xfrm>
            <a:off x="6660256" y="4936144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8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90" name="矩形 89"/>
          <p:cNvSpPr/>
          <p:nvPr/>
        </p:nvSpPr>
        <p:spPr bwMode="auto">
          <a:xfrm>
            <a:off x="7092448" y="4936144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7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cxnSp>
        <p:nvCxnSpPr>
          <p:cNvPr id="91" name="直接箭头连接符 90"/>
          <p:cNvCxnSpPr/>
          <p:nvPr/>
        </p:nvCxnSpPr>
        <p:spPr bwMode="auto">
          <a:xfrm>
            <a:off x="6491768" y="4622025"/>
            <a:ext cx="596831" cy="244606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3" name="矩形 92"/>
          <p:cNvSpPr/>
          <p:nvPr/>
        </p:nvSpPr>
        <p:spPr bwMode="auto">
          <a:xfrm>
            <a:off x="4927084" y="4935439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5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cxnSp>
        <p:nvCxnSpPr>
          <p:cNvPr id="104" name="直接连接符 103"/>
          <p:cNvCxnSpPr/>
          <p:nvPr/>
        </p:nvCxnSpPr>
        <p:spPr bwMode="auto">
          <a:xfrm>
            <a:off x="457200" y="3861048"/>
            <a:ext cx="7571184" cy="0"/>
          </a:xfrm>
          <a:prstGeom prst="line">
            <a:avLst/>
          </a:prstGeom>
          <a:ln>
            <a:solidFill>
              <a:srgbClr val="0070C0"/>
            </a:solidFill>
            <a:prstDash val="dash"/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7" name="矩形 106"/>
          <p:cNvSpPr/>
          <p:nvPr/>
        </p:nvSpPr>
        <p:spPr bwMode="auto">
          <a:xfrm>
            <a:off x="3779960" y="4130679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4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08" name="矩形 107"/>
          <p:cNvSpPr/>
          <p:nvPr/>
        </p:nvSpPr>
        <p:spPr bwMode="auto">
          <a:xfrm>
            <a:off x="2476785" y="4935439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3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09" name="矩形 108"/>
          <p:cNvSpPr/>
          <p:nvPr/>
        </p:nvSpPr>
        <p:spPr bwMode="auto">
          <a:xfrm>
            <a:off x="5584852" y="4936022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6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cxnSp>
        <p:nvCxnSpPr>
          <p:cNvPr id="63" name="直接连接符 62"/>
          <p:cNvCxnSpPr/>
          <p:nvPr/>
        </p:nvCxnSpPr>
        <p:spPr bwMode="auto">
          <a:xfrm>
            <a:off x="457200" y="1772816"/>
            <a:ext cx="7571184" cy="0"/>
          </a:xfrm>
          <a:prstGeom prst="line">
            <a:avLst/>
          </a:prstGeom>
          <a:ln>
            <a:solidFill>
              <a:srgbClr val="0070C0"/>
            </a:solidFill>
            <a:prstDash val="dash"/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2" name="文本框 61"/>
          <p:cNvSpPr txBox="1"/>
          <p:nvPr/>
        </p:nvSpPr>
        <p:spPr>
          <a:xfrm>
            <a:off x="411969" y="908720"/>
            <a:ext cx="12733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rgbClr val="0070C0"/>
                </a:solidFill>
              </a:rPr>
              <a:t>Divide</a:t>
            </a:r>
            <a:endParaRPr lang="zh-CN" altLang="en-US" sz="28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2111909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Quicksort - Example</a:t>
            </a:r>
            <a:endParaRPr lang="en-US" altLang="zh-CN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836613"/>
            <a:ext cx="8229600" cy="6120779"/>
          </a:xfrm>
        </p:spPr>
        <p:txBody>
          <a:bodyPr/>
          <a:lstStyle/>
          <a:p>
            <a:pPr eaLnBrk="1" hangingPunct="1"/>
            <a:endParaRPr lang="en-US" altLang="zh-CN" sz="2800" dirty="0"/>
          </a:p>
          <a:p>
            <a:pPr eaLnBrk="1" hangingPunct="1"/>
            <a:endParaRPr lang="en-US" altLang="zh-CN" sz="2800" dirty="0"/>
          </a:p>
          <a:p>
            <a:pPr marL="0" indent="0" eaLnBrk="1" hangingPunct="1">
              <a:buNone/>
            </a:pPr>
            <a:endParaRPr lang="en-US" altLang="zh-CN" sz="2800" dirty="0"/>
          </a:p>
          <a:p>
            <a:pPr marL="0" indent="0" eaLnBrk="1" hangingPunct="1">
              <a:buNone/>
            </a:pPr>
            <a:endParaRPr lang="en-US" altLang="zh-CN" sz="2800" dirty="0"/>
          </a:p>
          <a:p>
            <a:pPr marL="0" indent="0" eaLnBrk="1" hangingPunct="1">
              <a:buNone/>
            </a:pPr>
            <a:endParaRPr lang="en-US" altLang="zh-CN" sz="2800" dirty="0"/>
          </a:p>
          <a:p>
            <a:pPr marL="0" indent="0" eaLnBrk="1" hangingPunct="1">
              <a:buNone/>
            </a:pPr>
            <a:endParaRPr lang="en-US" altLang="zh-CN" sz="2800" dirty="0"/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147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9" name="矩形 8"/>
          <p:cNvSpPr/>
          <p:nvPr/>
        </p:nvSpPr>
        <p:spPr bwMode="auto">
          <a:xfrm>
            <a:off x="2478788" y="98072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0" name="矩形 9"/>
          <p:cNvSpPr/>
          <p:nvPr/>
        </p:nvSpPr>
        <p:spPr bwMode="auto">
          <a:xfrm>
            <a:off x="2910788" y="98072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8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1" name="矩形 10"/>
          <p:cNvSpPr/>
          <p:nvPr/>
        </p:nvSpPr>
        <p:spPr bwMode="auto">
          <a:xfrm>
            <a:off x="3342788" y="98072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7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2" name="矩形 11"/>
          <p:cNvSpPr/>
          <p:nvPr/>
        </p:nvSpPr>
        <p:spPr bwMode="auto">
          <a:xfrm>
            <a:off x="3774788" y="98072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3" name="矩形 12"/>
          <p:cNvSpPr/>
          <p:nvPr/>
        </p:nvSpPr>
        <p:spPr bwMode="auto">
          <a:xfrm>
            <a:off x="4206980" y="98072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3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4" name="矩形 13"/>
          <p:cNvSpPr/>
          <p:nvPr/>
        </p:nvSpPr>
        <p:spPr bwMode="auto">
          <a:xfrm>
            <a:off x="4639220" y="98072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5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5" name="矩形 14"/>
          <p:cNvSpPr/>
          <p:nvPr/>
        </p:nvSpPr>
        <p:spPr bwMode="auto">
          <a:xfrm>
            <a:off x="5075960" y="98072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6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6" name="矩形 15"/>
          <p:cNvSpPr/>
          <p:nvPr/>
        </p:nvSpPr>
        <p:spPr bwMode="auto">
          <a:xfrm>
            <a:off x="5508152" y="98072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4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cxnSp>
        <p:nvCxnSpPr>
          <p:cNvPr id="4" name="直接箭头连接符 3"/>
          <p:cNvCxnSpPr>
            <a:endCxn id="16" idx="2"/>
          </p:cNvCxnSpPr>
          <p:nvPr/>
        </p:nvCxnSpPr>
        <p:spPr bwMode="auto">
          <a:xfrm flipV="1">
            <a:off x="5724128" y="1412728"/>
            <a:ext cx="24" cy="216072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" name="直接箭头连接符 4"/>
          <p:cNvCxnSpPr/>
          <p:nvPr/>
        </p:nvCxnSpPr>
        <p:spPr bwMode="auto">
          <a:xfrm>
            <a:off x="4206788" y="1556792"/>
            <a:ext cx="0" cy="36004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矩形 19"/>
          <p:cNvSpPr/>
          <p:nvPr/>
        </p:nvSpPr>
        <p:spPr bwMode="auto">
          <a:xfrm>
            <a:off x="2478788" y="209235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21" name="矩形 20"/>
          <p:cNvSpPr/>
          <p:nvPr/>
        </p:nvSpPr>
        <p:spPr bwMode="auto">
          <a:xfrm>
            <a:off x="2910788" y="209235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22" name="矩形 21"/>
          <p:cNvSpPr/>
          <p:nvPr/>
        </p:nvSpPr>
        <p:spPr bwMode="auto">
          <a:xfrm>
            <a:off x="3342788" y="209235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3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23" name="矩形 22"/>
          <p:cNvSpPr/>
          <p:nvPr/>
        </p:nvSpPr>
        <p:spPr bwMode="auto">
          <a:xfrm>
            <a:off x="3774788" y="209235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4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24" name="矩形 23"/>
          <p:cNvSpPr/>
          <p:nvPr/>
        </p:nvSpPr>
        <p:spPr bwMode="auto">
          <a:xfrm>
            <a:off x="4206980" y="209235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7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25" name="矩形 24"/>
          <p:cNvSpPr/>
          <p:nvPr/>
        </p:nvSpPr>
        <p:spPr bwMode="auto">
          <a:xfrm>
            <a:off x="4639220" y="209235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5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26" name="矩形 25"/>
          <p:cNvSpPr/>
          <p:nvPr/>
        </p:nvSpPr>
        <p:spPr bwMode="auto">
          <a:xfrm>
            <a:off x="5075960" y="209235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6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27" name="矩形 26"/>
          <p:cNvSpPr/>
          <p:nvPr/>
        </p:nvSpPr>
        <p:spPr bwMode="auto">
          <a:xfrm>
            <a:off x="5508152" y="209235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8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cxnSp>
        <p:nvCxnSpPr>
          <p:cNvPr id="28" name="直接连接符 27"/>
          <p:cNvCxnSpPr/>
          <p:nvPr/>
        </p:nvCxnSpPr>
        <p:spPr bwMode="auto">
          <a:xfrm>
            <a:off x="3767119" y="1988840"/>
            <a:ext cx="0" cy="648072"/>
          </a:xfrm>
          <a:prstGeom prst="line">
            <a:avLst/>
          </a:prstGeom>
          <a:ln w="28575"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 bwMode="auto">
          <a:xfrm>
            <a:off x="4211960" y="1988840"/>
            <a:ext cx="0" cy="648072"/>
          </a:xfrm>
          <a:prstGeom prst="line">
            <a:avLst/>
          </a:prstGeom>
          <a:ln w="28575"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/>
          <p:nvPr/>
        </p:nvCxnSpPr>
        <p:spPr bwMode="auto">
          <a:xfrm flipH="1">
            <a:off x="2324572" y="2636912"/>
            <a:ext cx="663252" cy="39602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直接箭头连接符 31"/>
          <p:cNvCxnSpPr/>
          <p:nvPr/>
        </p:nvCxnSpPr>
        <p:spPr bwMode="auto">
          <a:xfrm>
            <a:off x="5071220" y="2648075"/>
            <a:ext cx="868932" cy="420885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4" name="矩形 33"/>
          <p:cNvSpPr/>
          <p:nvPr/>
        </p:nvSpPr>
        <p:spPr bwMode="auto">
          <a:xfrm>
            <a:off x="1642397" y="3140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5" name="矩形 34"/>
          <p:cNvSpPr/>
          <p:nvPr/>
        </p:nvSpPr>
        <p:spPr bwMode="auto">
          <a:xfrm>
            <a:off x="2074397" y="3140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6" name="矩形 35"/>
          <p:cNvSpPr/>
          <p:nvPr/>
        </p:nvSpPr>
        <p:spPr bwMode="auto">
          <a:xfrm>
            <a:off x="2506397" y="3140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3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7" name="矩形 36"/>
          <p:cNvSpPr/>
          <p:nvPr/>
        </p:nvSpPr>
        <p:spPr bwMode="auto">
          <a:xfrm>
            <a:off x="5143084" y="3140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7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8" name="矩形 37"/>
          <p:cNvSpPr/>
          <p:nvPr/>
        </p:nvSpPr>
        <p:spPr bwMode="auto">
          <a:xfrm>
            <a:off x="5575324" y="3140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5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9" name="矩形 38"/>
          <p:cNvSpPr/>
          <p:nvPr/>
        </p:nvSpPr>
        <p:spPr bwMode="auto">
          <a:xfrm>
            <a:off x="6012064" y="3140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6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40" name="矩形 39"/>
          <p:cNvSpPr/>
          <p:nvPr/>
        </p:nvSpPr>
        <p:spPr bwMode="auto">
          <a:xfrm>
            <a:off x="6444256" y="3140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8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42" name="矩形 41"/>
          <p:cNvSpPr/>
          <p:nvPr/>
        </p:nvSpPr>
        <p:spPr bwMode="auto">
          <a:xfrm>
            <a:off x="3769329" y="3135287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4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cxnSp>
        <p:nvCxnSpPr>
          <p:cNvPr id="43" name="直接箭头连接符 42"/>
          <p:cNvCxnSpPr/>
          <p:nvPr/>
        </p:nvCxnSpPr>
        <p:spPr bwMode="auto">
          <a:xfrm flipV="1">
            <a:off x="2726841" y="3572968"/>
            <a:ext cx="24" cy="216072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4" name="直接箭头连接符 43"/>
          <p:cNvCxnSpPr/>
          <p:nvPr/>
        </p:nvCxnSpPr>
        <p:spPr bwMode="auto">
          <a:xfrm flipV="1">
            <a:off x="6228064" y="3572968"/>
            <a:ext cx="24" cy="216072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5" name="直接连接符 44"/>
          <p:cNvCxnSpPr/>
          <p:nvPr/>
        </p:nvCxnSpPr>
        <p:spPr bwMode="auto">
          <a:xfrm>
            <a:off x="2508505" y="4038520"/>
            <a:ext cx="0" cy="648072"/>
          </a:xfrm>
          <a:prstGeom prst="line">
            <a:avLst/>
          </a:prstGeom>
          <a:ln w="28575"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直接连接符 45"/>
          <p:cNvCxnSpPr/>
          <p:nvPr/>
        </p:nvCxnSpPr>
        <p:spPr bwMode="auto">
          <a:xfrm>
            <a:off x="6016852" y="4077072"/>
            <a:ext cx="0" cy="648072"/>
          </a:xfrm>
          <a:prstGeom prst="line">
            <a:avLst/>
          </a:prstGeom>
          <a:ln w="28575"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直接连接符 46"/>
          <p:cNvCxnSpPr/>
          <p:nvPr/>
        </p:nvCxnSpPr>
        <p:spPr bwMode="auto">
          <a:xfrm>
            <a:off x="5580112" y="4077072"/>
            <a:ext cx="0" cy="648072"/>
          </a:xfrm>
          <a:prstGeom prst="line">
            <a:avLst/>
          </a:prstGeom>
          <a:ln w="28575"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9" name="矩形 48"/>
          <p:cNvSpPr/>
          <p:nvPr/>
        </p:nvSpPr>
        <p:spPr bwMode="auto">
          <a:xfrm>
            <a:off x="1210397" y="4935439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0" name="矩形 49"/>
          <p:cNvSpPr/>
          <p:nvPr/>
        </p:nvSpPr>
        <p:spPr bwMode="auto">
          <a:xfrm>
            <a:off x="1642397" y="4935439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cxnSp>
        <p:nvCxnSpPr>
          <p:cNvPr id="48" name="直接箭头连接符 47"/>
          <p:cNvCxnSpPr/>
          <p:nvPr/>
        </p:nvCxnSpPr>
        <p:spPr bwMode="auto">
          <a:xfrm flipH="1">
            <a:off x="1750892" y="4638295"/>
            <a:ext cx="486071" cy="270649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直接箭头连接符 67"/>
          <p:cNvCxnSpPr>
            <a:endCxn id="93" idx="0"/>
          </p:cNvCxnSpPr>
          <p:nvPr/>
        </p:nvCxnSpPr>
        <p:spPr bwMode="auto">
          <a:xfrm flipH="1">
            <a:off x="5143084" y="4593580"/>
            <a:ext cx="237515" cy="341859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2" name="矩形 71"/>
          <p:cNvSpPr/>
          <p:nvPr/>
        </p:nvSpPr>
        <p:spPr bwMode="auto">
          <a:xfrm>
            <a:off x="5143084" y="4146556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5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3" name="矩形 72"/>
          <p:cNvSpPr/>
          <p:nvPr/>
        </p:nvSpPr>
        <p:spPr bwMode="auto">
          <a:xfrm>
            <a:off x="5575324" y="4146556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6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4" name="矩形 73"/>
          <p:cNvSpPr/>
          <p:nvPr/>
        </p:nvSpPr>
        <p:spPr bwMode="auto">
          <a:xfrm>
            <a:off x="6012064" y="4146556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8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5" name="矩形 74"/>
          <p:cNvSpPr/>
          <p:nvPr/>
        </p:nvSpPr>
        <p:spPr bwMode="auto">
          <a:xfrm>
            <a:off x="6444256" y="4146556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7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cxnSp>
        <p:nvCxnSpPr>
          <p:cNvPr id="76" name="直接箭头连接符 75"/>
          <p:cNvCxnSpPr/>
          <p:nvPr/>
        </p:nvCxnSpPr>
        <p:spPr bwMode="auto">
          <a:xfrm>
            <a:off x="6007324" y="3645024"/>
            <a:ext cx="0" cy="36004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7" name="矩形 76"/>
          <p:cNvSpPr/>
          <p:nvPr/>
        </p:nvSpPr>
        <p:spPr bwMode="auto">
          <a:xfrm>
            <a:off x="1636707" y="4146556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8" name="矩形 77"/>
          <p:cNvSpPr/>
          <p:nvPr/>
        </p:nvSpPr>
        <p:spPr bwMode="auto">
          <a:xfrm>
            <a:off x="2068707" y="4146556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9" name="矩形 78"/>
          <p:cNvSpPr/>
          <p:nvPr/>
        </p:nvSpPr>
        <p:spPr bwMode="auto">
          <a:xfrm>
            <a:off x="2500707" y="4146556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3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cxnSp>
        <p:nvCxnSpPr>
          <p:cNvPr id="80" name="直接箭头连接符 79"/>
          <p:cNvCxnSpPr/>
          <p:nvPr/>
        </p:nvCxnSpPr>
        <p:spPr bwMode="auto">
          <a:xfrm>
            <a:off x="2284707" y="3645024"/>
            <a:ext cx="0" cy="36004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9" name="矩形 88"/>
          <p:cNvSpPr/>
          <p:nvPr/>
        </p:nvSpPr>
        <p:spPr bwMode="auto">
          <a:xfrm>
            <a:off x="6660256" y="4936144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8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90" name="矩形 89"/>
          <p:cNvSpPr/>
          <p:nvPr/>
        </p:nvSpPr>
        <p:spPr bwMode="auto">
          <a:xfrm>
            <a:off x="7092448" y="4936144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7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cxnSp>
        <p:nvCxnSpPr>
          <p:cNvPr id="91" name="直接箭头连接符 90"/>
          <p:cNvCxnSpPr/>
          <p:nvPr/>
        </p:nvCxnSpPr>
        <p:spPr bwMode="auto">
          <a:xfrm>
            <a:off x="6491768" y="4622025"/>
            <a:ext cx="596831" cy="244606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3" name="矩形 92"/>
          <p:cNvSpPr/>
          <p:nvPr/>
        </p:nvSpPr>
        <p:spPr bwMode="auto">
          <a:xfrm>
            <a:off x="4927084" y="4935439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5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cxnSp>
        <p:nvCxnSpPr>
          <p:cNvPr id="104" name="直接连接符 103"/>
          <p:cNvCxnSpPr/>
          <p:nvPr/>
        </p:nvCxnSpPr>
        <p:spPr bwMode="auto">
          <a:xfrm>
            <a:off x="457200" y="3861048"/>
            <a:ext cx="7571184" cy="0"/>
          </a:xfrm>
          <a:prstGeom prst="line">
            <a:avLst/>
          </a:prstGeom>
          <a:ln>
            <a:solidFill>
              <a:srgbClr val="0070C0"/>
            </a:solidFill>
            <a:prstDash val="dash"/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7" name="矩形 106"/>
          <p:cNvSpPr/>
          <p:nvPr/>
        </p:nvSpPr>
        <p:spPr bwMode="auto">
          <a:xfrm>
            <a:off x="3779960" y="4130679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4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08" name="矩形 107"/>
          <p:cNvSpPr/>
          <p:nvPr/>
        </p:nvSpPr>
        <p:spPr bwMode="auto">
          <a:xfrm>
            <a:off x="2476785" y="4935439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3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09" name="矩形 108"/>
          <p:cNvSpPr/>
          <p:nvPr/>
        </p:nvSpPr>
        <p:spPr bwMode="auto">
          <a:xfrm>
            <a:off x="5584852" y="4936022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6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10" name="矩形 109"/>
          <p:cNvSpPr/>
          <p:nvPr/>
        </p:nvSpPr>
        <p:spPr bwMode="auto">
          <a:xfrm>
            <a:off x="3768381" y="494404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4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cxnSp>
        <p:nvCxnSpPr>
          <p:cNvPr id="64" name="直接连接符 63"/>
          <p:cNvCxnSpPr/>
          <p:nvPr/>
        </p:nvCxnSpPr>
        <p:spPr bwMode="auto">
          <a:xfrm>
            <a:off x="457200" y="1772816"/>
            <a:ext cx="7571184" cy="0"/>
          </a:xfrm>
          <a:prstGeom prst="line">
            <a:avLst/>
          </a:prstGeom>
          <a:ln>
            <a:solidFill>
              <a:srgbClr val="0070C0"/>
            </a:solidFill>
            <a:prstDash val="dash"/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3" name="文本框 62"/>
          <p:cNvSpPr txBox="1"/>
          <p:nvPr/>
        </p:nvSpPr>
        <p:spPr>
          <a:xfrm>
            <a:off x="411969" y="908720"/>
            <a:ext cx="12733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rgbClr val="0070C0"/>
                </a:solidFill>
              </a:rPr>
              <a:t>Divide</a:t>
            </a:r>
            <a:endParaRPr lang="zh-CN" altLang="en-US" sz="28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2415148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Quicksort - Example</a:t>
            </a:r>
            <a:endParaRPr lang="en-US" altLang="zh-CN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836613"/>
            <a:ext cx="8229600" cy="6120779"/>
          </a:xfrm>
        </p:spPr>
        <p:txBody>
          <a:bodyPr/>
          <a:lstStyle/>
          <a:p>
            <a:pPr eaLnBrk="1" hangingPunct="1"/>
            <a:endParaRPr lang="en-US" altLang="zh-CN" sz="2800" dirty="0"/>
          </a:p>
          <a:p>
            <a:pPr eaLnBrk="1" hangingPunct="1"/>
            <a:endParaRPr lang="en-US" altLang="zh-CN" sz="2800" dirty="0"/>
          </a:p>
          <a:p>
            <a:pPr marL="0" indent="0" eaLnBrk="1" hangingPunct="1">
              <a:buNone/>
            </a:pPr>
            <a:endParaRPr lang="en-US" altLang="zh-CN" sz="2800" dirty="0"/>
          </a:p>
          <a:p>
            <a:pPr marL="0" indent="0" eaLnBrk="1" hangingPunct="1">
              <a:buNone/>
            </a:pPr>
            <a:endParaRPr lang="en-US" altLang="zh-CN" sz="2800" dirty="0"/>
          </a:p>
          <a:p>
            <a:pPr marL="0" indent="0" eaLnBrk="1" hangingPunct="1">
              <a:buNone/>
            </a:pPr>
            <a:endParaRPr lang="en-US" altLang="zh-CN" sz="2800" dirty="0"/>
          </a:p>
          <a:p>
            <a:pPr marL="0" indent="0" eaLnBrk="1" hangingPunct="1">
              <a:buNone/>
            </a:pPr>
            <a:endParaRPr lang="en-US" altLang="zh-CN" sz="2800" dirty="0"/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148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9" name="矩形 8"/>
          <p:cNvSpPr/>
          <p:nvPr/>
        </p:nvSpPr>
        <p:spPr bwMode="auto">
          <a:xfrm>
            <a:off x="2478788" y="98072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0" name="矩形 9"/>
          <p:cNvSpPr/>
          <p:nvPr/>
        </p:nvSpPr>
        <p:spPr bwMode="auto">
          <a:xfrm>
            <a:off x="2910788" y="98072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8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1" name="矩形 10"/>
          <p:cNvSpPr/>
          <p:nvPr/>
        </p:nvSpPr>
        <p:spPr bwMode="auto">
          <a:xfrm>
            <a:off x="3342788" y="98072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7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2" name="矩形 11"/>
          <p:cNvSpPr/>
          <p:nvPr/>
        </p:nvSpPr>
        <p:spPr bwMode="auto">
          <a:xfrm>
            <a:off x="3774788" y="98072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3" name="矩形 12"/>
          <p:cNvSpPr/>
          <p:nvPr/>
        </p:nvSpPr>
        <p:spPr bwMode="auto">
          <a:xfrm>
            <a:off x="4206980" y="98072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3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4" name="矩形 13"/>
          <p:cNvSpPr/>
          <p:nvPr/>
        </p:nvSpPr>
        <p:spPr bwMode="auto">
          <a:xfrm>
            <a:off x="4639220" y="98072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5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5" name="矩形 14"/>
          <p:cNvSpPr/>
          <p:nvPr/>
        </p:nvSpPr>
        <p:spPr bwMode="auto">
          <a:xfrm>
            <a:off x="5075960" y="98072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6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6" name="矩形 15"/>
          <p:cNvSpPr/>
          <p:nvPr/>
        </p:nvSpPr>
        <p:spPr bwMode="auto">
          <a:xfrm>
            <a:off x="5508152" y="98072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4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cxnSp>
        <p:nvCxnSpPr>
          <p:cNvPr id="4" name="直接箭头连接符 3"/>
          <p:cNvCxnSpPr>
            <a:endCxn id="16" idx="2"/>
          </p:cNvCxnSpPr>
          <p:nvPr/>
        </p:nvCxnSpPr>
        <p:spPr bwMode="auto">
          <a:xfrm flipV="1">
            <a:off x="5724128" y="1412728"/>
            <a:ext cx="24" cy="216072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" name="直接箭头连接符 4"/>
          <p:cNvCxnSpPr/>
          <p:nvPr/>
        </p:nvCxnSpPr>
        <p:spPr bwMode="auto">
          <a:xfrm>
            <a:off x="4206788" y="1556792"/>
            <a:ext cx="0" cy="36004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矩形 19"/>
          <p:cNvSpPr/>
          <p:nvPr/>
        </p:nvSpPr>
        <p:spPr bwMode="auto">
          <a:xfrm>
            <a:off x="2478788" y="209235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21" name="矩形 20"/>
          <p:cNvSpPr/>
          <p:nvPr/>
        </p:nvSpPr>
        <p:spPr bwMode="auto">
          <a:xfrm>
            <a:off x="2910788" y="209235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22" name="矩形 21"/>
          <p:cNvSpPr/>
          <p:nvPr/>
        </p:nvSpPr>
        <p:spPr bwMode="auto">
          <a:xfrm>
            <a:off x="3342788" y="209235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3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23" name="矩形 22"/>
          <p:cNvSpPr/>
          <p:nvPr/>
        </p:nvSpPr>
        <p:spPr bwMode="auto">
          <a:xfrm>
            <a:off x="3774788" y="209235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4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24" name="矩形 23"/>
          <p:cNvSpPr/>
          <p:nvPr/>
        </p:nvSpPr>
        <p:spPr bwMode="auto">
          <a:xfrm>
            <a:off x="4206980" y="209235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7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25" name="矩形 24"/>
          <p:cNvSpPr/>
          <p:nvPr/>
        </p:nvSpPr>
        <p:spPr bwMode="auto">
          <a:xfrm>
            <a:off x="4639220" y="209235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5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26" name="矩形 25"/>
          <p:cNvSpPr/>
          <p:nvPr/>
        </p:nvSpPr>
        <p:spPr bwMode="auto">
          <a:xfrm>
            <a:off x="5075960" y="209235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6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27" name="矩形 26"/>
          <p:cNvSpPr/>
          <p:nvPr/>
        </p:nvSpPr>
        <p:spPr bwMode="auto">
          <a:xfrm>
            <a:off x="5508152" y="209235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8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cxnSp>
        <p:nvCxnSpPr>
          <p:cNvPr id="28" name="直接连接符 27"/>
          <p:cNvCxnSpPr/>
          <p:nvPr/>
        </p:nvCxnSpPr>
        <p:spPr bwMode="auto">
          <a:xfrm>
            <a:off x="3767119" y="1988840"/>
            <a:ext cx="0" cy="648072"/>
          </a:xfrm>
          <a:prstGeom prst="line">
            <a:avLst/>
          </a:prstGeom>
          <a:ln w="28575"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 bwMode="auto">
          <a:xfrm>
            <a:off x="4211960" y="1988840"/>
            <a:ext cx="0" cy="648072"/>
          </a:xfrm>
          <a:prstGeom prst="line">
            <a:avLst/>
          </a:prstGeom>
          <a:ln w="28575"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/>
          <p:nvPr/>
        </p:nvCxnSpPr>
        <p:spPr bwMode="auto">
          <a:xfrm flipH="1">
            <a:off x="2324572" y="2636912"/>
            <a:ext cx="663252" cy="39602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直接箭头连接符 31"/>
          <p:cNvCxnSpPr/>
          <p:nvPr/>
        </p:nvCxnSpPr>
        <p:spPr bwMode="auto">
          <a:xfrm>
            <a:off x="5071220" y="2648075"/>
            <a:ext cx="868932" cy="420885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4" name="矩形 33"/>
          <p:cNvSpPr/>
          <p:nvPr/>
        </p:nvSpPr>
        <p:spPr bwMode="auto">
          <a:xfrm>
            <a:off x="1642397" y="3140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5" name="矩形 34"/>
          <p:cNvSpPr/>
          <p:nvPr/>
        </p:nvSpPr>
        <p:spPr bwMode="auto">
          <a:xfrm>
            <a:off x="2074397" y="3140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6" name="矩形 35"/>
          <p:cNvSpPr/>
          <p:nvPr/>
        </p:nvSpPr>
        <p:spPr bwMode="auto">
          <a:xfrm>
            <a:off x="2506397" y="3140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3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7" name="矩形 36"/>
          <p:cNvSpPr/>
          <p:nvPr/>
        </p:nvSpPr>
        <p:spPr bwMode="auto">
          <a:xfrm>
            <a:off x="5143084" y="3140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7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8" name="矩形 37"/>
          <p:cNvSpPr/>
          <p:nvPr/>
        </p:nvSpPr>
        <p:spPr bwMode="auto">
          <a:xfrm>
            <a:off x="5575324" y="3140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5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9" name="矩形 38"/>
          <p:cNvSpPr/>
          <p:nvPr/>
        </p:nvSpPr>
        <p:spPr bwMode="auto">
          <a:xfrm>
            <a:off x="6012064" y="3140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6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40" name="矩形 39"/>
          <p:cNvSpPr/>
          <p:nvPr/>
        </p:nvSpPr>
        <p:spPr bwMode="auto">
          <a:xfrm>
            <a:off x="6444256" y="3140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8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42" name="矩形 41"/>
          <p:cNvSpPr/>
          <p:nvPr/>
        </p:nvSpPr>
        <p:spPr bwMode="auto">
          <a:xfrm>
            <a:off x="3769329" y="3135287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4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cxnSp>
        <p:nvCxnSpPr>
          <p:cNvPr id="43" name="直接箭头连接符 42"/>
          <p:cNvCxnSpPr/>
          <p:nvPr/>
        </p:nvCxnSpPr>
        <p:spPr bwMode="auto">
          <a:xfrm flipV="1">
            <a:off x="2726841" y="3572968"/>
            <a:ext cx="24" cy="216072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4" name="直接箭头连接符 43"/>
          <p:cNvCxnSpPr/>
          <p:nvPr/>
        </p:nvCxnSpPr>
        <p:spPr bwMode="auto">
          <a:xfrm flipV="1">
            <a:off x="6228064" y="3572968"/>
            <a:ext cx="24" cy="216072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5" name="直接连接符 44"/>
          <p:cNvCxnSpPr/>
          <p:nvPr/>
        </p:nvCxnSpPr>
        <p:spPr bwMode="auto">
          <a:xfrm>
            <a:off x="2508505" y="4038520"/>
            <a:ext cx="0" cy="648072"/>
          </a:xfrm>
          <a:prstGeom prst="line">
            <a:avLst/>
          </a:prstGeom>
          <a:ln w="28575"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直接连接符 45"/>
          <p:cNvCxnSpPr/>
          <p:nvPr/>
        </p:nvCxnSpPr>
        <p:spPr bwMode="auto">
          <a:xfrm>
            <a:off x="6016852" y="4077072"/>
            <a:ext cx="0" cy="648072"/>
          </a:xfrm>
          <a:prstGeom prst="line">
            <a:avLst/>
          </a:prstGeom>
          <a:ln w="28575"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直接连接符 46"/>
          <p:cNvCxnSpPr/>
          <p:nvPr/>
        </p:nvCxnSpPr>
        <p:spPr bwMode="auto">
          <a:xfrm>
            <a:off x="5580112" y="4077072"/>
            <a:ext cx="0" cy="648072"/>
          </a:xfrm>
          <a:prstGeom prst="line">
            <a:avLst/>
          </a:prstGeom>
          <a:ln w="28575"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9" name="矩形 48"/>
          <p:cNvSpPr/>
          <p:nvPr/>
        </p:nvSpPr>
        <p:spPr bwMode="auto">
          <a:xfrm>
            <a:off x="1210397" y="4935439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0" name="矩形 49"/>
          <p:cNvSpPr/>
          <p:nvPr/>
        </p:nvSpPr>
        <p:spPr bwMode="auto">
          <a:xfrm>
            <a:off x="1642397" y="4935439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cxnSp>
        <p:nvCxnSpPr>
          <p:cNvPr id="48" name="直接箭头连接符 47"/>
          <p:cNvCxnSpPr/>
          <p:nvPr/>
        </p:nvCxnSpPr>
        <p:spPr bwMode="auto">
          <a:xfrm flipH="1">
            <a:off x="1750892" y="4638295"/>
            <a:ext cx="486071" cy="270649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直接箭头连接符 67"/>
          <p:cNvCxnSpPr>
            <a:endCxn id="93" idx="0"/>
          </p:cNvCxnSpPr>
          <p:nvPr/>
        </p:nvCxnSpPr>
        <p:spPr bwMode="auto">
          <a:xfrm flipH="1">
            <a:off x="5143084" y="4593580"/>
            <a:ext cx="237515" cy="341859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2" name="矩形 71"/>
          <p:cNvSpPr/>
          <p:nvPr/>
        </p:nvSpPr>
        <p:spPr bwMode="auto">
          <a:xfrm>
            <a:off x="5143084" y="4146556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5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3" name="矩形 72"/>
          <p:cNvSpPr/>
          <p:nvPr/>
        </p:nvSpPr>
        <p:spPr bwMode="auto">
          <a:xfrm>
            <a:off x="5575324" y="4146556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6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4" name="矩形 73"/>
          <p:cNvSpPr/>
          <p:nvPr/>
        </p:nvSpPr>
        <p:spPr bwMode="auto">
          <a:xfrm>
            <a:off x="6012064" y="4146556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8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5" name="矩形 74"/>
          <p:cNvSpPr/>
          <p:nvPr/>
        </p:nvSpPr>
        <p:spPr bwMode="auto">
          <a:xfrm>
            <a:off x="6444256" y="4146556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7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cxnSp>
        <p:nvCxnSpPr>
          <p:cNvPr id="76" name="直接箭头连接符 75"/>
          <p:cNvCxnSpPr/>
          <p:nvPr/>
        </p:nvCxnSpPr>
        <p:spPr bwMode="auto">
          <a:xfrm>
            <a:off x="6007324" y="3645024"/>
            <a:ext cx="0" cy="36004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7" name="矩形 76"/>
          <p:cNvSpPr/>
          <p:nvPr/>
        </p:nvSpPr>
        <p:spPr bwMode="auto">
          <a:xfrm>
            <a:off x="1636707" y="4146556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8" name="矩形 77"/>
          <p:cNvSpPr/>
          <p:nvPr/>
        </p:nvSpPr>
        <p:spPr bwMode="auto">
          <a:xfrm>
            <a:off x="2068707" y="4146556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9" name="矩形 78"/>
          <p:cNvSpPr/>
          <p:nvPr/>
        </p:nvSpPr>
        <p:spPr bwMode="auto">
          <a:xfrm>
            <a:off x="2500707" y="4146556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3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cxnSp>
        <p:nvCxnSpPr>
          <p:cNvPr id="80" name="直接箭头连接符 79"/>
          <p:cNvCxnSpPr/>
          <p:nvPr/>
        </p:nvCxnSpPr>
        <p:spPr bwMode="auto">
          <a:xfrm>
            <a:off x="2284707" y="3645024"/>
            <a:ext cx="0" cy="36004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9" name="矩形 88"/>
          <p:cNvSpPr/>
          <p:nvPr/>
        </p:nvSpPr>
        <p:spPr bwMode="auto">
          <a:xfrm>
            <a:off x="6660256" y="4936144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8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90" name="矩形 89"/>
          <p:cNvSpPr/>
          <p:nvPr/>
        </p:nvSpPr>
        <p:spPr bwMode="auto">
          <a:xfrm>
            <a:off x="7092448" y="4936144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7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cxnSp>
        <p:nvCxnSpPr>
          <p:cNvPr id="91" name="直接箭头连接符 90"/>
          <p:cNvCxnSpPr/>
          <p:nvPr/>
        </p:nvCxnSpPr>
        <p:spPr bwMode="auto">
          <a:xfrm>
            <a:off x="6491768" y="4622025"/>
            <a:ext cx="596831" cy="244606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3" name="矩形 92"/>
          <p:cNvSpPr/>
          <p:nvPr/>
        </p:nvSpPr>
        <p:spPr bwMode="auto">
          <a:xfrm>
            <a:off x="4927084" y="4935439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5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cxnSp>
        <p:nvCxnSpPr>
          <p:cNvPr id="104" name="直接连接符 103"/>
          <p:cNvCxnSpPr/>
          <p:nvPr/>
        </p:nvCxnSpPr>
        <p:spPr bwMode="auto">
          <a:xfrm>
            <a:off x="457200" y="3861048"/>
            <a:ext cx="7571184" cy="0"/>
          </a:xfrm>
          <a:prstGeom prst="line">
            <a:avLst/>
          </a:prstGeom>
          <a:ln>
            <a:solidFill>
              <a:srgbClr val="0070C0"/>
            </a:solidFill>
            <a:prstDash val="dash"/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6" name="直接连接符 105"/>
          <p:cNvCxnSpPr/>
          <p:nvPr/>
        </p:nvCxnSpPr>
        <p:spPr bwMode="auto">
          <a:xfrm>
            <a:off x="415737" y="5517232"/>
            <a:ext cx="7571184" cy="0"/>
          </a:xfrm>
          <a:prstGeom prst="line">
            <a:avLst/>
          </a:prstGeom>
          <a:ln>
            <a:solidFill>
              <a:srgbClr val="0070C0"/>
            </a:solidFill>
            <a:prstDash val="dash"/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7" name="矩形 106"/>
          <p:cNvSpPr/>
          <p:nvPr/>
        </p:nvSpPr>
        <p:spPr bwMode="auto">
          <a:xfrm>
            <a:off x="3779960" y="4130679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4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08" name="矩形 107"/>
          <p:cNvSpPr/>
          <p:nvPr/>
        </p:nvSpPr>
        <p:spPr bwMode="auto">
          <a:xfrm>
            <a:off x="2476785" y="4935439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3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09" name="矩形 108"/>
          <p:cNvSpPr/>
          <p:nvPr/>
        </p:nvSpPr>
        <p:spPr bwMode="auto">
          <a:xfrm>
            <a:off x="5584852" y="4936022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6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10" name="矩形 109"/>
          <p:cNvSpPr/>
          <p:nvPr/>
        </p:nvSpPr>
        <p:spPr bwMode="auto">
          <a:xfrm>
            <a:off x="3768381" y="494404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4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cxnSp>
        <p:nvCxnSpPr>
          <p:cNvPr id="66" name="直接连接符 65"/>
          <p:cNvCxnSpPr/>
          <p:nvPr/>
        </p:nvCxnSpPr>
        <p:spPr bwMode="auto">
          <a:xfrm>
            <a:off x="457200" y="1772816"/>
            <a:ext cx="7571184" cy="0"/>
          </a:xfrm>
          <a:prstGeom prst="line">
            <a:avLst/>
          </a:prstGeom>
          <a:ln>
            <a:solidFill>
              <a:srgbClr val="0070C0"/>
            </a:solidFill>
            <a:prstDash val="dash"/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4" name="文本框 63"/>
          <p:cNvSpPr txBox="1"/>
          <p:nvPr/>
        </p:nvSpPr>
        <p:spPr>
          <a:xfrm>
            <a:off x="411969" y="908720"/>
            <a:ext cx="12733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rgbClr val="0070C0"/>
                </a:solidFill>
              </a:rPr>
              <a:t>Divide</a:t>
            </a:r>
            <a:endParaRPr lang="zh-CN" altLang="en-US" sz="28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5680387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Quicksort - Example</a:t>
            </a:r>
            <a:endParaRPr lang="en-US" altLang="zh-CN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836613"/>
            <a:ext cx="8229600" cy="6120779"/>
          </a:xfrm>
        </p:spPr>
        <p:txBody>
          <a:bodyPr/>
          <a:lstStyle/>
          <a:p>
            <a:pPr eaLnBrk="1" hangingPunct="1"/>
            <a:endParaRPr lang="en-US" altLang="zh-CN" sz="2800" dirty="0"/>
          </a:p>
          <a:p>
            <a:pPr eaLnBrk="1" hangingPunct="1"/>
            <a:endParaRPr lang="en-US" altLang="zh-CN" sz="2800" dirty="0"/>
          </a:p>
          <a:p>
            <a:pPr marL="0" indent="0" eaLnBrk="1" hangingPunct="1">
              <a:buNone/>
            </a:pPr>
            <a:endParaRPr lang="en-US" altLang="zh-CN" sz="2800" dirty="0"/>
          </a:p>
          <a:p>
            <a:pPr marL="0" indent="0" eaLnBrk="1" hangingPunct="1">
              <a:buNone/>
            </a:pPr>
            <a:endParaRPr lang="en-US" altLang="zh-CN" sz="2800" dirty="0"/>
          </a:p>
          <a:p>
            <a:pPr marL="0" indent="0" eaLnBrk="1" hangingPunct="1">
              <a:buNone/>
            </a:pPr>
            <a:endParaRPr lang="en-US" altLang="zh-CN" sz="2800" dirty="0"/>
          </a:p>
          <a:p>
            <a:pPr marL="0" indent="0" eaLnBrk="1" hangingPunct="1">
              <a:buNone/>
            </a:pPr>
            <a:endParaRPr lang="en-US" altLang="zh-CN" sz="2800" dirty="0"/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149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9" name="矩形 8"/>
          <p:cNvSpPr/>
          <p:nvPr/>
        </p:nvSpPr>
        <p:spPr bwMode="auto">
          <a:xfrm>
            <a:off x="2478788" y="98072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0" name="矩形 9"/>
          <p:cNvSpPr/>
          <p:nvPr/>
        </p:nvSpPr>
        <p:spPr bwMode="auto">
          <a:xfrm>
            <a:off x="2910788" y="98072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8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1" name="矩形 10"/>
          <p:cNvSpPr/>
          <p:nvPr/>
        </p:nvSpPr>
        <p:spPr bwMode="auto">
          <a:xfrm>
            <a:off x="3342788" y="98072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7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2" name="矩形 11"/>
          <p:cNvSpPr/>
          <p:nvPr/>
        </p:nvSpPr>
        <p:spPr bwMode="auto">
          <a:xfrm>
            <a:off x="3774788" y="98072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3" name="矩形 12"/>
          <p:cNvSpPr/>
          <p:nvPr/>
        </p:nvSpPr>
        <p:spPr bwMode="auto">
          <a:xfrm>
            <a:off x="4206980" y="98072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3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4" name="矩形 13"/>
          <p:cNvSpPr/>
          <p:nvPr/>
        </p:nvSpPr>
        <p:spPr bwMode="auto">
          <a:xfrm>
            <a:off x="4639220" y="98072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5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5" name="矩形 14"/>
          <p:cNvSpPr/>
          <p:nvPr/>
        </p:nvSpPr>
        <p:spPr bwMode="auto">
          <a:xfrm>
            <a:off x="5075960" y="98072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6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6" name="矩形 15"/>
          <p:cNvSpPr/>
          <p:nvPr/>
        </p:nvSpPr>
        <p:spPr bwMode="auto">
          <a:xfrm>
            <a:off x="5508152" y="98072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4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cxnSp>
        <p:nvCxnSpPr>
          <p:cNvPr id="4" name="直接箭头连接符 3"/>
          <p:cNvCxnSpPr>
            <a:endCxn id="16" idx="2"/>
          </p:cNvCxnSpPr>
          <p:nvPr/>
        </p:nvCxnSpPr>
        <p:spPr bwMode="auto">
          <a:xfrm flipV="1">
            <a:off x="5724128" y="1412728"/>
            <a:ext cx="24" cy="216072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" name="直接箭头连接符 4"/>
          <p:cNvCxnSpPr/>
          <p:nvPr/>
        </p:nvCxnSpPr>
        <p:spPr bwMode="auto">
          <a:xfrm>
            <a:off x="4206788" y="1556792"/>
            <a:ext cx="0" cy="36004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矩形 19"/>
          <p:cNvSpPr/>
          <p:nvPr/>
        </p:nvSpPr>
        <p:spPr bwMode="auto">
          <a:xfrm>
            <a:off x="2478788" y="209235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21" name="矩形 20"/>
          <p:cNvSpPr/>
          <p:nvPr/>
        </p:nvSpPr>
        <p:spPr bwMode="auto">
          <a:xfrm>
            <a:off x="2910788" y="209235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22" name="矩形 21"/>
          <p:cNvSpPr/>
          <p:nvPr/>
        </p:nvSpPr>
        <p:spPr bwMode="auto">
          <a:xfrm>
            <a:off x="3342788" y="209235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3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23" name="矩形 22"/>
          <p:cNvSpPr/>
          <p:nvPr/>
        </p:nvSpPr>
        <p:spPr bwMode="auto">
          <a:xfrm>
            <a:off x="3774788" y="209235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4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24" name="矩形 23"/>
          <p:cNvSpPr/>
          <p:nvPr/>
        </p:nvSpPr>
        <p:spPr bwMode="auto">
          <a:xfrm>
            <a:off x="4206980" y="209235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7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25" name="矩形 24"/>
          <p:cNvSpPr/>
          <p:nvPr/>
        </p:nvSpPr>
        <p:spPr bwMode="auto">
          <a:xfrm>
            <a:off x="4639220" y="209235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5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26" name="矩形 25"/>
          <p:cNvSpPr/>
          <p:nvPr/>
        </p:nvSpPr>
        <p:spPr bwMode="auto">
          <a:xfrm>
            <a:off x="5075960" y="209235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6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27" name="矩形 26"/>
          <p:cNvSpPr/>
          <p:nvPr/>
        </p:nvSpPr>
        <p:spPr bwMode="auto">
          <a:xfrm>
            <a:off x="5508152" y="209235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8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cxnSp>
        <p:nvCxnSpPr>
          <p:cNvPr id="28" name="直接连接符 27"/>
          <p:cNvCxnSpPr/>
          <p:nvPr/>
        </p:nvCxnSpPr>
        <p:spPr bwMode="auto">
          <a:xfrm>
            <a:off x="3767119" y="1988840"/>
            <a:ext cx="0" cy="648072"/>
          </a:xfrm>
          <a:prstGeom prst="line">
            <a:avLst/>
          </a:prstGeom>
          <a:ln w="28575"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 bwMode="auto">
          <a:xfrm>
            <a:off x="4211960" y="1988840"/>
            <a:ext cx="0" cy="648072"/>
          </a:xfrm>
          <a:prstGeom prst="line">
            <a:avLst/>
          </a:prstGeom>
          <a:ln w="28575"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/>
          <p:nvPr/>
        </p:nvCxnSpPr>
        <p:spPr bwMode="auto">
          <a:xfrm flipH="1">
            <a:off x="2324572" y="2636912"/>
            <a:ext cx="663252" cy="39602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直接箭头连接符 31"/>
          <p:cNvCxnSpPr/>
          <p:nvPr/>
        </p:nvCxnSpPr>
        <p:spPr bwMode="auto">
          <a:xfrm>
            <a:off x="5071220" y="2648075"/>
            <a:ext cx="868932" cy="420885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4" name="矩形 33"/>
          <p:cNvSpPr/>
          <p:nvPr/>
        </p:nvSpPr>
        <p:spPr bwMode="auto">
          <a:xfrm>
            <a:off x="1642397" y="3140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5" name="矩形 34"/>
          <p:cNvSpPr/>
          <p:nvPr/>
        </p:nvSpPr>
        <p:spPr bwMode="auto">
          <a:xfrm>
            <a:off x="2074397" y="3140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6" name="矩形 35"/>
          <p:cNvSpPr/>
          <p:nvPr/>
        </p:nvSpPr>
        <p:spPr bwMode="auto">
          <a:xfrm>
            <a:off x="2506397" y="3140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3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7" name="矩形 36"/>
          <p:cNvSpPr/>
          <p:nvPr/>
        </p:nvSpPr>
        <p:spPr bwMode="auto">
          <a:xfrm>
            <a:off x="5143084" y="3140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7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8" name="矩形 37"/>
          <p:cNvSpPr/>
          <p:nvPr/>
        </p:nvSpPr>
        <p:spPr bwMode="auto">
          <a:xfrm>
            <a:off x="5575324" y="3140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5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9" name="矩形 38"/>
          <p:cNvSpPr/>
          <p:nvPr/>
        </p:nvSpPr>
        <p:spPr bwMode="auto">
          <a:xfrm>
            <a:off x="6012064" y="3140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6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40" name="矩形 39"/>
          <p:cNvSpPr/>
          <p:nvPr/>
        </p:nvSpPr>
        <p:spPr bwMode="auto">
          <a:xfrm>
            <a:off x="6444256" y="3140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8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42" name="矩形 41"/>
          <p:cNvSpPr/>
          <p:nvPr/>
        </p:nvSpPr>
        <p:spPr bwMode="auto">
          <a:xfrm>
            <a:off x="3769329" y="3135287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4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cxnSp>
        <p:nvCxnSpPr>
          <p:cNvPr id="43" name="直接箭头连接符 42"/>
          <p:cNvCxnSpPr/>
          <p:nvPr/>
        </p:nvCxnSpPr>
        <p:spPr bwMode="auto">
          <a:xfrm flipV="1">
            <a:off x="2726841" y="3572968"/>
            <a:ext cx="24" cy="216072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4" name="直接箭头连接符 43"/>
          <p:cNvCxnSpPr/>
          <p:nvPr/>
        </p:nvCxnSpPr>
        <p:spPr bwMode="auto">
          <a:xfrm flipV="1">
            <a:off x="6228064" y="3572968"/>
            <a:ext cx="24" cy="216072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5" name="直接连接符 44"/>
          <p:cNvCxnSpPr/>
          <p:nvPr/>
        </p:nvCxnSpPr>
        <p:spPr bwMode="auto">
          <a:xfrm>
            <a:off x="2508505" y="4038520"/>
            <a:ext cx="0" cy="648072"/>
          </a:xfrm>
          <a:prstGeom prst="line">
            <a:avLst/>
          </a:prstGeom>
          <a:ln w="28575"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直接连接符 45"/>
          <p:cNvCxnSpPr/>
          <p:nvPr/>
        </p:nvCxnSpPr>
        <p:spPr bwMode="auto">
          <a:xfrm>
            <a:off x="6016852" y="4077072"/>
            <a:ext cx="0" cy="648072"/>
          </a:xfrm>
          <a:prstGeom prst="line">
            <a:avLst/>
          </a:prstGeom>
          <a:ln w="28575"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直接连接符 46"/>
          <p:cNvCxnSpPr/>
          <p:nvPr/>
        </p:nvCxnSpPr>
        <p:spPr bwMode="auto">
          <a:xfrm>
            <a:off x="5580112" y="4077072"/>
            <a:ext cx="0" cy="648072"/>
          </a:xfrm>
          <a:prstGeom prst="line">
            <a:avLst/>
          </a:prstGeom>
          <a:ln w="28575"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9" name="矩形 48"/>
          <p:cNvSpPr/>
          <p:nvPr/>
        </p:nvSpPr>
        <p:spPr bwMode="auto">
          <a:xfrm>
            <a:off x="1210397" y="4935439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0" name="矩形 49"/>
          <p:cNvSpPr/>
          <p:nvPr/>
        </p:nvSpPr>
        <p:spPr bwMode="auto">
          <a:xfrm>
            <a:off x="1642397" y="4935439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cxnSp>
        <p:nvCxnSpPr>
          <p:cNvPr id="48" name="直接箭头连接符 47"/>
          <p:cNvCxnSpPr/>
          <p:nvPr/>
        </p:nvCxnSpPr>
        <p:spPr bwMode="auto">
          <a:xfrm flipH="1">
            <a:off x="1750892" y="4638295"/>
            <a:ext cx="486071" cy="270649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4" name="直接箭头连接符 63"/>
          <p:cNvCxnSpPr/>
          <p:nvPr/>
        </p:nvCxnSpPr>
        <p:spPr bwMode="auto">
          <a:xfrm flipV="1">
            <a:off x="1421483" y="5372003"/>
            <a:ext cx="24" cy="216072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8" name="直接箭头连接符 67"/>
          <p:cNvCxnSpPr>
            <a:endCxn id="93" idx="0"/>
          </p:cNvCxnSpPr>
          <p:nvPr/>
        </p:nvCxnSpPr>
        <p:spPr bwMode="auto">
          <a:xfrm flipH="1">
            <a:off x="5143084" y="4593580"/>
            <a:ext cx="237515" cy="341859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2" name="矩形 71"/>
          <p:cNvSpPr/>
          <p:nvPr/>
        </p:nvSpPr>
        <p:spPr bwMode="auto">
          <a:xfrm>
            <a:off x="5143084" y="4146556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5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3" name="矩形 72"/>
          <p:cNvSpPr/>
          <p:nvPr/>
        </p:nvSpPr>
        <p:spPr bwMode="auto">
          <a:xfrm>
            <a:off x="5575324" y="4146556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6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4" name="矩形 73"/>
          <p:cNvSpPr/>
          <p:nvPr/>
        </p:nvSpPr>
        <p:spPr bwMode="auto">
          <a:xfrm>
            <a:off x="6012064" y="4146556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8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5" name="矩形 74"/>
          <p:cNvSpPr/>
          <p:nvPr/>
        </p:nvSpPr>
        <p:spPr bwMode="auto">
          <a:xfrm>
            <a:off x="6444256" y="4146556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7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cxnSp>
        <p:nvCxnSpPr>
          <p:cNvPr id="76" name="直接箭头连接符 75"/>
          <p:cNvCxnSpPr/>
          <p:nvPr/>
        </p:nvCxnSpPr>
        <p:spPr bwMode="auto">
          <a:xfrm>
            <a:off x="6007324" y="3645024"/>
            <a:ext cx="0" cy="36004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7" name="矩形 76"/>
          <p:cNvSpPr/>
          <p:nvPr/>
        </p:nvSpPr>
        <p:spPr bwMode="auto">
          <a:xfrm>
            <a:off x="1636707" y="4146556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8" name="矩形 77"/>
          <p:cNvSpPr/>
          <p:nvPr/>
        </p:nvSpPr>
        <p:spPr bwMode="auto">
          <a:xfrm>
            <a:off x="2068707" y="4146556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9" name="矩形 78"/>
          <p:cNvSpPr/>
          <p:nvPr/>
        </p:nvSpPr>
        <p:spPr bwMode="auto">
          <a:xfrm>
            <a:off x="2500707" y="4146556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3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cxnSp>
        <p:nvCxnSpPr>
          <p:cNvPr id="80" name="直接箭头连接符 79"/>
          <p:cNvCxnSpPr/>
          <p:nvPr/>
        </p:nvCxnSpPr>
        <p:spPr bwMode="auto">
          <a:xfrm>
            <a:off x="2284707" y="3645024"/>
            <a:ext cx="0" cy="36004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9" name="矩形 88"/>
          <p:cNvSpPr/>
          <p:nvPr/>
        </p:nvSpPr>
        <p:spPr bwMode="auto">
          <a:xfrm>
            <a:off x="6660256" y="4936144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8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90" name="矩形 89"/>
          <p:cNvSpPr/>
          <p:nvPr/>
        </p:nvSpPr>
        <p:spPr bwMode="auto">
          <a:xfrm>
            <a:off x="7092448" y="4936144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7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cxnSp>
        <p:nvCxnSpPr>
          <p:cNvPr id="91" name="直接箭头连接符 90"/>
          <p:cNvCxnSpPr/>
          <p:nvPr/>
        </p:nvCxnSpPr>
        <p:spPr bwMode="auto">
          <a:xfrm>
            <a:off x="6491768" y="4622025"/>
            <a:ext cx="596831" cy="244606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3" name="矩形 92"/>
          <p:cNvSpPr/>
          <p:nvPr/>
        </p:nvSpPr>
        <p:spPr bwMode="auto">
          <a:xfrm>
            <a:off x="4927084" y="4935439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5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cxnSp>
        <p:nvCxnSpPr>
          <p:cNvPr id="94" name="直接连接符 93"/>
          <p:cNvCxnSpPr/>
          <p:nvPr/>
        </p:nvCxnSpPr>
        <p:spPr bwMode="auto">
          <a:xfrm>
            <a:off x="457200" y="1772816"/>
            <a:ext cx="7571184" cy="0"/>
          </a:xfrm>
          <a:prstGeom prst="line">
            <a:avLst/>
          </a:prstGeom>
          <a:ln>
            <a:solidFill>
              <a:srgbClr val="0070C0"/>
            </a:solidFill>
            <a:prstDash val="dash"/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4" name="直接连接符 103"/>
          <p:cNvCxnSpPr/>
          <p:nvPr/>
        </p:nvCxnSpPr>
        <p:spPr bwMode="auto">
          <a:xfrm>
            <a:off x="457200" y="3861048"/>
            <a:ext cx="7571184" cy="0"/>
          </a:xfrm>
          <a:prstGeom prst="line">
            <a:avLst/>
          </a:prstGeom>
          <a:ln>
            <a:solidFill>
              <a:srgbClr val="0070C0"/>
            </a:solidFill>
            <a:prstDash val="dash"/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6" name="直接连接符 105"/>
          <p:cNvCxnSpPr/>
          <p:nvPr/>
        </p:nvCxnSpPr>
        <p:spPr bwMode="auto">
          <a:xfrm>
            <a:off x="415737" y="5517232"/>
            <a:ext cx="7571184" cy="0"/>
          </a:xfrm>
          <a:prstGeom prst="line">
            <a:avLst/>
          </a:prstGeom>
          <a:ln>
            <a:solidFill>
              <a:srgbClr val="0070C0"/>
            </a:solidFill>
            <a:prstDash val="dash"/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7" name="矩形 106"/>
          <p:cNvSpPr/>
          <p:nvPr/>
        </p:nvSpPr>
        <p:spPr bwMode="auto">
          <a:xfrm>
            <a:off x="3779960" y="4130679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4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08" name="矩形 107"/>
          <p:cNvSpPr/>
          <p:nvPr/>
        </p:nvSpPr>
        <p:spPr bwMode="auto">
          <a:xfrm>
            <a:off x="2476785" y="4935439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3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09" name="矩形 108"/>
          <p:cNvSpPr/>
          <p:nvPr/>
        </p:nvSpPr>
        <p:spPr bwMode="auto">
          <a:xfrm>
            <a:off x="5584852" y="4936022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6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10" name="矩形 109"/>
          <p:cNvSpPr/>
          <p:nvPr/>
        </p:nvSpPr>
        <p:spPr bwMode="auto">
          <a:xfrm>
            <a:off x="3768381" y="494404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4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5" name="文本框 64"/>
          <p:cNvSpPr txBox="1"/>
          <p:nvPr/>
        </p:nvSpPr>
        <p:spPr>
          <a:xfrm>
            <a:off x="411969" y="908720"/>
            <a:ext cx="12733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rgbClr val="0070C0"/>
                </a:solidFill>
              </a:rPr>
              <a:t>Divide</a:t>
            </a:r>
            <a:endParaRPr lang="zh-CN" altLang="en-US" sz="28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83887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457200" y="980728"/>
                <a:ext cx="8229600" cy="5688632"/>
              </a:xfrm>
            </p:spPr>
            <p:txBody>
              <a:bodyPr/>
              <a:lstStyle/>
              <a:p>
                <a:pPr marL="0" indent="0" eaLnBrk="1" hangingPunct="1">
                  <a:buNone/>
                </a:pPr>
                <a:r>
                  <a:rPr lang="en-US" altLang="zh-CN" sz="2800" dirty="0"/>
                  <a:t>Define</a:t>
                </a:r>
              </a:p>
              <a:p>
                <a:pPr eaLnBrk="1" hangingPunct="1"/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altLang="zh-CN" sz="28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altLang="zh-CN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p>
                          <m:sSupPr>
                            <m:ctrlPr>
                              <a:rPr lang="en-US" altLang="zh-CN" sz="28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e>
                    </m:nary>
                  </m:oMath>
                </a14:m>
                <a:endParaRPr lang="en-US" altLang="zh-CN" sz="2800" dirty="0"/>
              </a:p>
              <a:p>
                <a:pPr eaLnBrk="1" hangingPunct="1"/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sSub>
                          <m:sSubPr>
                            <m:ctrlP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p>
                          <m:sSupPr>
                            <m:ctrlP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e>
                    </m:nary>
                  </m:oMath>
                </a14:m>
                <a:endParaRPr lang="en-US" altLang="zh-CN" sz="2800" b="0" dirty="0"/>
              </a:p>
              <a:p>
                <a:pPr eaLnBrk="1" hangingPunct="1"/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sSub>
                          <m:sSubPr>
                            <m:ctrlP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sSup>
                          <m:sSupPr>
                            <m:ctrlP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e>
                    </m:nary>
                  </m:oMath>
                </a14:m>
                <a:endParaRPr lang="en-US" altLang="zh-CN" sz="2800" dirty="0"/>
              </a:p>
              <a:p>
                <a:pPr marL="0" indent="0" eaLnBrk="1" hangingPunct="1">
                  <a:buNone/>
                </a:pPr>
                <a:r>
                  <a:rPr lang="en-US" altLang="zh-CN" sz="2800" dirty="0"/>
                  <a:t>Then</a:t>
                </a:r>
              </a:p>
              <a:p>
                <a:pPr eaLnBrk="1" hangingPunct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,0≤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altLang="zh-CN" sz="2800" dirty="0"/>
                  <a:t>, for all </a:t>
                </a:r>
                <a14:m>
                  <m:oMath xmlns:m="http://schemas.openxmlformats.org/officeDocument/2006/math"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zh-CN" altLang="en-US" sz="2800" i="1" dirty="0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zh-CN" altLang="en-US" sz="2800" i="1" dirty="0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zh-CN" sz="2800" i="1" dirty="0" err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zh-CN" sz="2800" i="1" dirty="0" err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800" i="1" dirty="0" err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altLang="zh-CN" sz="2800" dirty="0"/>
              </a:p>
              <a:p>
                <a:pPr eaLnBrk="1" hangingPunct="1"/>
                <a:endParaRPr lang="en-US" altLang="zh-CN" sz="2800" dirty="0"/>
              </a:p>
              <a:p>
                <a:pPr eaLnBrk="1" hangingPunct="1"/>
                <a:endParaRPr lang="en-US" altLang="zh-CN" sz="2800" dirty="0"/>
              </a:p>
              <a:p>
                <a:pPr marL="0" indent="0" eaLnBrk="1" hangingPunct="1">
                  <a:buNone/>
                </a:pPr>
                <a:endParaRPr lang="en-US" altLang="zh-CN" sz="2800" dirty="0"/>
              </a:p>
            </p:txBody>
          </p:sp>
        </mc:Choice>
        <mc:Fallback xmlns="">
          <p:sp>
            <p:nvSpPr>
              <p:cNvPr id="8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457200" y="980728"/>
                <a:ext cx="8229600" cy="5688632"/>
              </a:xfrm>
              <a:blipFill>
                <a:blip r:embed="rId2"/>
                <a:stretch>
                  <a:fillRect l="-1481" t="-107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What do we need to compute exactly?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15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3" name="图片 2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4221088"/>
            <a:ext cx="8856538" cy="1525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865823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Quicksort - Example</a:t>
            </a:r>
            <a:endParaRPr lang="en-US" altLang="zh-CN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836613"/>
            <a:ext cx="8229600" cy="6120779"/>
          </a:xfrm>
        </p:spPr>
        <p:txBody>
          <a:bodyPr/>
          <a:lstStyle/>
          <a:p>
            <a:pPr eaLnBrk="1" hangingPunct="1"/>
            <a:endParaRPr lang="en-US" altLang="zh-CN" sz="2800" dirty="0"/>
          </a:p>
          <a:p>
            <a:pPr eaLnBrk="1" hangingPunct="1"/>
            <a:endParaRPr lang="en-US" altLang="zh-CN" sz="2800" dirty="0"/>
          </a:p>
          <a:p>
            <a:pPr marL="0" indent="0" eaLnBrk="1" hangingPunct="1">
              <a:buNone/>
            </a:pPr>
            <a:endParaRPr lang="en-US" altLang="zh-CN" sz="2800" dirty="0"/>
          </a:p>
          <a:p>
            <a:pPr marL="0" indent="0" eaLnBrk="1" hangingPunct="1">
              <a:buNone/>
            </a:pPr>
            <a:endParaRPr lang="en-US" altLang="zh-CN" sz="2800" dirty="0"/>
          </a:p>
          <a:p>
            <a:pPr marL="0" indent="0" eaLnBrk="1" hangingPunct="1">
              <a:buNone/>
            </a:pPr>
            <a:endParaRPr lang="en-US" altLang="zh-CN" sz="2800" dirty="0"/>
          </a:p>
          <a:p>
            <a:pPr marL="0" indent="0" eaLnBrk="1" hangingPunct="1">
              <a:buNone/>
            </a:pPr>
            <a:endParaRPr lang="en-US" altLang="zh-CN" sz="2800" dirty="0"/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150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9" name="矩形 8"/>
          <p:cNvSpPr/>
          <p:nvPr/>
        </p:nvSpPr>
        <p:spPr bwMode="auto">
          <a:xfrm>
            <a:off x="2478788" y="98072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0" name="矩形 9"/>
          <p:cNvSpPr/>
          <p:nvPr/>
        </p:nvSpPr>
        <p:spPr bwMode="auto">
          <a:xfrm>
            <a:off x="2910788" y="98072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8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1" name="矩形 10"/>
          <p:cNvSpPr/>
          <p:nvPr/>
        </p:nvSpPr>
        <p:spPr bwMode="auto">
          <a:xfrm>
            <a:off x="3342788" y="98072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7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2" name="矩形 11"/>
          <p:cNvSpPr/>
          <p:nvPr/>
        </p:nvSpPr>
        <p:spPr bwMode="auto">
          <a:xfrm>
            <a:off x="3774788" y="98072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3" name="矩形 12"/>
          <p:cNvSpPr/>
          <p:nvPr/>
        </p:nvSpPr>
        <p:spPr bwMode="auto">
          <a:xfrm>
            <a:off x="4206980" y="98072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3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4" name="矩形 13"/>
          <p:cNvSpPr/>
          <p:nvPr/>
        </p:nvSpPr>
        <p:spPr bwMode="auto">
          <a:xfrm>
            <a:off x="4639220" y="98072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5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5" name="矩形 14"/>
          <p:cNvSpPr/>
          <p:nvPr/>
        </p:nvSpPr>
        <p:spPr bwMode="auto">
          <a:xfrm>
            <a:off x="5075960" y="98072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6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6" name="矩形 15"/>
          <p:cNvSpPr/>
          <p:nvPr/>
        </p:nvSpPr>
        <p:spPr bwMode="auto">
          <a:xfrm>
            <a:off x="5508152" y="98072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4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cxnSp>
        <p:nvCxnSpPr>
          <p:cNvPr id="4" name="直接箭头连接符 3"/>
          <p:cNvCxnSpPr>
            <a:endCxn id="16" idx="2"/>
          </p:cNvCxnSpPr>
          <p:nvPr/>
        </p:nvCxnSpPr>
        <p:spPr bwMode="auto">
          <a:xfrm flipV="1">
            <a:off x="5724128" y="1412728"/>
            <a:ext cx="24" cy="216072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" name="直接箭头连接符 4"/>
          <p:cNvCxnSpPr/>
          <p:nvPr/>
        </p:nvCxnSpPr>
        <p:spPr bwMode="auto">
          <a:xfrm>
            <a:off x="4206788" y="1556792"/>
            <a:ext cx="0" cy="36004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矩形 19"/>
          <p:cNvSpPr/>
          <p:nvPr/>
        </p:nvSpPr>
        <p:spPr bwMode="auto">
          <a:xfrm>
            <a:off x="2478788" y="209235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21" name="矩形 20"/>
          <p:cNvSpPr/>
          <p:nvPr/>
        </p:nvSpPr>
        <p:spPr bwMode="auto">
          <a:xfrm>
            <a:off x="2910788" y="209235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22" name="矩形 21"/>
          <p:cNvSpPr/>
          <p:nvPr/>
        </p:nvSpPr>
        <p:spPr bwMode="auto">
          <a:xfrm>
            <a:off x="3342788" y="209235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3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23" name="矩形 22"/>
          <p:cNvSpPr/>
          <p:nvPr/>
        </p:nvSpPr>
        <p:spPr bwMode="auto">
          <a:xfrm>
            <a:off x="3774788" y="209235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4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24" name="矩形 23"/>
          <p:cNvSpPr/>
          <p:nvPr/>
        </p:nvSpPr>
        <p:spPr bwMode="auto">
          <a:xfrm>
            <a:off x="4206980" y="209235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7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25" name="矩形 24"/>
          <p:cNvSpPr/>
          <p:nvPr/>
        </p:nvSpPr>
        <p:spPr bwMode="auto">
          <a:xfrm>
            <a:off x="4639220" y="209235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5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26" name="矩形 25"/>
          <p:cNvSpPr/>
          <p:nvPr/>
        </p:nvSpPr>
        <p:spPr bwMode="auto">
          <a:xfrm>
            <a:off x="5075960" y="209235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6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27" name="矩形 26"/>
          <p:cNvSpPr/>
          <p:nvPr/>
        </p:nvSpPr>
        <p:spPr bwMode="auto">
          <a:xfrm>
            <a:off x="5508152" y="209235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8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cxnSp>
        <p:nvCxnSpPr>
          <p:cNvPr id="28" name="直接连接符 27"/>
          <p:cNvCxnSpPr/>
          <p:nvPr/>
        </p:nvCxnSpPr>
        <p:spPr bwMode="auto">
          <a:xfrm>
            <a:off x="3767119" y="1988840"/>
            <a:ext cx="0" cy="648072"/>
          </a:xfrm>
          <a:prstGeom prst="line">
            <a:avLst/>
          </a:prstGeom>
          <a:ln w="28575"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 bwMode="auto">
          <a:xfrm>
            <a:off x="4211960" y="1988840"/>
            <a:ext cx="0" cy="648072"/>
          </a:xfrm>
          <a:prstGeom prst="line">
            <a:avLst/>
          </a:prstGeom>
          <a:ln w="28575"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/>
          <p:nvPr/>
        </p:nvCxnSpPr>
        <p:spPr bwMode="auto">
          <a:xfrm flipH="1">
            <a:off x="2324572" y="2636912"/>
            <a:ext cx="663252" cy="39602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直接箭头连接符 31"/>
          <p:cNvCxnSpPr/>
          <p:nvPr/>
        </p:nvCxnSpPr>
        <p:spPr bwMode="auto">
          <a:xfrm>
            <a:off x="5071220" y="2648075"/>
            <a:ext cx="868932" cy="420885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4" name="矩形 33"/>
          <p:cNvSpPr/>
          <p:nvPr/>
        </p:nvSpPr>
        <p:spPr bwMode="auto">
          <a:xfrm>
            <a:off x="1642397" y="3140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5" name="矩形 34"/>
          <p:cNvSpPr/>
          <p:nvPr/>
        </p:nvSpPr>
        <p:spPr bwMode="auto">
          <a:xfrm>
            <a:off x="2074397" y="3140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6" name="矩形 35"/>
          <p:cNvSpPr/>
          <p:nvPr/>
        </p:nvSpPr>
        <p:spPr bwMode="auto">
          <a:xfrm>
            <a:off x="2506397" y="3140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3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7" name="矩形 36"/>
          <p:cNvSpPr/>
          <p:nvPr/>
        </p:nvSpPr>
        <p:spPr bwMode="auto">
          <a:xfrm>
            <a:off x="5143084" y="3140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7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8" name="矩形 37"/>
          <p:cNvSpPr/>
          <p:nvPr/>
        </p:nvSpPr>
        <p:spPr bwMode="auto">
          <a:xfrm>
            <a:off x="5575324" y="3140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5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9" name="矩形 38"/>
          <p:cNvSpPr/>
          <p:nvPr/>
        </p:nvSpPr>
        <p:spPr bwMode="auto">
          <a:xfrm>
            <a:off x="6012064" y="3140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6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40" name="矩形 39"/>
          <p:cNvSpPr/>
          <p:nvPr/>
        </p:nvSpPr>
        <p:spPr bwMode="auto">
          <a:xfrm>
            <a:off x="6444256" y="3140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8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42" name="矩形 41"/>
          <p:cNvSpPr/>
          <p:nvPr/>
        </p:nvSpPr>
        <p:spPr bwMode="auto">
          <a:xfrm>
            <a:off x="3769329" y="3135287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4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cxnSp>
        <p:nvCxnSpPr>
          <p:cNvPr id="43" name="直接箭头连接符 42"/>
          <p:cNvCxnSpPr/>
          <p:nvPr/>
        </p:nvCxnSpPr>
        <p:spPr bwMode="auto">
          <a:xfrm flipV="1">
            <a:off x="2726841" y="3572968"/>
            <a:ext cx="24" cy="216072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4" name="直接箭头连接符 43"/>
          <p:cNvCxnSpPr/>
          <p:nvPr/>
        </p:nvCxnSpPr>
        <p:spPr bwMode="auto">
          <a:xfrm flipV="1">
            <a:off x="6228064" y="3572968"/>
            <a:ext cx="24" cy="216072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5" name="直接连接符 44"/>
          <p:cNvCxnSpPr/>
          <p:nvPr/>
        </p:nvCxnSpPr>
        <p:spPr bwMode="auto">
          <a:xfrm>
            <a:off x="2508505" y="4038520"/>
            <a:ext cx="0" cy="648072"/>
          </a:xfrm>
          <a:prstGeom prst="line">
            <a:avLst/>
          </a:prstGeom>
          <a:ln w="28575"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直接连接符 45"/>
          <p:cNvCxnSpPr/>
          <p:nvPr/>
        </p:nvCxnSpPr>
        <p:spPr bwMode="auto">
          <a:xfrm>
            <a:off x="6016852" y="4077072"/>
            <a:ext cx="0" cy="648072"/>
          </a:xfrm>
          <a:prstGeom prst="line">
            <a:avLst/>
          </a:prstGeom>
          <a:ln w="28575"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直接连接符 46"/>
          <p:cNvCxnSpPr/>
          <p:nvPr/>
        </p:nvCxnSpPr>
        <p:spPr bwMode="auto">
          <a:xfrm>
            <a:off x="5580112" y="4077072"/>
            <a:ext cx="0" cy="648072"/>
          </a:xfrm>
          <a:prstGeom prst="line">
            <a:avLst/>
          </a:prstGeom>
          <a:ln w="28575"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9" name="矩形 48"/>
          <p:cNvSpPr/>
          <p:nvPr/>
        </p:nvSpPr>
        <p:spPr bwMode="auto">
          <a:xfrm>
            <a:off x="1210397" y="4935439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0" name="矩形 49"/>
          <p:cNvSpPr/>
          <p:nvPr/>
        </p:nvSpPr>
        <p:spPr bwMode="auto">
          <a:xfrm>
            <a:off x="1642397" y="4935439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cxnSp>
        <p:nvCxnSpPr>
          <p:cNvPr id="48" name="直接箭头连接符 47"/>
          <p:cNvCxnSpPr/>
          <p:nvPr/>
        </p:nvCxnSpPr>
        <p:spPr bwMode="auto">
          <a:xfrm flipH="1">
            <a:off x="1750892" y="4638295"/>
            <a:ext cx="486071" cy="270649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4" name="直接箭头连接符 63"/>
          <p:cNvCxnSpPr/>
          <p:nvPr/>
        </p:nvCxnSpPr>
        <p:spPr bwMode="auto">
          <a:xfrm flipV="1">
            <a:off x="1421483" y="5372003"/>
            <a:ext cx="24" cy="216072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8" name="直接箭头连接符 67"/>
          <p:cNvCxnSpPr>
            <a:endCxn id="93" idx="0"/>
          </p:cNvCxnSpPr>
          <p:nvPr/>
        </p:nvCxnSpPr>
        <p:spPr bwMode="auto">
          <a:xfrm flipH="1">
            <a:off x="5143084" y="4593580"/>
            <a:ext cx="237515" cy="341859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2" name="矩形 71"/>
          <p:cNvSpPr/>
          <p:nvPr/>
        </p:nvSpPr>
        <p:spPr bwMode="auto">
          <a:xfrm>
            <a:off x="5143084" y="4146556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5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3" name="矩形 72"/>
          <p:cNvSpPr/>
          <p:nvPr/>
        </p:nvSpPr>
        <p:spPr bwMode="auto">
          <a:xfrm>
            <a:off x="5575324" y="4146556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6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4" name="矩形 73"/>
          <p:cNvSpPr/>
          <p:nvPr/>
        </p:nvSpPr>
        <p:spPr bwMode="auto">
          <a:xfrm>
            <a:off x="6012064" y="4146556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8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5" name="矩形 74"/>
          <p:cNvSpPr/>
          <p:nvPr/>
        </p:nvSpPr>
        <p:spPr bwMode="auto">
          <a:xfrm>
            <a:off x="6444256" y="4146556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7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cxnSp>
        <p:nvCxnSpPr>
          <p:cNvPr id="76" name="直接箭头连接符 75"/>
          <p:cNvCxnSpPr/>
          <p:nvPr/>
        </p:nvCxnSpPr>
        <p:spPr bwMode="auto">
          <a:xfrm>
            <a:off x="6007324" y="3645024"/>
            <a:ext cx="0" cy="36004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7" name="矩形 76"/>
          <p:cNvSpPr/>
          <p:nvPr/>
        </p:nvSpPr>
        <p:spPr bwMode="auto">
          <a:xfrm>
            <a:off x="1636707" y="4146556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8" name="矩形 77"/>
          <p:cNvSpPr/>
          <p:nvPr/>
        </p:nvSpPr>
        <p:spPr bwMode="auto">
          <a:xfrm>
            <a:off x="2068707" y="4146556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9" name="矩形 78"/>
          <p:cNvSpPr/>
          <p:nvPr/>
        </p:nvSpPr>
        <p:spPr bwMode="auto">
          <a:xfrm>
            <a:off x="2500707" y="4146556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3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cxnSp>
        <p:nvCxnSpPr>
          <p:cNvPr id="80" name="直接箭头连接符 79"/>
          <p:cNvCxnSpPr/>
          <p:nvPr/>
        </p:nvCxnSpPr>
        <p:spPr bwMode="auto">
          <a:xfrm>
            <a:off x="2284707" y="3645024"/>
            <a:ext cx="0" cy="36004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1" name="矩形 80"/>
          <p:cNvSpPr/>
          <p:nvPr/>
        </p:nvSpPr>
        <p:spPr bwMode="auto">
          <a:xfrm>
            <a:off x="1204707" y="5661296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82" name="矩形 81"/>
          <p:cNvSpPr/>
          <p:nvPr/>
        </p:nvSpPr>
        <p:spPr bwMode="auto">
          <a:xfrm>
            <a:off x="1636707" y="5661296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cxnSp>
        <p:nvCxnSpPr>
          <p:cNvPr id="84" name="直接箭头连接符 83"/>
          <p:cNvCxnSpPr/>
          <p:nvPr/>
        </p:nvCxnSpPr>
        <p:spPr bwMode="auto">
          <a:xfrm>
            <a:off x="1636707" y="5371906"/>
            <a:ext cx="0" cy="220636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8" name="直接连接符 87"/>
          <p:cNvCxnSpPr/>
          <p:nvPr/>
        </p:nvCxnSpPr>
        <p:spPr bwMode="auto">
          <a:xfrm>
            <a:off x="1636707" y="5588075"/>
            <a:ext cx="0" cy="648072"/>
          </a:xfrm>
          <a:prstGeom prst="line">
            <a:avLst/>
          </a:prstGeom>
          <a:ln w="28575"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9" name="矩形 88"/>
          <p:cNvSpPr/>
          <p:nvPr/>
        </p:nvSpPr>
        <p:spPr bwMode="auto">
          <a:xfrm>
            <a:off x="6660256" y="4936144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8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90" name="矩形 89"/>
          <p:cNvSpPr/>
          <p:nvPr/>
        </p:nvSpPr>
        <p:spPr bwMode="auto">
          <a:xfrm>
            <a:off x="7092448" y="4936144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7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cxnSp>
        <p:nvCxnSpPr>
          <p:cNvPr id="91" name="直接箭头连接符 90"/>
          <p:cNvCxnSpPr/>
          <p:nvPr/>
        </p:nvCxnSpPr>
        <p:spPr bwMode="auto">
          <a:xfrm>
            <a:off x="6491768" y="4622025"/>
            <a:ext cx="596831" cy="244606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3" name="矩形 92"/>
          <p:cNvSpPr/>
          <p:nvPr/>
        </p:nvSpPr>
        <p:spPr bwMode="auto">
          <a:xfrm>
            <a:off x="4927084" y="4935439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5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cxnSp>
        <p:nvCxnSpPr>
          <p:cNvPr id="94" name="直接连接符 93"/>
          <p:cNvCxnSpPr/>
          <p:nvPr/>
        </p:nvCxnSpPr>
        <p:spPr bwMode="auto">
          <a:xfrm>
            <a:off x="457200" y="1772816"/>
            <a:ext cx="7571184" cy="0"/>
          </a:xfrm>
          <a:prstGeom prst="line">
            <a:avLst/>
          </a:prstGeom>
          <a:ln>
            <a:solidFill>
              <a:srgbClr val="0070C0"/>
            </a:solidFill>
            <a:prstDash val="dash"/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4" name="直接连接符 103"/>
          <p:cNvCxnSpPr/>
          <p:nvPr/>
        </p:nvCxnSpPr>
        <p:spPr bwMode="auto">
          <a:xfrm>
            <a:off x="457200" y="3861048"/>
            <a:ext cx="7571184" cy="0"/>
          </a:xfrm>
          <a:prstGeom prst="line">
            <a:avLst/>
          </a:prstGeom>
          <a:ln>
            <a:solidFill>
              <a:srgbClr val="0070C0"/>
            </a:solidFill>
            <a:prstDash val="dash"/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6" name="直接连接符 105"/>
          <p:cNvCxnSpPr/>
          <p:nvPr/>
        </p:nvCxnSpPr>
        <p:spPr bwMode="auto">
          <a:xfrm>
            <a:off x="415737" y="5517232"/>
            <a:ext cx="7571184" cy="0"/>
          </a:xfrm>
          <a:prstGeom prst="line">
            <a:avLst/>
          </a:prstGeom>
          <a:ln>
            <a:solidFill>
              <a:srgbClr val="0070C0"/>
            </a:solidFill>
            <a:prstDash val="dash"/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7" name="矩形 106"/>
          <p:cNvSpPr/>
          <p:nvPr/>
        </p:nvSpPr>
        <p:spPr bwMode="auto">
          <a:xfrm>
            <a:off x="3779960" y="4130679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4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08" name="矩形 107"/>
          <p:cNvSpPr/>
          <p:nvPr/>
        </p:nvSpPr>
        <p:spPr bwMode="auto">
          <a:xfrm>
            <a:off x="2476785" y="4935439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3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09" name="矩形 108"/>
          <p:cNvSpPr/>
          <p:nvPr/>
        </p:nvSpPr>
        <p:spPr bwMode="auto">
          <a:xfrm>
            <a:off x="5584852" y="4936022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6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10" name="矩形 109"/>
          <p:cNvSpPr/>
          <p:nvPr/>
        </p:nvSpPr>
        <p:spPr bwMode="auto">
          <a:xfrm>
            <a:off x="3768381" y="494404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4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69" name="文本框 68"/>
          <p:cNvSpPr txBox="1"/>
          <p:nvPr/>
        </p:nvSpPr>
        <p:spPr>
          <a:xfrm>
            <a:off x="411969" y="908720"/>
            <a:ext cx="12733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rgbClr val="0070C0"/>
                </a:solidFill>
              </a:rPr>
              <a:t>Divide</a:t>
            </a:r>
            <a:endParaRPr lang="zh-CN" altLang="en-US" sz="28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0033743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Quicksort - Example</a:t>
            </a:r>
            <a:endParaRPr lang="en-US" altLang="zh-CN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836613"/>
            <a:ext cx="8229600" cy="6120779"/>
          </a:xfrm>
        </p:spPr>
        <p:txBody>
          <a:bodyPr/>
          <a:lstStyle/>
          <a:p>
            <a:pPr eaLnBrk="1" hangingPunct="1"/>
            <a:endParaRPr lang="en-US" altLang="zh-CN" sz="2800" dirty="0"/>
          </a:p>
          <a:p>
            <a:pPr eaLnBrk="1" hangingPunct="1"/>
            <a:endParaRPr lang="en-US" altLang="zh-CN" sz="2800" dirty="0"/>
          </a:p>
          <a:p>
            <a:pPr marL="0" indent="0" eaLnBrk="1" hangingPunct="1">
              <a:buNone/>
            </a:pPr>
            <a:endParaRPr lang="en-US" altLang="zh-CN" sz="2800" dirty="0"/>
          </a:p>
          <a:p>
            <a:pPr marL="0" indent="0" eaLnBrk="1" hangingPunct="1">
              <a:buNone/>
            </a:pPr>
            <a:endParaRPr lang="en-US" altLang="zh-CN" sz="2800" dirty="0"/>
          </a:p>
          <a:p>
            <a:pPr marL="0" indent="0" eaLnBrk="1" hangingPunct="1">
              <a:buNone/>
            </a:pPr>
            <a:endParaRPr lang="en-US" altLang="zh-CN" sz="2800" dirty="0"/>
          </a:p>
          <a:p>
            <a:pPr marL="0" indent="0" eaLnBrk="1" hangingPunct="1">
              <a:buNone/>
            </a:pPr>
            <a:endParaRPr lang="en-US" altLang="zh-CN" sz="2800" dirty="0"/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151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9" name="矩形 8"/>
          <p:cNvSpPr/>
          <p:nvPr/>
        </p:nvSpPr>
        <p:spPr bwMode="auto">
          <a:xfrm>
            <a:off x="2478788" y="98072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0" name="矩形 9"/>
          <p:cNvSpPr/>
          <p:nvPr/>
        </p:nvSpPr>
        <p:spPr bwMode="auto">
          <a:xfrm>
            <a:off x="2910788" y="98072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8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1" name="矩形 10"/>
          <p:cNvSpPr/>
          <p:nvPr/>
        </p:nvSpPr>
        <p:spPr bwMode="auto">
          <a:xfrm>
            <a:off x="3342788" y="98072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7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2" name="矩形 11"/>
          <p:cNvSpPr/>
          <p:nvPr/>
        </p:nvSpPr>
        <p:spPr bwMode="auto">
          <a:xfrm>
            <a:off x="3774788" y="98072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3" name="矩形 12"/>
          <p:cNvSpPr/>
          <p:nvPr/>
        </p:nvSpPr>
        <p:spPr bwMode="auto">
          <a:xfrm>
            <a:off x="4206980" y="98072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3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4" name="矩形 13"/>
          <p:cNvSpPr/>
          <p:nvPr/>
        </p:nvSpPr>
        <p:spPr bwMode="auto">
          <a:xfrm>
            <a:off x="4639220" y="98072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5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5" name="矩形 14"/>
          <p:cNvSpPr/>
          <p:nvPr/>
        </p:nvSpPr>
        <p:spPr bwMode="auto">
          <a:xfrm>
            <a:off x="5075960" y="98072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6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6" name="矩形 15"/>
          <p:cNvSpPr/>
          <p:nvPr/>
        </p:nvSpPr>
        <p:spPr bwMode="auto">
          <a:xfrm>
            <a:off x="5508152" y="98072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4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cxnSp>
        <p:nvCxnSpPr>
          <p:cNvPr id="4" name="直接箭头连接符 3"/>
          <p:cNvCxnSpPr>
            <a:endCxn id="16" idx="2"/>
          </p:cNvCxnSpPr>
          <p:nvPr/>
        </p:nvCxnSpPr>
        <p:spPr bwMode="auto">
          <a:xfrm flipV="1">
            <a:off x="5724128" y="1412728"/>
            <a:ext cx="24" cy="216072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" name="直接箭头连接符 4"/>
          <p:cNvCxnSpPr/>
          <p:nvPr/>
        </p:nvCxnSpPr>
        <p:spPr bwMode="auto">
          <a:xfrm>
            <a:off x="4206788" y="1556792"/>
            <a:ext cx="0" cy="36004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矩形 19"/>
          <p:cNvSpPr/>
          <p:nvPr/>
        </p:nvSpPr>
        <p:spPr bwMode="auto">
          <a:xfrm>
            <a:off x="2478788" y="209235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21" name="矩形 20"/>
          <p:cNvSpPr/>
          <p:nvPr/>
        </p:nvSpPr>
        <p:spPr bwMode="auto">
          <a:xfrm>
            <a:off x="2910788" y="209235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22" name="矩形 21"/>
          <p:cNvSpPr/>
          <p:nvPr/>
        </p:nvSpPr>
        <p:spPr bwMode="auto">
          <a:xfrm>
            <a:off x="3342788" y="209235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3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23" name="矩形 22"/>
          <p:cNvSpPr/>
          <p:nvPr/>
        </p:nvSpPr>
        <p:spPr bwMode="auto">
          <a:xfrm>
            <a:off x="3774788" y="209235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4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24" name="矩形 23"/>
          <p:cNvSpPr/>
          <p:nvPr/>
        </p:nvSpPr>
        <p:spPr bwMode="auto">
          <a:xfrm>
            <a:off x="4206980" y="209235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7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25" name="矩形 24"/>
          <p:cNvSpPr/>
          <p:nvPr/>
        </p:nvSpPr>
        <p:spPr bwMode="auto">
          <a:xfrm>
            <a:off x="4639220" y="209235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5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26" name="矩形 25"/>
          <p:cNvSpPr/>
          <p:nvPr/>
        </p:nvSpPr>
        <p:spPr bwMode="auto">
          <a:xfrm>
            <a:off x="5075960" y="209235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6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27" name="矩形 26"/>
          <p:cNvSpPr/>
          <p:nvPr/>
        </p:nvSpPr>
        <p:spPr bwMode="auto">
          <a:xfrm>
            <a:off x="5508152" y="209235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8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cxnSp>
        <p:nvCxnSpPr>
          <p:cNvPr id="28" name="直接连接符 27"/>
          <p:cNvCxnSpPr/>
          <p:nvPr/>
        </p:nvCxnSpPr>
        <p:spPr bwMode="auto">
          <a:xfrm>
            <a:off x="3767119" y="1988840"/>
            <a:ext cx="0" cy="648072"/>
          </a:xfrm>
          <a:prstGeom prst="line">
            <a:avLst/>
          </a:prstGeom>
          <a:ln w="28575"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 bwMode="auto">
          <a:xfrm>
            <a:off x="4211960" y="1988840"/>
            <a:ext cx="0" cy="648072"/>
          </a:xfrm>
          <a:prstGeom prst="line">
            <a:avLst/>
          </a:prstGeom>
          <a:ln w="28575"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/>
          <p:nvPr/>
        </p:nvCxnSpPr>
        <p:spPr bwMode="auto">
          <a:xfrm flipH="1">
            <a:off x="2324572" y="2636912"/>
            <a:ext cx="663252" cy="39602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直接箭头连接符 31"/>
          <p:cNvCxnSpPr/>
          <p:nvPr/>
        </p:nvCxnSpPr>
        <p:spPr bwMode="auto">
          <a:xfrm>
            <a:off x="5071220" y="2648075"/>
            <a:ext cx="868932" cy="420885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4" name="矩形 33"/>
          <p:cNvSpPr/>
          <p:nvPr/>
        </p:nvSpPr>
        <p:spPr bwMode="auto">
          <a:xfrm>
            <a:off x="1642397" y="3140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5" name="矩形 34"/>
          <p:cNvSpPr/>
          <p:nvPr/>
        </p:nvSpPr>
        <p:spPr bwMode="auto">
          <a:xfrm>
            <a:off x="2074397" y="3140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6" name="矩形 35"/>
          <p:cNvSpPr/>
          <p:nvPr/>
        </p:nvSpPr>
        <p:spPr bwMode="auto">
          <a:xfrm>
            <a:off x="2506397" y="3140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3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7" name="矩形 36"/>
          <p:cNvSpPr/>
          <p:nvPr/>
        </p:nvSpPr>
        <p:spPr bwMode="auto">
          <a:xfrm>
            <a:off x="5143084" y="3140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7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8" name="矩形 37"/>
          <p:cNvSpPr/>
          <p:nvPr/>
        </p:nvSpPr>
        <p:spPr bwMode="auto">
          <a:xfrm>
            <a:off x="5575324" y="3140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5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9" name="矩形 38"/>
          <p:cNvSpPr/>
          <p:nvPr/>
        </p:nvSpPr>
        <p:spPr bwMode="auto">
          <a:xfrm>
            <a:off x="6012064" y="3140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6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40" name="矩形 39"/>
          <p:cNvSpPr/>
          <p:nvPr/>
        </p:nvSpPr>
        <p:spPr bwMode="auto">
          <a:xfrm>
            <a:off x="6444256" y="3140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8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42" name="矩形 41"/>
          <p:cNvSpPr/>
          <p:nvPr/>
        </p:nvSpPr>
        <p:spPr bwMode="auto">
          <a:xfrm>
            <a:off x="3769329" y="3135287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4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cxnSp>
        <p:nvCxnSpPr>
          <p:cNvPr id="43" name="直接箭头连接符 42"/>
          <p:cNvCxnSpPr/>
          <p:nvPr/>
        </p:nvCxnSpPr>
        <p:spPr bwMode="auto">
          <a:xfrm flipV="1">
            <a:off x="2726841" y="3572968"/>
            <a:ext cx="24" cy="216072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4" name="直接箭头连接符 43"/>
          <p:cNvCxnSpPr/>
          <p:nvPr/>
        </p:nvCxnSpPr>
        <p:spPr bwMode="auto">
          <a:xfrm flipV="1">
            <a:off x="6228064" y="3572968"/>
            <a:ext cx="24" cy="216072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5" name="直接连接符 44"/>
          <p:cNvCxnSpPr/>
          <p:nvPr/>
        </p:nvCxnSpPr>
        <p:spPr bwMode="auto">
          <a:xfrm>
            <a:off x="2508505" y="4038520"/>
            <a:ext cx="0" cy="648072"/>
          </a:xfrm>
          <a:prstGeom prst="line">
            <a:avLst/>
          </a:prstGeom>
          <a:ln w="28575"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直接连接符 45"/>
          <p:cNvCxnSpPr/>
          <p:nvPr/>
        </p:nvCxnSpPr>
        <p:spPr bwMode="auto">
          <a:xfrm>
            <a:off x="6016852" y="4077072"/>
            <a:ext cx="0" cy="648072"/>
          </a:xfrm>
          <a:prstGeom prst="line">
            <a:avLst/>
          </a:prstGeom>
          <a:ln w="28575"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直接连接符 46"/>
          <p:cNvCxnSpPr/>
          <p:nvPr/>
        </p:nvCxnSpPr>
        <p:spPr bwMode="auto">
          <a:xfrm>
            <a:off x="5580112" y="4077072"/>
            <a:ext cx="0" cy="648072"/>
          </a:xfrm>
          <a:prstGeom prst="line">
            <a:avLst/>
          </a:prstGeom>
          <a:ln w="28575"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9" name="矩形 48"/>
          <p:cNvSpPr/>
          <p:nvPr/>
        </p:nvSpPr>
        <p:spPr bwMode="auto">
          <a:xfrm>
            <a:off x="1210397" y="4935439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0" name="矩形 49"/>
          <p:cNvSpPr/>
          <p:nvPr/>
        </p:nvSpPr>
        <p:spPr bwMode="auto">
          <a:xfrm>
            <a:off x="1642397" y="4935439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cxnSp>
        <p:nvCxnSpPr>
          <p:cNvPr id="48" name="直接箭头连接符 47"/>
          <p:cNvCxnSpPr/>
          <p:nvPr/>
        </p:nvCxnSpPr>
        <p:spPr bwMode="auto">
          <a:xfrm flipH="1">
            <a:off x="1750892" y="4638295"/>
            <a:ext cx="486071" cy="270649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4" name="直接箭头连接符 63"/>
          <p:cNvCxnSpPr/>
          <p:nvPr/>
        </p:nvCxnSpPr>
        <p:spPr bwMode="auto">
          <a:xfrm flipV="1">
            <a:off x="1421483" y="5372003"/>
            <a:ext cx="24" cy="216072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8" name="直接箭头连接符 67"/>
          <p:cNvCxnSpPr>
            <a:endCxn id="93" idx="0"/>
          </p:cNvCxnSpPr>
          <p:nvPr/>
        </p:nvCxnSpPr>
        <p:spPr bwMode="auto">
          <a:xfrm flipH="1">
            <a:off x="5143084" y="4593580"/>
            <a:ext cx="237515" cy="341859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2" name="矩形 71"/>
          <p:cNvSpPr/>
          <p:nvPr/>
        </p:nvSpPr>
        <p:spPr bwMode="auto">
          <a:xfrm>
            <a:off x="5143084" y="4146556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5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3" name="矩形 72"/>
          <p:cNvSpPr/>
          <p:nvPr/>
        </p:nvSpPr>
        <p:spPr bwMode="auto">
          <a:xfrm>
            <a:off x="5575324" y="4146556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6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4" name="矩形 73"/>
          <p:cNvSpPr/>
          <p:nvPr/>
        </p:nvSpPr>
        <p:spPr bwMode="auto">
          <a:xfrm>
            <a:off x="6012064" y="4146556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8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5" name="矩形 74"/>
          <p:cNvSpPr/>
          <p:nvPr/>
        </p:nvSpPr>
        <p:spPr bwMode="auto">
          <a:xfrm>
            <a:off x="6444256" y="4146556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7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cxnSp>
        <p:nvCxnSpPr>
          <p:cNvPr id="76" name="直接箭头连接符 75"/>
          <p:cNvCxnSpPr/>
          <p:nvPr/>
        </p:nvCxnSpPr>
        <p:spPr bwMode="auto">
          <a:xfrm>
            <a:off x="6007324" y="3645024"/>
            <a:ext cx="0" cy="36004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7" name="矩形 76"/>
          <p:cNvSpPr/>
          <p:nvPr/>
        </p:nvSpPr>
        <p:spPr bwMode="auto">
          <a:xfrm>
            <a:off x="1636707" y="4146556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8" name="矩形 77"/>
          <p:cNvSpPr/>
          <p:nvPr/>
        </p:nvSpPr>
        <p:spPr bwMode="auto">
          <a:xfrm>
            <a:off x="2068707" y="4146556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9" name="矩形 78"/>
          <p:cNvSpPr/>
          <p:nvPr/>
        </p:nvSpPr>
        <p:spPr bwMode="auto">
          <a:xfrm>
            <a:off x="2500707" y="4146556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3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cxnSp>
        <p:nvCxnSpPr>
          <p:cNvPr id="80" name="直接箭头连接符 79"/>
          <p:cNvCxnSpPr/>
          <p:nvPr/>
        </p:nvCxnSpPr>
        <p:spPr bwMode="auto">
          <a:xfrm>
            <a:off x="2284707" y="3645024"/>
            <a:ext cx="0" cy="36004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1" name="矩形 80"/>
          <p:cNvSpPr/>
          <p:nvPr/>
        </p:nvSpPr>
        <p:spPr bwMode="auto">
          <a:xfrm>
            <a:off x="1204707" y="5661296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82" name="矩形 81"/>
          <p:cNvSpPr/>
          <p:nvPr/>
        </p:nvSpPr>
        <p:spPr bwMode="auto">
          <a:xfrm>
            <a:off x="1636707" y="5661296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cxnSp>
        <p:nvCxnSpPr>
          <p:cNvPr id="84" name="直接箭头连接符 83"/>
          <p:cNvCxnSpPr/>
          <p:nvPr/>
        </p:nvCxnSpPr>
        <p:spPr bwMode="auto">
          <a:xfrm>
            <a:off x="1636707" y="5371906"/>
            <a:ext cx="0" cy="220636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8" name="直接连接符 87"/>
          <p:cNvCxnSpPr/>
          <p:nvPr/>
        </p:nvCxnSpPr>
        <p:spPr bwMode="auto">
          <a:xfrm>
            <a:off x="1636707" y="5588075"/>
            <a:ext cx="0" cy="648072"/>
          </a:xfrm>
          <a:prstGeom prst="line">
            <a:avLst/>
          </a:prstGeom>
          <a:ln w="28575"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9" name="矩形 88"/>
          <p:cNvSpPr/>
          <p:nvPr/>
        </p:nvSpPr>
        <p:spPr bwMode="auto">
          <a:xfrm>
            <a:off x="6660256" y="4936144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8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90" name="矩形 89"/>
          <p:cNvSpPr/>
          <p:nvPr/>
        </p:nvSpPr>
        <p:spPr bwMode="auto">
          <a:xfrm>
            <a:off x="7092448" y="4936144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7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cxnSp>
        <p:nvCxnSpPr>
          <p:cNvPr id="91" name="直接箭头连接符 90"/>
          <p:cNvCxnSpPr/>
          <p:nvPr/>
        </p:nvCxnSpPr>
        <p:spPr bwMode="auto">
          <a:xfrm>
            <a:off x="6491768" y="4622025"/>
            <a:ext cx="596831" cy="244606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3" name="矩形 92"/>
          <p:cNvSpPr/>
          <p:nvPr/>
        </p:nvSpPr>
        <p:spPr bwMode="auto">
          <a:xfrm>
            <a:off x="4927084" y="4935439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5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cxnSp>
        <p:nvCxnSpPr>
          <p:cNvPr id="94" name="直接连接符 93"/>
          <p:cNvCxnSpPr/>
          <p:nvPr/>
        </p:nvCxnSpPr>
        <p:spPr bwMode="auto">
          <a:xfrm>
            <a:off x="457200" y="1772816"/>
            <a:ext cx="7571184" cy="0"/>
          </a:xfrm>
          <a:prstGeom prst="line">
            <a:avLst/>
          </a:prstGeom>
          <a:ln>
            <a:solidFill>
              <a:srgbClr val="0070C0"/>
            </a:solidFill>
            <a:prstDash val="dash"/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4" name="直接连接符 103"/>
          <p:cNvCxnSpPr/>
          <p:nvPr/>
        </p:nvCxnSpPr>
        <p:spPr bwMode="auto">
          <a:xfrm>
            <a:off x="457200" y="3861048"/>
            <a:ext cx="7571184" cy="0"/>
          </a:xfrm>
          <a:prstGeom prst="line">
            <a:avLst/>
          </a:prstGeom>
          <a:ln>
            <a:solidFill>
              <a:srgbClr val="0070C0"/>
            </a:solidFill>
            <a:prstDash val="dash"/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6" name="直接连接符 105"/>
          <p:cNvCxnSpPr/>
          <p:nvPr/>
        </p:nvCxnSpPr>
        <p:spPr bwMode="auto">
          <a:xfrm>
            <a:off x="415737" y="5517232"/>
            <a:ext cx="7571184" cy="0"/>
          </a:xfrm>
          <a:prstGeom prst="line">
            <a:avLst/>
          </a:prstGeom>
          <a:ln>
            <a:solidFill>
              <a:srgbClr val="0070C0"/>
            </a:solidFill>
            <a:prstDash val="dash"/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7" name="矩形 106"/>
          <p:cNvSpPr/>
          <p:nvPr/>
        </p:nvSpPr>
        <p:spPr bwMode="auto">
          <a:xfrm>
            <a:off x="3779960" y="4130679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4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08" name="矩形 107"/>
          <p:cNvSpPr/>
          <p:nvPr/>
        </p:nvSpPr>
        <p:spPr bwMode="auto">
          <a:xfrm>
            <a:off x="2476785" y="4935439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3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09" name="矩形 108"/>
          <p:cNvSpPr/>
          <p:nvPr/>
        </p:nvSpPr>
        <p:spPr bwMode="auto">
          <a:xfrm>
            <a:off x="5584852" y="4936022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6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10" name="矩形 109"/>
          <p:cNvSpPr/>
          <p:nvPr/>
        </p:nvSpPr>
        <p:spPr bwMode="auto">
          <a:xfrm>
            <a:off x="3768381" y="494404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4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12" name="矩形 111"/>
          <p:cNvSpPr/>
          <p:nvPr/>
        </p:nvSpPr>
        <p:spPr bwMode="auto">
          <a:xfrm>
            <a:off x="2476785" y="5667026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3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14" name="矩形 113"/>
          <p:cNvSpPr/>
          <p:nvPr/>
        </p:nvSpPr>
        <p:spPr bwMode="auto">
          <a:xfrm>
            <a:off x="3768381" y="5675632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4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1" name="文本框 70"/>
          <p:cNvSpPr txBox="1"/>
          <p:nvPr/>
        </p:nvSpPr>
        <p:spPr>
          <a:xfrm>
            <a:off x="411969" y="908720"/>
            <a:ext cx="12733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rgbClr val="0070C0"/>
                </a:solidFill>
              </a:rPr>
              <a:t>Divide</a:t>
            </a:r>
            <a:endParaRPr lang="zh-CN" altLang="en-US" sz="28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1031174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Quicksort - Example</a:t>
            </a:r>
            <a:endParaRPr lang="en-US" altLang="zh-CN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836613"/>
            <a:ext cx="8229600" cy="6120779"/>
          </a:xfrm>
        </p:spPr>
        <p:txBody>
          <a:bodyPr/>
          <a:lstStyle/>
          <a:p>
            <a:pPr eaLnBrk="1" hangingPunct="1"/>
            <a:endParaRPr lang="en-US" altLang="zh-CN" sz="2800" dirty="0"/>
          </a:p>
          <a:p>
            <a:pPr eaLnBrk="1" hangingPunct="1"/>
            <a:endParaRPr lang="en-US" altLang="zh-CN" sz="2800" dirty="0"/>
          </a:p>
          <a:p>
            <a:pPr marL="0" indent="0" eaLnBrk="1" hangingPunct="1">
              <a:buNone/>
            </a:pPr>
            <a:endParaRPr lang="en-US" altLang="zh-CN" sz="2800" dirty="0"/>
          </a:p>
          <a:p>
            <a:pPr marL="0" indent="0" eaLnBrk="1" hangingPunct="1">
              <a:buNone/>
            </a:pPr>
            <a:endParaRPr lang="en-US" altLang="zh-CN" sz="2800" dirty="0"/>
          </a:p>
          <a:p>
            <a:pPr marL="0" indent="0" eaLnBrk="1" hangingPunct="1">
              <a:buNone/>
            </a:pPr>
            <a:endParaRPr lang="en-US" altLang="zh-CN" sz="2800" dirty="0"/>
          </a:p>
          <a:p>
            <a:pPr marL="0" indent="0" eaLnBrk="1" hangingPunct="1">
              <a:buNone/>
            </a:pPr>
            <a:endParaRPr lang="en-US" altLang="zh-CN" sz="2800" dirty="0"/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152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9" name="矩形 8"/>
          <p:cNvSpPr/>
          <p:nvPr/>
        </p:nvSpPr>
        <p:spPr bwMode="auto">
          <a:xfrm>
            <a:off x="2478788" y="98072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0" name="矩形 9"/>
          <p:cNvSpPr/>
          <p:nvPr/>
        </p:nvSpPr>
        <p:spPr bwMode="auto">
          <a:xfrm>
            <a:off x="2910788" y="98072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8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1" name="矩形 10"/>
          <p:cNvSpPr/>
          <p:nvPr/>
        </p:nvSpPr>
        <p:spPr bwMode="auto">
          <a:xfrm>
            <a:off x="3342788" y="98072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7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2" name="矩形 11"/>
          <p:cNvSpPr/>
          <p:nvPr/>
        </p:nvSpPr>
        <p:spPr bwMode="auto">
          <a:xfrm>
            <a:off x="3774788" y="98072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3" name="矩形 12"/>
          <p:cNvSpPr/>
          <p:nvPr/>
        </p:nvSpPr>
        <p:spPr bwMode="auto">
          <a:xfrm>
            <a:off x="4206980" y="98072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3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4" name="矩形 13"/>
          <p:cNvSpPr/>
          <p:nvPr/>
        </p:nvSpPr>
        <p:spPr bwMode="auto">
          <a:xfrm>
            <a:off x="4639220" y="98072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5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5" name="矩形 14"/>
          <p:cNvSpPr/>
          <p:nvPr/>
        </p:nvSpPr>
        <p:spPr bwMode="auto">
          <a:xfrm>
            <a:off x="5075960" y="98072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6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6" name="矩形 15"/>
          <p:cNvSpPr/>
          <p:nvPr/>
        </p:nvSpPr>
        <p:spPr bwMode="auto">
          <a:xfrm>
            <a:off x="5508152" y="98072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4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cxnSp>
        <p:nvCxnSpPr>
          <p:cNvPr id="4" name="直接箭头连接符 3"/>
          <p:cNvCxnSpPr>
            <a:endCxn id="16" idx="2"/>
          </p:cNvCxnSpPr>
          <p:nvPr/>
        </p:nvCxnSpPr>
        <p:spPr bwMode="auto">
          <a:xfrm flipV="1">
            <a:off x="5724128" y="1412728"/>
            <a:ext cx="24" cy="216072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" name="直接箭头连接符 4"/>
          <p:cNvCxnSpPr/>
          <p:nvPr/>
        </p:nvCxnSpPr>
        <p:spPr bwMode="auto">
          <a:xfrm>
            <a:off x="4206788" y="1556792"/>
            <a:ext cx="0" cy="36004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矩形 19"/>
          <p:cNvSpPr/>
          <p:nvPr/>
        </p:nvSpPr>
        <p:spPr bwMode="auto">
          <a:xfrm>
            <a:off x="2478788" y="209235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21" name="矩形 20"/>
          <p:cNvSpPr/>
          <p:nvPr/>
        </p:nvSpPr>
        <p:spPr bwMode="auto">
          <a:xfrm>
            <a:off x="2910788" y="209235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22" name="矩形 21"/>
          <p:cNvSpPr/>
          <p:nvPr/>
        </p:nvSpPr>
        <p:spPr bwMode="auto">
          <a:xfrm>
            <a:off x="3342788" y="209235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3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23" name="矩形 22"/>
          <p:cNvSpPr/>
          <p:nvPr/>
        </p:nvSpPr>
        <p:spPr bwMode="auto">
          <a:xfrm>
            <a:off x="3774788" y="209235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4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24" name="矩形 23"/>
          <p:cNvSpPr/>
          <p:nvPr/>
        </p:nvSpPr>
        <p:spPr bwMode="auto">
          <a:xfrm>
            <a:off x="4206980" y="209235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7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25" name="矩形 24"/>
          <p:cNvSpPr/>
          <p:nvPr/>
        </p:nvSpPr>
        <p:spPr bwMode="auto">
          <a:xfrm>
            <a:off x="4639220" y="209235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5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26" name="矩形 25"/>
          <p:cNvSpPr/>
          <p:nvPr/>
        </p:nvSpPr>
        <p:spPr bwMode="auto">
          <a:xfrm>
            <a:off x="5075960" y="209235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6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27" name="矩形 26"/>
          <p:cNvSpPr/>
          <p:nvPr/>
        </p:nvSpPr>
        <p:spPr bwMode="auto">
          <a:xfrm>
            <a:off x="5508152" y="209235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8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cxnSp>
        <p:nvCxnSpPr>
          <p:cNvPr id="28" name="直接连接符 27"/>
          <p:cNvCxnSpPr/>
          <p:nvPr/>
        </p:nvCxnSpPr>
        <p:spPr bwMode="auto">
          <a:xfrm>
            <a:off x="3767119" y="1988840"/>
            <a:ext cx="0" cy="648072"/>
          </a:xfrm>
          <a:prstGeom prst="line">
            <a:avLst/>
          </a:prstGeom>
          <a:ln w="28575"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 bwMode="auto">
          <a:xfrm>
            <a:off x="4211960" y="1988840"/>
            <a:ext cx="0" cy="648072"/>
          </a:xfrm>
          <a:prstGeom prst="line">
            <a:avLst/>
          </a:prstGeom>
          <a:ln w="28575"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/>
          <p:nvPr/>
        </p:nvCxnSpPr>
        <p:spPr bwMode="auto">
          <a:xfrm flipH="1">
            <a:off x="2324572" y="2636912"/>
            <a:ext cx="663252" cy="39602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直接箭头连接符 31"/>
          <p:cNvCxnSpPr/>
          <p:nvPr/>
        </p:nvCxnSpPr>
        <p:spPr bwMode="auto">
          <a:xfrm>
            <a:off x="5071220" y="2648075"/>
            <a:ext cx="868932" cy="420885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4" name="矩形 33"/>
          <p:cNvSpPr/>
          <p:nvPr/>
        </p:nvSpPr>
        <p:spPr bwMode="auto">
          <a:xfrm>
            <a:off x="1642397" y="3140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5" name="矩形 34"/>
          <p:cNvSpPr/>
          <p:nvPr/>
        </p:nvSpPr>
        <p:spPr bwMode="auto">
          <a:xfrm>
            <a:off x="2074397" y="3140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6" name="矩形 35"/>
          <p:cNvSpPr/>
          <p:nvPr/>
        </p:nvSpPr>
        <p:spPr bwMode="auto">
          <a:xfrm>
            <a:off x="2506397" y="3140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3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7" name="矩形 36"/>
          <p:cNvSpPr/>
          <p:nvPr/>
        </p:nvSpPr>
        <p:spPr bwMode="auto">
          <a:xfrm>
            <a:off x="5143084" y="3140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7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8" name="矩形 37"/>
          <p:cNvSpPr/>
          <p:nvPr/>
        </p:nvSpPr>
        <p:spPr bwMode="auto">
          <a:xfrm>
            <a:off x="5575324" y="3140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5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9" name="矩形 38"/>
          <p:cNvSpPr/>
          <p:nvPr/>
        </p:nvSpPr>
        <p:spPr bwMode="auto">
          <a:xfrm>
            <a:off x="6012064" y="3140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6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40" name="矩形 39"/>
          <p:cNvSpPr/>
          <p:nvPr/>
        </p:nvSpPr>
        <p:spPr bwMode="auto">
          <a:xfrm>
            <a:off x="6444256" y="3140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8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42" name="矩形 41"/>
          <p:cNvSpPr/>
          <p:nvPr/>
        </p:nvSpPr>
        <p:spPr bwMode="auto">
          <a:xfrm>
            <a:off x="3769329" y="3135287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4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cxnSp>
        <p:nvCxnSpPr>
          <p:cNvPr id="43" name="直接箭头连接符 42"/>
          <p:cNvCxnSpPr/>
          <p:nvPr/>
        </p:nvCxnSpPr>
        <p:spPr bwMode="auto">
          <a:xfrm flipV="1">
            <a:off x="2726841" y="3572968"/>
            <a:ext cx="24" cy="216072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4" name="直接箭头连接符 43"/>
          <p:cNvCxnSpPr/>
          <p:nvPr/>
        </p:nvCxnSpPr>
        <p:spPr bwMode="auto">
          <a:xfrm flipV="1">
            <a:off x="6228064" y="3572968"/>
            <a:ext cx="24" cy="216072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5" name="直接连接符 44"/>
          <p:cNvCxnSpPr/>
          <p:nvPr/>
        </p:nvCxnSpPr>
        <p:spPr bwMode="auto">
          <a:xfrm>
            <a:off x="2508505" y="4038520"/>
            <a:ext cx="0" cy="648072"/>
          </a:xfrm>
          <a:prstGeom prst="line">
            <a:avLst/>
          </a:prstGeom>
          <a:ln w="28575"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直接连接符 45"/>
          <p:cNvCxnSpPr/>
          <p:nvPr/>
        </p:nvCxnSpPr>
        <p:spPr bwMode="auto">
          <a:xfrm>
            <a:off x="6016852" y="4077072"/>
            <a:ext cx="0" cy="648072"/>
          </a:xfrm>
          <a:prstGeom prst="line">
            <a:avLst/>
          </a:prstGeom>
          <a:ln w="28575"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直接连接符 46"/>
          <p:cNvCxnSpPr/>
          <p:nvPr/>
        </p:nvCxnSpPr>
        <p:spPr bwMode="auto">
          <a:xfrm>
            <a:off x="5580112" y="4077072"/>
            <a:ext cx="0" cy="648072"/>
          </a:xfrm>
          <a:prstGeom prst="line">
            <a:avLst/>
          </a:prstGeom>
          <a:ln w="28575"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9" name="矩形 48"/>
          <p:cNvSpPr/>
          <p:nvPr/>
        </p:nvSpPr>
        <p:spPr bwMode="auto">
          <a:xfrm>
            <a:off x="1210397" y="4935439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0" name="矩形 49"/>
          <p:cNvSpPr/>
          <p:nvPr/>
        </p:nvSpPr>
        <p:spPr bwMode="auto">
          <a:xfrm>
            <a:off x="1642397" y="4935439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cxnSp>
        <p:nvCxnSpPr>
          <p:cNvPr id="48" name="直接箭头连接符 47"/>
          <p:cNvCxnSpPr/>
          <p:nvPr/>
        </p:nvCxnSpPr>
        <p:spPr bwMode="auto">
          <a:xfrm flipH="1">
            <a:off x="1750892" y="4638295"/>
            <a:ext cx="486071" cy="270649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4" name="直接箭头连接符 63"/>
          <p:cNvCxnSpPr/>
          <p:nvPr/>
        </p:nvCxnSpPr>
        <p:spPr bwMode="auto">
          <a:xfrm flipV="1">
            <a:off x="1421483" y="5372003"/>
            <a:ext cx="24" cy="216072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8" name="直接箭头连接符 67"/>
          <p:cNvCxnSpPr>
            <a:endCxn id="93" idx="0"/>
          </p:cNvCxnSpPr>
          <p:nvPr/>
        </p:nvCxnSpPr>
        <p:spPr bwMode="auto">
          <a:xfrm flipH="1">
            <a:off x="5143084" y="4593580"/>
            <a:ext cx="237515" cy="341859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2" name="矩形 71"/>
          <p:cNvSpPr/>
          <p:nvPr/>
        </p:nvSpPr>
        <p:spPr bwMode="auto">
          <a:xfrm>
            <a:off x="5143084" y="4146556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5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3" name="矩形 72"/>
          <p:cNvSpPr/>
          <p:nvPr/>
        </p:nvSpPr>
        <p:spPr bwMode="auto">
          <a:xfrm>
            <a:off x="5575324" y="4146556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6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4" name="矩形 73"/>
          <p:cNvSpPr/>
          <p:nvPr/>
        </p:nvSpPr>
        <p:spPr bwMode="auto">
          <a:xfrm>
            <a:off x="6012064" y="4146556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8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5" name="矩形 74"/>
          <p:cNvSpPr/>
          <p:nvPr/>
        </p:nvSpPr>
        <p:spPr bwMode="auto">
          <a:xfrm>
            <a:off x="6444256" y="4146556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7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cxnSp>
        <p:nvCxnSpPr>
          <p:cNvPr id="76" name="直接箭头连接符 75"/>
          <p:cNvCxnSpPr/>
          <p:nvPr/>
        </p:nvCxnSpPr>
        <p:spPr bwMode="auto">
          <a:xfrm>
            <a:off x="6007324" y="3645024"/>
            <a:ext cx="0" cy="36004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7" name="矩形 76"/>
          <p:cNvSpPr/>
          <p:nvPr/>
        </p:nvSpPr>
        <p:spPr bwMode="auto">
          <a:xfrm>
            <a:off x="1636707" y="4146556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8" name="矩形 77"/>
          <p:cNvSpPr/>
          <p:nvPr/>
        </p:nvSpPr>
        <p:spPr bwMode="auto">
          <a:xfrm>
            <a:off x="2068707" y="4146556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9" name="矩形 78"/>
          <p:cNvSpPr/>
          <p:nvPr/>
        </p:nvSpPr>
        <p:spPr bwMode="auto">
          <a:xfrm>
            <a:off x="2500707" y="4146556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3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cxnSp>
        <p:nvCxnSpPr>
          <p:cNvPr id="80" name="直接箭头连接符 79"/>
          <p:cNvCxnSpPr/>
          <p:nvPr/>
        </p:nvCxnSpPr>
        <p:spPr bwMode="auto">
          <a:xfrm>
            <a:off x="2284707" y="3645024"/>
            <a:ext cx="0" cy="36004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1" name="矩形 80"/>
          <p:cNvSpPr/>
          <p:nvPr/>
        </p:nvSpPr>
        <p:spPr bwMode="auto">
          <a:xfrm>
            <a:off x="1204707" y="5661296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82" name="矩形 81"/>
          <p:cNvSpPr/>
          <p:nvPr/>
        </p:nvSpPr>
        <p:spPr bwMode="auto">
          <a:xfrm>
            <a:off x="1636707" y="5661296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cxnSp>
        <p:nvCxnSpPr>
          <p:cNvPr id="84" name="直接箭头连接符 83"/>
          <p:cNvCxnSpPr/>
          <p:nvPr/>
        </p:nvCxnSpPr>
        <p:spPr bwMode="auto">
          <a:xfrm>
            <a:off x="1636707" y="5371906"/>
            <a:ext cx="0" cy="220636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8" name="直接连接符 87"/>
          <p:cNvCxnSpPr/>
          <p:nvPr/>
        </p:nvCxnSpPr>
        <p:spPr bwMode="auto">
          <a:xfrm>
            <a:off x="1636707" y="5588075"/>
            <a:ext cx="0" cy="648072"/>
          </a:xfrm>
          <a:prstGeom prst="line">
            <a:avLst/>
          </a:prstGeom>
          <a:ln w="28575"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9" name="矩形 88"/>
          <p:cNvSpPr/>
          <p:nvPr/>
        </p:nvSpPr>
        <p:spPr bwMode="auto">
          <a:xfrm>
            <a:off x="6660256" y="4936144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8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90" name="矩形 89"/>
          <p:cNvSpPr/>
          <p:nvPr/>
        </p:nvSpPr>
        <p:spPr bwMode="auto">
          <a:xfrm>
            <a:off x="7092448" y="4936144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7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cxnSp>
        <p:nvCxnSpPr>
          <p:cNvPr id="91" name="直接箭头连接符 90"/>
          <p:cNvCxnSpPr/>
          <p:nvPr/>
        </p:nvCxnSpPr>
        <p:spPr bwMode="auto">
          <a:xfrm>
            <a:off x="6491768" y="4622025"/>
            <a:ext cx="596831" cy="244606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3" name="矩形 92"/>
          <p:cNvSpPr/>
          <p:nvPr/>
        </p:nvSpPr>
        <p:spPr bwMode="auto">
          <a:xfrm>
            <a:off x="4927084" y="4935439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5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cxnSp>
        <p:nvCxnSpPr>
          <p:cNvPr id="94" name="直接连接符 93"/>
          <p:cNvCxnSpPr/>
          <p:nvPr/>
        </p:nvCxnSpPr>
        <p:spPr bwMode="auto">
          <a:xfrm>
            <a:off x="457200" y="1772816"/>
            <a:ext cx="7571184" cy="0"/>
          </a:xfrm>
          <a:prstGeom prst="line">
            <a:avLst/>
          </a:prstGeom>
          <a:ln>
            <a:solidFill>
              <a:srgbClr val="0070C0"/>
            </a:solidFill>
            <a:prstDash val="dash"/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4" name="直接连接符 103"/>
          <p:cNvCxnSpPr/>
          <p:nvPr/>
        </p:nvCxnSpPr>
        <p:spPr bwMode="auto">
          <a:xfrm>
            <a:off x="457200" y="3861048"/>
            <a:ext cx="7571184" cy="0"/>
          </a:xfrm>
          <a:prstGeom prst="line">
            <a:avLst/>
          </a:prstGeom>
          <a:ln>
            <a:solidFill>
              <a:srgbClr val="0070C0"/>
            </a:solidFill>
            <a:prstDash val="dash"/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6" name="直接连接符 105"/>
          <p:cNvCxnSpPr/>
          <p:nvPr/>
        </p:nvCxnSpPr>
        <p:spPr bwMode="auto">
          <a:xfrm>
            <a:off x="415737" y="5517232"/>
            <a:ext cx="7571184" cy="0"/>
          </a:xfrm>
          <a:prstGeom prst="line">
            <a:avLst/>
          </a:prstGeom>
          <a:ln>
            <a:solidFill>
              <a:srgbClr val="0070C0"/>
            </a:solidFill>
            <a:prstDash val="dash"/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7" name="矩形 106"/>
          <p:cNvSpPr/>
          <p:nvPr/>
        </p:nvSpPr>
        <p:spPr bwMode="auto">
          <a:xfrm>
            <a:off x="3779960" y="4130679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4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08" name="矩形 107"/>
          <p:cNvSpPr/>
          <p:nvPr/>
        </p:nvSpPr>
        <p:spPr bwMode="auto">
          <a:xfrm>
            <a:off x="2476785" y="4935439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3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09" name="矩形 108"/>
          <p:cNvSpPr/>
          <p:nvPr/>
        </p:nvSpPr>
        <p:spPr bwMode="auto">
          <a:xfrm>
            <a:off x="5584852" y="4936022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6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10" name="矩形 109"/>
          <p:cNvSpPr/>
          <p:nvPr/>
        </p:nvSpPr>
        <p:spPr bwMode="auto">
          <a:xfrm>
            <a:off x="3768381" y="494404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4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11" name="矩形 110"/>
          <p:cNvSpPr/>
          <p:nvPr/>
        </p:nvSpPr>
        <p:spPr bwMode="auto">
          <a:xfrm>
            <a:off x="4927084" y="5667026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5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12" name="矩形 111"/>
          <p:cNvSpPr/>
          <p:nvPr/>
        </p:nvSpPr>
        <p:spPr bwMode="auto">
          <a:xfrm>
            <a:off x="2476785" y="5667026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3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13" name="矩形 112"/>
          <p:cNvSpPr/>
          <p:nvPr/>
        </p:nvSpPr>
        <p:spPr bwMode="auto">
          <a:xfrm>
            <a:off x="5584852" y="5667609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6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14" name="矩形 113"/>
          <p:cNvSpPr/>
          <p:nvPr/>
        </p:nvSpPr>
        <p:spPr bwMode="auto">
          <a:xfrm>
            <a:off x="3768381" y="5675632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4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83" name="文本框 82"/>
          <p:cNvSpPr txBox="1"/>
          <p:nvPr/>
        </p:nvSpPr>
        <p:spPr>
          <a:xfrm>
            <a:off x="411969" y="908720"/>
            <a:ext cx="12733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rgbClr val="0070C0"/>
                </a:solidFill>
              </a:rPr>
              <a:t>Divide</a:t>
            </a:r>
            <a:endParaRPr lang="zh-CN" altLang="en-US" sz="28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6480057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Quicksort - Example</a:t>
            </a:r>
            <a:endParaRPr lang="en-US" altLang="zh-CN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836613"/>
            <a:ext cx="8229600" cy="6120779"/>
          </a:xfrm>
        </p:spPr>
        <p:txBody>
          <a:bodyPr/>
          <a:lstStyle/>
          <a:p>
            <a:pPr eaLnBrk="1" hangingPunct="1"/>
            <a:endParaRPr lang="en-US" altLang="zh-CN" sz="2800" dirty="0"/>
          </a:p>
          <a:p>
            <a:pPr eaLnBrk="1" hangingPunct="1"/>
            <a:endParaRPr lang="en-US" altLang="zh-CN" sz="2800" dirty="0"/>
          </a:p>
          <a:p>
            <a:pPr marL="0" indent="0" eaLnBrk="1" hangingPunct="1">
              <a:buNone/>
            </a:pPr>
            <a:endParaRPr lang="en-US" altLang="zh-CN" sz="2800" dirty="0"/>
          </a:p>
          <a:p>
            <a:pPr marL="0" indent="0" eaLnBrk="1" hangingPunct="1">
              <a:buNone/>
            </a:pPr>
            <a:endParaRPr lang="en-US" altLang="zh-CN" sz="2800" dirty="0"/>
          </a:p>
          <a:p>
            <a:pPr marL="0" indent="0" eaLnBrk="1" hangingPunct="1">
              <a:buNone/>
            </a:pPr>
            <a:endParaRPr lang="en-US" altLang="zh-CN" sz="2800" dirty="0"/>
          </a:p>
          <a:p>
            <a:pPr marL="0" indent="0" eaLnBrk="1" hangingPunct="1">
              <a:buNone/>
            </a:pPr>
            <a:endParaRPr lang="en-US" altLang="zh-CN" sz="2800" dirty="0"/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153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9" name="矩形 8"/>
          <p:cNvSpPr/>
          <p:nvPr/>
        </p:nvSpPr>
        <p:spPr bwMode="auto">
          <a:xfrm>
            <a:off x="2478788" y="98072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0" name="矩形 9"/>
          <p:cNvSpPr/>
          <p:nvPr/>
        </p:nvSpPr>
        <p:spPr bwMode="auto">
          <a:xfrm>
            <a:off x="2910788" y="98072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8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1" name="矩形 10"/>
          <p:cNvSpPr/>
          <p:nvPr/>
        </p:nvSpPr>
        <p:spPr bwMode="auto">
          <a:xfrm>
            <a:off x="3342788" y="98072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7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2" name="矩形 11"/>
          <p:cNvSpPr/>
          <p:nvPr/>
        </p:nvSpPr>
        <p:spPr bwMode="auto">
          <a:xfrm>
            <a:off x="3774788" y="98072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3" name="矩形 12"/>
          <p:cNvSpPr/>
          <p:nvPr/>
        </p:nvSpPr>
        <p:spPr bwMode="auto">
          <a:xfrm>
            <a:off x="4206980" y="98072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3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4" name="矩形 13"/>
          <p:cNvSpPr/>
          <p:nvPr/>
        </p:nvSpPr>
        <p:spPr bwMode="auto">
          <a:xfrm>
            <a:off x="4639220" y="98072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5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5" name="矩形 14"/>
          <p:cNvSpPr/>
          <p:nvPr/>
        </p:nvSpPr>
        <p:spPr bwMode="auto">
          <a:xfrm>
            <a:off x="5075960" y="98072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6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6" name="矩形 15"/>
          <p:cNvSpPr/>
          <p:nvPr/>
        </p:nvSpPr>
        <p:spPr bwMode="auto">
          <a:xfrm>
            <a:off x="5508152" y="98072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4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cxnSp>
        <p:nvCxnSpPr>
          <p:cNvPr id="4" name="直接箭头连接符 3"/>
          <p:cNvCxnSpPr>
            <a:endCxn id="16" idx="2"/>
          </p:cNvCxnSpPr>
          <p:nvPr/>
        </p:nvCxnSpPr>
        <p:spPr bwMode="auto">
          <a:xfrm flipV="1">
            <a:off x="5724128" y="1412728"/>
            <a:ext cx="24" cy="216072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" name="直接箭头连接符 4"/>
          <p:cNvCxnSpPr/>
          <p:nvPr/>
        </p:nvCxnSpPr>
        <p:spPr bwMode="auto">
          <a:xfrm>
            <a:off x="4206788" y="1556792"/>
            <a:ext cx="0" cy="36004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矩形 19"/>
          <p:cNvSpPr/>
          <p:nvPr/>
        </p:nvSpPr>
        <p:spPr bwMode="auto">
          <a:xfrm>
            <a:off x="2478788" y="209235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21" name="矩形 20"/>
          <p:cNvSpPr/>
          <p:nvPr/>
        </p:nvSpPr>
        <p:spPr bwMode="auto">
          <a:xfrm>
            <a:off x="2910788" y="209235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22" name="矩形 21"/>
          <p:cNvSpPr/>
          <p:nvPr/>
        </p:nvSpPr>
        <p:spPr bwMode="auto">
          <a:xfrm>
            <a:off x="3342788" y="209235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3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23" name="矩形 22"/>
          <p:cNvSpPr/>
          <p:nvPr/>
        </p:nvSpPr>
        <p:spPr bwMode="auto">
          <a:xfrm>
            <a:off x="3774788" y="209235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4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24" name="矩形 23"/>
          <p:cNvSpPr/>
          <p:nvPr/>
        </p:nvSpPr>
        <p:spPr bwMode="auto">
          <a:xfrm>
            <a:off x="4206980" y="209235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7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25" name="矩形 24"/>
          <p:cNvSpPr/>
          <p:nvPr/>
        </p:nvSpPr>
        <p:spPr bwMode="auto">
          <a:xfrm>
            <a:off x="4639220" y="209235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5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26" name="矩形 25"/>
          <p:cNvSpPr/>
          <p:nvPr/>
        </p:nvSpPr>
        <p:spPr bwMode="auto">
          <a:xfrm>
            <a:off x="5075960" y="209235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6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27" name="矩形 26"/>
          <p:cNvSpPr/>
          <p:nvPr/>
        </p:nvSpPr>
        <p:spPr bwMode="auto">
          <a:xfrm>
            <a:off x="5508152" y="209235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8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cxnSp>
        <p:nvCxnSpPr>
          <p:cNvPr id="28" name="直接连接符 27"/>
          <p:cNvCxnSpPr/>
          <p:nvPr/>
        </p:nvCxnSpPr>
        <p:spPr bwMode="auto">
          <a:xfrm>
            <a:off x="3767119" y="1988840"/>
            <a:ext cx="0" cy="648072"/>
          </a:xfrm>
          <a:prstGeom prst="line">
            <a:avLst/>
          </a:prstGeom>
          <a:ln w="28575"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 bwMode="auto">
          <a:xfrm>
            <a:off x="4211960" y="1988840"/>
            <a:ext cx="0" cy="648072"/>
          </a:xfrm>
          <a:prstGeom prst="line">
            <a:avLst/>
          </a:prstGeom>
          <a:ln w="28575"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/>
          <p:nvPr/>
        </p:nvCxnSpPr>
        <p:spPr bwMode="auto">
          <a:xfrm flipH="1">
            <a:off x="2324572" y="2636912"/>
            <a:ext cx="663252" cy="39602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直接箭头连接符 31"/>
          <p:cNvCxnSpPr/>
          <p:nvPr/>
        </p:nvCxnSpPr>
        <p:spPr bwMode="auto">
          <a:xfrm>
            <a:off x="5071220" y="2648075"/>
            <a:ext cx="868932" cy="420885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4" name="矩形 33"/>
          <p:cNvSpPr/>
          <p:nvPr/>
        </p:nvSpPr>
        <p:spPr bwMode="auto">
          <a:xfrm>
            <a:off x="1642397" y="3140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5" name="矩形 34"/>
          <p:cNvSpPr/>
          <p:nvPr/>
        </p:nvSpPr>
        <p:spPr bwMode="auto">
          <a:xfrm>
            <a:off x="2074397" y="3140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6" name="矩形 35"/>
          <p:cNvSpPr/>
          <p:nvPr/>
        </p:nvSpPr>
        <p:spPr bwMode="auto">
          <a:xfrm>
            <a:off x="2506397" y="3140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3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7" name="矩形 36"/>
          <p:cNvSpPr/>
          <p:nvPr/>
        </p:nvSpPr>
        <p:spPr bwMode="auto">
          <a:xfrm>
            <a:off x="5143084" y="3140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7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8" name="矩形 37"/>
          <p:cNvSpPr/>
          <p:nvPr/>
        </p:nvSpPr>
        <p:spPr bwMode="auto">
          <a:xfrm>
            <a:off x="5575324" y="3140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5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9" name="矩形 38"/>
          <p:cNvSpPr/>
          <p:nvPr/>
        </p:nvSpPr>
        <p:spPr bwMode="auto">
          <a:xfrm>
            <a:off x="6012064" y="3140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6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40" name="矩形 39"/>
          <p:cNvSpPr/>
          <p:nvPr/>
        </p:nvSpPr>
        <p:spPr bwMode="auto">
          <a:xfrm>
            <a:off x="6444256" y="3140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8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42" name="矩形 41"/>
          <p:cNvSpPr/>
          <p:nvPr/>
        </p:nvSpPr>
        <p:spPr bwMode="auto">
          <a:xfrm>
            <a:off x="3769329" y="3135287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4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cxnSp>
        <p:nvCxnSpPr>
          <p:cNvPr id="43" name="直接箭头连接符 42"/>
          <p:cNvCxnSpPr/>
          <p:nvPr/>
        </p:nvCxnSpPr>
        <p:spPr bwMode="auto">
          <a:xfrm flipV="1">
            <a:off x="2726841" y="3572968"/>
            <a:ext cx="24" cy="216072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4" name="直接箭头连接符 43"/>
          <p:cNvCxnSpPr/>
          <p:nvPr/>
        </p:nvCxnSpPr>
        <p:spPr bwMode="auto">
          <a:xfrm flipV="1">
            <a:off x="6228064" y="3572968"/>
            <a:ext cx="24" cy="216072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5" name="直接连接符 44"/>
          <p:cNvCxnSpPr/>
          <p:nvPr/>
        </p:nvCxnSpPr>
        <p:spPr bwMode="auto">
          <a:xfrm>
            <a:off x="2508505" y="4038520"/>
            <a:ext cx="0" cy="648072"/>
          </a:xfrm>
          <a:prstGeom prst="line">
            <a:avLst/>
          </a:prstGeom>
          <a:ln w="28575"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直接连接符 45"/>
          <p:cNvCxnSpPr/>
          <p:nvPr/>
        </p:nvCxnSpPr>
        <p:spPr bwMode="auto">
          <a:xfrm>
            <a:off x="6016852" y="4077072"/>
            <a:ext cx="0" cy="648072"/>
          </a:xfrm>
          <a:prstGeom prst="line">
            <a:avLst/>
          </a:prstGeom>
          <a:ln w="28575"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直接连接符 46"/>
          <p:cNvCxnSpPr/>
          <p:nvPr/>
        </p:nvCxnSpPr>
        <p:spPr bwMode="auto">
          <a:xfrm>
            <a:off x="5580112" y="4077072"/>
            <a:ext cx="0" cy="648072"/>
          </a:xfrm>
          <a:prstGeom prst="line">
            <a:avLst/>
          </a:prstGeom>
          <a:ln w="28575"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9" name="矩形 48"/>
          <p:cNvSpPr/>
          <p:nvPr/>
        </p:nvSpPr>
        <p:spPr bwMode="auto">
          <a:xfrm>
            <a:off x="1210397" y="4935439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0" name="矩形 49"/>
          <p:cNvSpPr/>
          <p:nvPr/>
        </p:nvSpPr>
        <p:spPr bwMode="auto">
          <a:xfrm>
            <a:off x="1642397" y="4935439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cxnSp>
        <p:nvCxnSpPr>
          <p:cNvPr id="48" name="直接箭头连接符 47"/>
          <p:cNvCxnSpPr/>
          <p:nvPr/>
        </p:nvCxnSpPr>
        <p:spPr bwMode="auto">
          <a:xfrm flipH="1">
            <a:off x="1750892" y="4638295"/>
            <a:ext cx="486071" cy="270649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4" name="直接箭头连接符 63"/>
          <p:cNvCxnSpPr/>
          <p:nvPr/>
        </p:nvCxnSpPr>
        <p:spPr bwMode="auto">
          <a:xfrm flipV="1">
            <a:off x="1421483" y="5372003"/>
            <a:ext cx="24" cy="216072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8" name="直接箭头连接符 67"/>
          <p:cNvCxnSpPr>
            <a:endCxn id="93" idx="0"/>
          </p:cNvCxnSpPr>
          <p:nvPr/>
        </p:nvCxnSpPr>
        <p:spPr bwMode="auto">
          <a:xfrm flipH="1">
            <a:off x="5143084" y="4593580"/>
            <a:ext cx="237515" cy="341859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2" name="矩形 71"/>
          <p:cNvSpPr/>
          <p:nvPr/>
        </p:nvSpPr>
        <p:spPr bwMode="auto">
          <a:xfrm>
            <a:off x="5143084" y="4146556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5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3" name="矩形 72"/>
          <p:cNvSpPr/>
          <p:nvPr/>
        </p:nvSpPr>
        <p:spPr bwMode="auto">
          <a:xfrm>
            <a:off x="5575324" y="4146556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6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4" name="矩形 73"/>
          <p:cNvSpPr/>
          <p:nvPr/>
        </p:nvSpPr>
        <p:spPr bwMode="auto">
          <a:xfrm>
            <a:off x="6012064" y="4146556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8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5" name="矩形 74"/>
          <p:cNvSpPr/>
          <p:nvPr/>
        </p:nvSpPr>
        <p:spPr bwMode="auto">
          <a:xfrm>
            <a:off x="6444256" y="4146556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7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cxnSp>
        <p:nvCxnSpPr>
          <p:cNvPr id="76" name="直接箭头连接符 75"/>
          <p:cNvCxnSpPr/>
          <p:nvPr/>
        </p:nvCxnSpPr>
        <p:spPr bwMode="auto">
          <a:xfrm>
            <a:off x="6007324" y="3645024"/>
            <a:ext cx="0" cy="36004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7" name="矩形 76"/>
          <p:cNvSpPr/>
          <p:nvPr/>
        </p:nvSpPr>
        <p:spPr bwMode="auto">
          <a:xfrm>
            <a:off x="1636707" y="4146556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8" name="矩形 77"/>
          <p:cNvSpPr/>
          <p:nvPr/>
        </p:nvSpPr>
        <p:spPr bwMode="auto">
          <a:xfrm>
            <a:off x="2068707" y="4146556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9" name="矩形 78"/>
          <p:cNvSpPr/>
          <p:nvPr/>
        </p:nvSpPr>
        <p:spPr bwMode="auto">
          <a:xfrm>
            <a:off x="2500707" y="4146556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3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cxnSp>
        <p:nvCxnSpPr>
          <p:cNvPr id="80" name="直接箭头连接符 79"/>
          <p:cNvCxnSpPr/>
          <p:nvPr/>
        </p:nvCxnSpPr>
        <p:spPr bwMode="auto">
          <a:xfrm>
            <a:off x="2284707" y="3645024"/>
            <a:ext cx="0" cy="36004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1" name="矩形 80"/>
          <p:cNvSpPr/>
          <p:nvPr/>
        </p:nvSpPr>
        <p:spPr bwMode="auto">
          <a:xfrm>
            <a:off x="1204707" y="5661296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82" name="矩形 81"/>
          <p:cNvSpPr/>
          <p:nvPr/>
        </p:nvSpPr>
        <p:spPr bwMode="auto">
          <a:xfrm>
            <a:off x="1636707" y="5661296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cxnSp>
        <p:nvCxnSpPr>
          <p:cNvPr id="84" name="直接箭头连接符 83"/>
          <p:cNvCxnSpPr/>
          <p:nvPr/>
        </p:nvCxnSpPr>
        <p:spPr bwMode="auto">
          <a:xfrm>
            <a:off x="1636707" y="5371906"/>
            <a:ext cx="0" cy="220636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8" name="直接连接符 87"/>
          <p:cNvCxnSpPr/>
          <p:nvPr/>
        </p:nvCxnSpPr>
        <p:spPr bwMode="auto">
          <a:xfrm>
            <a:off x="1636707" y="5588075"/>
            <a:ext cx="0" cy="648072"/>
          </a:xfrm>
          <a:prstGeom prst="line">
            <a:avLst/>
          </a:prstGeom>
          <a:ln w="28575"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9" name="矩形 88"/>
          <p:cNvSpPr/>
          <p:nvPr/>
        </p:nvSpPr>
        <p:spPr bwMode="auto">
          <a:xfrm>
            <a:off x="6660256" y="4936144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8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90" name="矩形 89"/>
          <p:cNvSpPr/>
          <p:nvPr/>
        </p:nvSpPr>
        <p:spPr bwMode="auto">
          <a:xfrm>
            <a:off x="7092448" y="4936144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7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cxnSp>
        <p:nvCxnSpPr>
          <p:cNvPr id="91" name="直接箭头连接符 90"/>
          <p:cNvCxnSpPr/>
          <p:nvPr/>
        </p:nvCxnSpPr>
        <p:spPr bwMode="auto">
          <a:xfrm>
            <a:off x="6491768" y="4622025"/>
            <a:ext cx="596831" cy="244606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3" name="矩形 92"/>
          <p:cNvSpPr/>
          <p:nvPr/>
        </p:nvSpPr>
        <p:spPr bwMode="auto">
          <a:xfrm>
            <a:off x="4927084" y="4935439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5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cxnSp>
        <p:nvCxnSpPr>
          <p:cNvPr id="95" name="直接箭头连接符 94"/>
          <p:cNvCxnSpPr/>
          <p:nvPr/>
        </p:nvCxnSpPr>
        <p:spPr bwMode="auto">
          <a:xfrm flipV="1">
            <a:off x="7308448" y="5372003"/>
            <a:ext cx="24" cy="216072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4" name="直接连接符 93"/>
          <p:cNvCxnSpPr/>
          <p:nvPr/>
        </p:nvCxnSpPr>
        <p:spPr bwMode="auto">
          <a:xfrm>
            <a:off x="457200" y="1772816"/>
            <a:ext cx="7571184" cy="0"/>
          </a:xfrm>
          <a:prstGeom prst="line">
            <a:avLst/>
          </a:prstGeom>
          <a:ln>
            <a:solidFill>
              <a:srgbClr val="0070C0"/>
            </a:solidFill>
            <a:prstDash val="dash"/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4" name="直接连接符 103"/>
          <p:cNvCxnSpPr/>
          <p:nvPr/>
        </p:nvCxnSpPr>
        <p:spPr bwMode="auto">
          <a:xfrm>
            <a:off x="457200" y="3861048"/>
            <a:ext cx="7571184" cy="0"/>
          </a:xfrm>
          <a:prstGeom prst="line">
            <a:avLst/>
          </a:prstGeom>
          <a:ln>
            <a:solidFill>
              <a:srgbClr val="0070C0"/>
            </a:solidFill>
            <a:prstDash val="dash"/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6" name="直接连接符 105"/>
          <p:cNvCxnSpPr/>
          <p:nvPr/>
        </p:nvCxnSpPr>
        <p:spPr bwMode="auto">
          <a:xfrm>
            <a:off x="415737" y="5517232"/>
            <a:ext cx="7571184" cy="0"/>
          </a:xfrm>
          <a:prstGeom prst="line">
            <a:avLst/>
          </a:prstGeom>
          <a:ln>
            <a:solidFill>
              <a:srgbClr val="0070C0"/>
            </a:solidFill>
            <a:prstDash val="dash"/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7" name="矩形 106"/>
          <p:cNvSpPr/>
          <p:nvPr/>
        </p:nvSpPr>
        <p:spPr bwMode="auto">
          <a:xfrm>
            <a:off x="3779960" y="4130679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4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08" name="矩形 107"/>
          <p:cNvSpPr/>
          <p:nvPr/>
        </p:nvSpPr>
        <p:spPr bwMode="auto">
          <a:xfrm>
            <a:off x="2476785" y="4935439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3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09" name="矩形 108"/>
          <p:cNvSpPr/>
          <p:nvPr/>
        </p:nvSpPr>
        <p:spPr bwMode="auto">
          <a:xfrm>
            <a:off x="5584852" y="4936022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6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10" name="矩形 109"/>
          <p:cNvSpPr/>
          <p:nvPr/>
        </p:nvSpPr>
        <p:spPr bwMode="auto">
          <a:xfrm>
            <a:off x="3768381" y="494404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4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11" name="矩形 110"/>
          <p:cNvSpPr/>
          <p:nvPr/>
        </p:nvSpPr>
        <p:spPr bwMode="auto">
          <a:xfrm>
            <a:off x="4927084" y="5667026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5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12" name="矩形 111"/>
          <p:cNvSpPr/>
          <p:nvPr/>
        </p:nvSpPr>
        <p:spPr bwMode="auto">
          <a:xfrm>
            <a:off x="2476785" y="5667026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3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13" name="矩形 112"/>
          <p:cNvSpPr/>
          <p:nvPr/>
        </p:nvSpPr>
        <p:spPr bwMode="auto">
          <a:xfrm>
            <a:off x="5584852" y="5667609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6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14" name="矩形 113"/>
          <p:cNvSpPr/>
          <p:nvPr/>
        </p:nvSpPr>
        <p:spPr bwMode="auto">
          <a:xfrm>
            <a:off x="3768381" y="5675632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4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83" name="文本框 82"/>
          <p:cNvSpPr txBox="1"/>
          <p:nvPr/>
        </p:nvSpPr>
        <p:spPr>
          <a:xfrm>
            <a:off x="411969" y="908720"/>
            <a:ext cx="12733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rgbClr val="0070C0"/>
                </a:solidFill>
              </a:rPr>
              <a:t>Divide</a:t>
            </a:r>
            <a:endParaRPr lang="zh-CN" altLang="en-US" sz="28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7994972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Quicksort - Example</a:t>
            </a:r>
            <a:endParaRPr lang="en-US" altLang="zh-CN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836613"/>
            <a:ext cx="8229600" cy="6120779"/>
          </a:xfrm>
        </p:spPr>
        <p:txBody>
          <a:bodyPr/>
          <a:lstStyle/>
          <a:p>
            <a:pPr eaLnBrk="1" hangingPunct="1"/>
            <a:endParaRPr lang="en-US" altLang="zh-CN" sz="2800" dirty="0"/>
          </a:p>
          <a:p>
            <a:pPr eaLnBrk="1" hangingPunct="1"/>
            <a:endParaRPr lang="en-US" altLang="zh-CN" sz="2800" dirty="0"/>
          </a:p>
          <a:p>
            <a:pPr marL="0" indent="0" eaLnBrk="1" hangingPunct="1">
              <a:buNone/>
            </a:pPr>
            <a:endParaRPr lang="en-US" altLang="zh-CN" sz="2800" dirty="0"/>
          </a:p>
          <a:p>
            <a:pPr marL="0" indent="0" eaLnBrk="1" hangingPunct="1">
              <a:buNone/>
            </a:pPr>
            <a:endParaRPr lang="en-US" altLang="zh-CN" sz="2800" dirty="0"/>
          </a:p>
          <a:p>
            <a:pPr marL="0" indent="0" eaLnBrk="1" hangingPunct="1">
              <a:buNone/>
            </a:pPr>
            <a:endParaRPr lang="en-US" altLang="zh-CN" sz="2800" dirty="0"/>
          </a:p>
          <a:p>
            <a:pPr marL="0" indent="0" eaLnBrk="1" hangingPunct="1">
              <a:buNone/>
            </a:pPr>
            <a:endParaRPr lang="en-US" altLang="zh-CN" sz="2800" dirty="0"/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154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9" name="矩形 8"/>
          <p:cNvSpPr/>
          <p:nvPr/>
        </p:nvSpPr>
        <p:spPr bwMode="auto">
          <a:xfrm>
            <a:off x="2478788" y="98072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0" name="矩形 9"/>
          <p:cNvSpPr/>
          <p:nvPr/>
        </p:nvSpPr>
        <p:spPr bwMode="auto">
          <a:xfrm>
            <a:off x="2910788" y="98072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8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1" name="矩形 10"/>
          <p:cNvSpPr/>
          <p:nvPr/>
        </p:nvSpPr>
        <p:spPr bwMode="auto">
          <a:xfrm>
            <a:off x="3342788" y="98072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7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2" name="矩形 11"/>
          <p:cNvSpPr/>
          <p:nvPr/>
        </p:nvSpPr>
        <p:spPr bwMode="auto">
          <a:xfrm>
            <a:off x="3774788" y="98072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3" name="矩形 12"/>
          <p:cNvSpPr/>
          <p:nvPr/>
        </p:nvSpPr>
        <p:spPr bwMode="auto">
          <a:xfrm>
            <a:off x="4206980" y="98072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3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4" name="矩形 13"/>
          <p:cNvSpPr/>
          <p:nvPr/>
        </p:nvSpPr>
        <p:spPr bwMode="auto">
          <a:xfrm>
            <a:off x="4639220" y="98072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5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5" name="矩形 14"/>
          <p:cNvSpPr/>
          <p:nvPr/>
        </p:nvSpPr>
        <p:spPr bwMode="auto">
          <a:xfrm>
            <a:off x="5075960" y="98072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6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6" name="矩形 15"/>
          <p:cNvSpPr/>
          <p:nvPr/>
        </p:nvSpPr>
        <p:spPr bwMode="auto">
          <a:xfrm>
            <a:off x="5508152" y="98072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4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cxnSp>
        <p:nvCxnSpPr>
          <p:cNvPr id="4" name="直接箭头连接符 3"/>
          <p:cNvCxnSpPr>
            <a:endCxn id="16" idx="2"/>
          </p:cNvCxnSpPr>
          <p:nvPr/>
        </p:nvCxnSpPr>
        <p:spPr bwMode="auto">
          <a:xfrm flipV="1">
            <a:off x="5724128" y="1412728"/>
            <a:ext cx="24" cy="216072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" name="直接箭头连接符 4"/>
          <p:cNvCxnSpPr/>
          <p:nvPr/>
        </p:nvCxnSpPr>
        <p:spPr bwMode="auto">
          <a:xfrm>
            <a:off x="4206788" y="1556792"/>
            <a:ext cx="0" cy="36004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矩形 19"/>
          <p:cNvSpPr/>
          <p:nvPr/>
        </p:nvSpPr>
        <p:spPr bwMode="auto">
          <a:xfrm>
            <a:off x="2478788" y="209235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21" name="矩形 20"/>
          <p:cNvSpPr/>
          <p:nvPr/>
        </p:nvSpPr>
        <p:spPr bwMode="auto">
          <a:xfrm>
            <a:off x="2910788" y="209235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22" name="矩形 21"/>
          <p:cNvSpPr/>
          <p:nvPr/>
        </p:nvSpPr>
        <p:spPr bwMode="auto">
          <a:xfrm>
            <a:off x="3342788" y="209235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3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23" name="矩形 22"/>
          <p:cNvSpPr/>
          <p:nvPr/>
        </p:nvSpPr>
        <p:spPr bwMode="auto">
          <a:xfrm>
            <a:off x="3774788" y="209235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4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24" name="矩形 23"/>
          <p:cNvSpPr/>
          <p:nvPr/>
        </p:nvSpPr>
        <p:spPr bwMode="auto">
          <a:xfrm>
            <a:off x="4206980" y="209235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7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25" name="矩形 24"/>
          <p:cNvSpPr/>
          <p:nvPr/>
        </p:nvSpPr>
        <p:spPr bwMode="auto">
          <a:xfrm>
            <a:off x="4639220" y="209235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5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26" name="矩形 25"/>
          <p:cNvSpPr/>
          <p:nvPr/>
        </p:nvSpPr>
        <p:spPr bwMode="auto">
          <a:xfrm>
            <a:off x="5075960" y="209235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6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27" name="矩形 26"/>
          <p:cNvSpPr/>
          <p:nvPr/>
        </p:nvSpPr>
        <p:spPr bwMode="auto">
          <a:xfrm>
            <a:off x="5508152" y="209235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8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cxnSp>
        <p:nvCxnSpPr>
          <p:cNvPr id="28" name="直接连接符 27"/>
          <p:cNvCxnSpPr/>
          <p:nvPr/>
        </p:nvCxnSpPr>
        <p:spPr bwMode="auto">
          <a:xfrm>
            <a:off x="3767119" y="1988840"/>
            <a:ext cx="0" cy="648072"/>
          </a:xfrm>
          <a:prstGeom prst="line">
            <a:avLst/>
          </a:prstGeom>
          <a:ln w="28575"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 bwMode="auto">
          <a:xfrm>
            <a:off x="4211960" y="1988840"/>
            <a:ext cx="0" cy="648072"/>
          </a:xfrm>
          <a:prstGeom prst="line">
            <a:avLst/>
          </a:prstGeom>
          <a:ln w="28575"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/>
          <p:nvPr/>
        </p:nvCxnSpPr>
        <p:spPr bwMode="auto">
          <a:xfrm flipH="1">
            <a:off x="2324572" y="2636912"/>
            <a:ext cx="663252" cy="39602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直接箭头连接符 31"/>
          <p:cNvCxnSpPr/>
          <p:nvPr/>
        </p:nvCxnSpPr>
        <p:spPr bwMode="auto">
          <a:xfrm>
            <a:off x="5071220" y="2648075"/>
            <a:ext cx="868932" cy="420885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4" name="矩形 33"/>
          <p:cNvSpPr/>
          <p:nvPr/>
        </p:nvSpPr>
        <p:spPr bwMode="auto">
          <a:xfrm>
            <a:off x="1642397" y="3140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5" name="矩形 34"/>
          <p:cNvSpPr/>
          <p:nvPr/>
        </p:nvSpPr>
        <p:spPr bwMode="auto">
          <a:xfrm>
            <a:off x="2074397" y="3140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6" name="矩形 35"/>
          <p:cNvSpPr/>
          <p:nvPr/>
        </p:nvSpPr>
        <p:spPr bwMode="auto">
          <a:xfrm>
            <a:off x="2506397" y="3140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3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7" name="矩形 36"/>
          <p:cNvSpPr/>
          <p:nvPr/>
        </p:nvSpPr>
        <p:spPr bwMode="auto">
          <a:xfrm>
            <a:off x="5143084" y="3140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7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8" name="矩形 37"/>
          <p:cNvSpPr/>
          <p:nvPr/>
        </p:nvSpPr>
        <p:spPr bwMode="auto">
          <a:xfrm>
            <a:off x="5575324" y="3140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5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9" name="矩形 38"/>
          <p:cNvSpPr/>
          <p:nvPr/>
        </p:nvSpPr>
        <p:spPr bwMode="auto">
          <a:xfrm>
            <a:off x="6012064" y="3140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6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40" name="矩形 39"/>
          <p:cNvSpPr/>
          <p:nvPr/>
        </p:nvSpPr>
        <p:spPr bwMode="auto">
          <a:xfrm>
            <a:off x="6444256" y="3140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8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42" name="矩形 41"/>
          <p:cNvSpPr/>
          <p:nvPr/>
        </p:nvSpPr>
        <p:spPr bwMode="auto">
          <a:xfrm>
            <a:off x="3769329" y="3135287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4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cxnSp>
        <p:nvCxnSpPr>
          <p:cNvPr id="43" name="直接箭头连接符 42"/>
          <p:cNvCxnSpPr/>
          <p:nvPr/>
        </p:nvCxnSpPr>
        <p:spPr bwMode="auto">
          <a:xfrm flipV="1">
            <a:off x="2726841" y="3572968"/>
            <a:ext cx="24" cy="216072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4" name="直接箭头连接符 43"/>
          <p:cNvCxnSpPr/>
          <p:nvPr/>
        </p:nvCxnSpPr>
        <p:spPr bwMode="auto">
          <a:xfrm flipV="1">
            <a:off x="6228064" y="3572968"/>
            <a:ext cx="24" cy="216072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5" name="直接连接符 44"/>
          <p:cNvCxnSpPr/>
          <p:nvPr/>
        </p:nvCxnSpPr>
        <p:spPr bwMode="auto">
          <a:xfrm>
            <a:off x="2508505" y="4038520"/>
            <a:ext cx="0" cy="648072"/>
          </a:xfrm>
          <a:prstGeom prst="line">
            <a:avLst/>
          </a:prstGeom>
          <a:ln w="28575"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直接连接符 45"/>
          <p:cNvCxnSpPr/>
          <p:nvPr/>
        </p:nvCxnSpPr>
        <p:spPr bwMode="auto">
          <a:xfrm>
            <a:off x="6016852" y="4077072"/>
            <a:ext cx="0" cy="648072"/>
          </a:xfrm>
          <a:prstGeom prst="line">
            <a:avLst/>
          </a:prstGeom>
          <a:ln w="28575"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直接连接符 46"/>
          <p:cNvCxnSpPr/>
          <p:nvPr/>
        </p:nvCxnSpPr>
        <p:spPr bwMode="auto">
          <a:xfrm>
            <a:off x="5580112" y="4077072"/>
            <a:ext cx="0" cy="648072"/>
          </a:xfrm>
          <a:prstGeom prst="line">
            <a:avLst/>
          </a:prstGeom>
          <a:ln w="28575"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9" name="矩形 48"/>
          <p:cNvSpPr/>
          <p:nvPr/>
        </p:nvSpPr>
        <p:spPr bwMode="auto">
          <a:xfrm>
            <a:off x="1210397" y="4935439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0" name="矩形 49"/>
          <p:cNvSpPr/>
          <p:nvPr/>
        </p:nvSpPr>
        <p:spPr bwMode="auto">
          <a:xfrm>
            <a:off x="1642397" y="4935439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cxnSp>
        <p:nvCxnSpPr>
          <p:cNvPr id="48" name="直接箭头连接符 47"/>
          <p:cNvCxnSpPr/>
          <p:nvPr/>
        </p:nvCxnSpPr>
        <p:spPr bwMode="auto">
          <a:xfrm flipH="1">
            <a:off x="1750892" y="4638295"/>
            <a:ext cx="486071" cy="270649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4" name="直接箭头连接符 63"/>
          <p:cNvCxnSpPr/>
          <p:nvPr/>
        </p:nvCxnSpPr>
        <p:spPr bwMode="auto">
          <a:xfrm flipV="1">
            <a:off x="1421483" y="5372003"/>
            <a:ext cx="24" cy="216072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8" name="直接箭头连接符 67"/>
          <p:cNvCxnSpPr>
            <a:endCxn id="93" idx="0"/>
          </p:cNvCxnSpPr>
          <p:nvPr/>
        </p:nvCxnSpPr>
        <p:spPr bwMode="auto">
          <a:xfrm flipH="1">
            <a:off x="5143084" y="4593580"/>
            <a:ext cx="237515" cy="341859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2" name="矩形 71"/>
          <p:cNvSpPr/>
          <p:nvPr/>
        </p:nvSpPr>
        <p:spPr bwMode="auto">
          <a:xfrm>
            <a:off x="5143084" y="4146556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5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3" name="矩形 72"/>
          <p:cNvSpPr/>
          <p:nvPr/>
        </p:nvSpPr>
        <p:spPr bwMode="auto">
          <a:xfrm>
            <a:off x="5575324" y="4146556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6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4" name="矩形 73"/>
          <p:cNvSpPr/>
          <p:nvPr/>
        </p:nvSpPr>
        <p:spPr bwMode="auto">
          <a:xfrm>
            <a:off x="6012064" y="4146556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8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5" name="矩形 74"/>
          <p:cNvSpPr/>
          <p:nvPr/>
        </p:nvSpPr>
        <p:spPr bwMode="auto">
          <a:xfrm>
            <a:off x="6444256" y="4146556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7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cxnSp>
        <p:nvCxnSpPr>
          <p:cNvPr id="76" name="直接箭头连接符 75"/>
          <p:cNvCxnSpPr/>
          <p:nvPr/>
        </p:nvCxnSpPr>
        <p:spPr bwMode="auto">
          <a:xfrm>
            <a:off x="6007324" y="3645024"/>
            <a:ext cx="0" cy="36004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7" name="矩形 76"/>
          <p:cNvSpPr/>
          <p:nvPr/>
        </p:nvSpPr>
        <p:spPr bwMode="auto">
          <a:xfrm>
            <a:off x="1636707" y="4146556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8" name="矩形 77"/>
          <p:cNvSpPr/>
          <p:nvPr/>
        </p:nvSpPr>
        <p:spPr bwMode="auto">
          <a:xfrm>
            <a:off x="2068707" y="4146556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9" name="矩形 78"/>
          <p:cNvSpPr/>
          <p:nvPr/>
        </p:nvSpPr>
        <p:spPr bwMode="auto">
          <a:xfrm>
            <a:off x="2500707" y="4146556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3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cxnSp>
        <p:nvCxnSpPr>
          <p:cNvPr id="80" name="直接箭头连接符 79"/>
          <p:cNvCxnSpPr/>
          <p:nvPr/>
        </p:nvCxnSpPr>
        <p:spPr bwMode="auto">
          <a:xfrm>
            <a:off x="2284707" y="3645024"/>
            <a:ext cx="0" cy="36004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1" name="矩形 80"/>
          <p:cNvSpPr/>
          <p:nvPr/>
        </p:nvSpPr>
        <p:spPr bwMode="auto">
          <a:xfrm>
            <a:off x="1204707" y="5661296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82" name="矩形 81"/>
          <p:cNvSpPr/>
          <p:nvPr/>
        </p:nvSpPr>
        <p:spPr bwMode="auto">
          <a:xfrm>
            <a:off x="1636707" y="5661296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cxnSp>
        <p:nvCxnSpPr>
          <p:cNvPr id="84" name="直接箭头连接符 83"/>
          <p:cNvCxnSpPr/>
          <p:nvPr/>
        </p:nvCxnSpPr>
        <p:spPr bwMode="auto">
          <a:xfrm>
            <a:off x="1636707" y="5371906"/>
            <a:ext cx="0" cy="220636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8" name="直接连接符 87"/>
          <p:cNvCxnSpPr/>
          <p:nvPr/>
        </p:nvCxnSpPr>
        <p:spPr bwMode="auto">
          <a:xfrm>
            <a:off x="1636707" y="5588075"/>
            <a:ext cx="0" cy="648072"/>
          </a:xfrm>
          <a:prstGeom prst="line">
            <a:avLst/>
          </a:prstGeom>
          <a:ln w="28575"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9" name="矩形 88"/>
          <p:cNvSpPr/>
          <p:nvPr/>
        </p:nvSpPr>
        <p:spPr bwMode="auto">
          <a:xfrm>
            <a:off x="6660256" y="4936144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8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90" name="矩形 89"/>
          <p:cNvSpPr/>
          <p:nvPr/>
        </p:nvSpPr>
        <p:spPr bwMode="auto">
          <a:xfrm>
            <a:off x="7092448" y="4936144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7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cxnSp>
        <p:nvCxnSpPr>
          <p:cNvPr id="91" name="直接箭头连接符 90"/>
          <p:cNvCxnSpPr/>
          <p:nvPr/>
        </p:nvCxnSpPr>
        <p:spPr bwMode="auto">
          <a:xfrm>
            <a:off x="6491768" y="4622025"/>
            <a:ext cx="596831" cy="244606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3" name="矩形 92"/>
          <p:cNvSpPr/>
          <p:nvPr/>
        </p:nvSpPr>
        <p:spPr bwMode="auto">
          <a:xfrm>
            <a:off x="4927084" y="4935439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5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cxnSp>
        <p:nvCxnSpPr>
          <p:cNvPr id="95" name="直接箭头连接符 94"/>
          <p:cNvCxnSpPr/>
          <p:nvPr/>
        </p:nvCxnSpPr>
        <p:spPr bwMode="auto">
          <a:xfrm flipV="1">
            <a:off x="7308448" y="5372003"/>
            <a:ext cx="24" cy="216072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7" name="矩形 96"/>
          <p:cNvSpPr/>
          <p:nvPr/>
        </p:nvSpPr>
        <p:spPr bwMode="auto">
          <a:xfrm>
            <a:off x="6656599" y="5661296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7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98" name="矩形 97"/>
          <p:cNvSpPr/>
          <p:nvPr/>
        </p:nvSpPr>
        <p:spPr bwMode="auto">
          <a:xfrm>
            <a:off x="7088599" y="5661296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8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cxnSp>
        <p:nvCxnSpPr>
          <p:cNvPr id="99" name="直接箭头连接符 98"/>
          <p:cNvCxnSpPr/>
          <p:nvPr/>
        </p:nvCxnSpPr>
        <p:spPr bwMode="auto">
          <a:xfrm>
            <a:off x="7094352" y="5373216"/>
            <a:ext cx="0" cy="220636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0" name="直接连接符 99"/>
          <p:cNvCxnSpPr/>
          <p:nvPr/>
        </p:nvCxnSpPr>
        <p:spPr bwMode="auto">
          <a:xfrm>
            <a:off x="7088599" y="5588075"/>
            <a:ext cx="0" cy="648072"/>
          </a:xfrm>
          <a:prstGeom prst="line">
            <a:avLst/>
          </a:prstGeom>
          <a:ln w="28575"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4" name="直接连接符 93"/>
          <p:cNvCxnSpPr/>
          <p:nvPr/>
        </p:nvCxnSpPr>
        <p:spPr bwMode="auto">
          <a:xfrm>
            <a:off x="457200" y="1772816"/>
            <a:ext cx="7571184" cy="0"/>
          </a:xfrm>
          <a:prstGeom prst="line">
            <a:avLst/>
          </a:prstGeom>
          <a:ln>
            <a:solidFill>
              <a:srgbClr val="0070C0"/>
            </a:solidFill>
            <a:prstDash val="dash"/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4" name="直接连接符 103"/>
          <p:cNvCxnSpPr/>
          <p:nvPr/>
        </p:nvCxnSpPr>
        <p:spPr bwMode="auto">
          <a:xfrm>
            <a:off x="457200" y="3861048"/>
            <a:ext cx="7571184" cy="0"/>
          </a:xfrm>
          <a:prstGeom prst="line">
            <a:avLst/>
          </a:prstGeom>
          <a:ln>
            <a:solidFill>
              <a:srgbClr val="0070C0"/>
            </a:solidFill>
            <a:prstDash val="dash"/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6" name="直接连接符 105"/>
          <p:cNvCxnSpPr/>
          <p:nvPr/>
        </p:nvCxnSpPr>
        <p:spPr bwMode="auto">
          <a:xfrm>
            <a:off x="415737" y="5517232"/>
            <a:ext cx="7571184" cy="0"/>
          </a:xfrm>
          <a:prstGeom prst="line">
            <a:avLst/>
          </a:prstGeom>
          <a:ln>
            <a:solidFill>
              <a:srgbClr val="0070C0"/>
            </a:solidFill>
            <a:prstDash val="dash"/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7" name="矩形 106"/>
          <p:cNvSpPr/>
          <p:nvPr/>
        </p:nvSpPr>
        <p:spPr bwMode="auto">
          <a:xfrm>
            <a:off x="3779960" y="4130679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4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08" name="矩形 107"/>
          <p:cNvSpPr/>
          <p:nvPr/>
        </p:nvSpPr>
        <p:spPr bwMode="auto">
          <a:xfrm>
            <a:off x="2476785" y="4935439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3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09" name="矩形 108"/>
          <p:cNvSpPr/>
          <p:nvPr/>
        </p:nvSpPr>
        <p:spPr bwMode="auto">
          <a:xfrm>
            <a:off x="5584852" y="4936022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6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10" name="矩形 109"/>
          <p:cNvSpPr/>
          <p:nvPr/>
        </p:nvSpPr>
        <p:spPr bwMode="auto">
          <a:xfrm>
            <a:off x="3768381" y="494404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4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11" name="矩形 110"/>
          <p:cNvSpPr/>
          <p:nvPr/>
        </p:nvSpPr>
        <p:spPr bwMode="auto">
          <a:xfrm>
            <a:off x="4927084" y="5667026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5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12" name="矩形 111"/>
          <p:cNvSpPr/>
          <p:nvPr/>
        </p:nvSpPr>
        <p:spPr bwMode="auto">
          <a:xfrm>
            <a:off x="2476785" y="5667026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3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13" name="矩形 112"/>
          <p:cNvSpPr/>
          <p:nvPr/>
        </p:nvSpPr>
        <p:spPr bwMode="auto">
          <a:xfrm>
            <a:off x="5584852" y="5667609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6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14" name="矩形 113"/>
          <p:cNvSpPr/>
          <p:nvPr/>
        </p:nvSpPr>
        <p:spPr bwMode="auto">
          <a:xfrm>
            <a:off x="3768381" y="5675632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4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83" name="文本框 82"/>
          <p:cNvSpPr txBox="1"/>
          <p:nvPr/>
        </p:nvSpPr>
        <p:spPr>
          <a:xfrm>
            <a:off x="411969" y="908720"/>
            <a:ext cx="12733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rgbClr val="0070C0"/>
                </a:solidFill>
              </a:rPr>
              <a:t>Divide</a:t>
            </a:r>
            <a:endParaRPr lang="zh-CN" altLang="en-US" sz="28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2516196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Quicksort - Example</a:t>
            </a:r>
            <a:endParaRPr lang="en-US" altLang="zh-CN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836613"/>
            <a:ext cx="8229600" cy="6120779"/>
          </a:xfrm>
        </p:spPr>
        <p:txBody>
          <a:bodyPr/>
          <a:lstStyle/>
          <a:p>
            <a:pPr eaLnBrk="1" hangingPunct="1"/>
            <a:endParaRPr lang="en-US" altLang="zh-CN" sz="2800" dirty="0"/>
          </a:p>
          <a:p>
            <a:pPr eaLnBrk="1" hangingPunct="1"/>
            <a:endParaRPr lang="en-US" altLang="zh-CN" sz="2800" dirty="0"/>
          </a:p>
          <a:p>
            <a:pPr marL="0" indent="0" eaLnBrk="1" hangingPunct="1">
              <a:buNone/>
            </a:pPr>
            <a:endParaRPr lang="en-US" altLang="zh-CN" sz="2800" dirty="0"/>
          </a:p>
          <a:p>
            <a:pPr marL="0" indent="0" eaLnBrk="1" hangingPunct="1">
              <a:buNone/>
            </a:pPr>
            <a:endParaRPr lang="en-US" altLang="zh-CN" sz="2800" dirty="0"/>
          </a:p>
          <a:p>
            <a:pPr marL="0" indent="0" eaLnBrk="1" hangingPunct="1">
              <a:buNone/>
            </a:pPr>
            <a:endParaRPr lang="en-US" altLang="zh-CN" sz="2800" dirty="0"/>
          </a:p>
          <a:p>
            <a:pPr marL="0" indent="0" eaLnBrk="1" hangingPunct="1">
              <a:buNone/>
            </a:pPr>
            <a:endParaRPr lang="en-US" altLang="zh-CN" sz="2800" dirty="0"/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155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9" name="矩形 8"/>
          <p:cNvSpPr/>
          <p:nvPr/>
        </p:nvSpPr>
        <p:spPr bwMode="auto">
          <a:xfrm>
            <a:off x="2478788" y="98072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0" name="矩形 9"/>
          <p:cNvSpPr/>
          <p:nvPr/>
        </p:nvSpPr>
        <p:spPr bwMode="auto">
          <a:xfrm>
            <a:off x="2910788" y="98072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8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1" name="矩形 10"/>
          <p:cNvSpPr/>
          <p:nvPr/>
        </p:nvSpPr>
        <p:spPr bwMode="auto">
          <a:xfrm>
            <a:off x="3342788" y="98072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7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2" name="矩形 11"/>
          <p:cNvSpPr/>
          <p:nvPr/>
        </p:nvSpPr>
        <p:spPr bwMode="auto">
          <a:xfrm>
            <a:off x="3774788" y="98072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3" name="矩形 12"/>
          <p:cNvSpPr/>
          <p:nvPr/>
        </p:nvSpPr>
        <p:spPr bwMode="auto">
          <a:xfrm>
            <a:off x="4206980" y="98072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3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4" name="矩形 13"/>
          <p:cNvSpPr/>
          <p:nvPr/>
        </p:nvSpPr>
        <p:spPr bwMode="auto">
          <a:xfrm>
            <a:off x="4639220" y="98072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5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5" name="矩形 14"/>
          <p:cNvSpPr/>
          <p:nvPr/>
        </p:nvSpPr>
        <p:spPr bwMode="auto">
          <a:xfrm>
            <a:off x="5075960" y="98072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6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6" name="矩形 15"/>
          <p:cNvSpPr/>
          <p:nvPr/>
        </p:nvSpPr>
        <p:spPr bwMode="auto">
          <a:xfrm>
            <a:off x="5508152" y="98072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4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cxnSp>
        <p:nvCxnSpPr>
          <p:cNvPr id="4" name="直接箭头连接符 3"/>
          <p:cNvCxnSpPr>
            <a:endCxn id="16" idx="2"/>
          </p:cNvCxnSpPr>
          <p:nvPr/>
        </p:nvCxnSpPr>
        <p:spPr bwMode="auto">
          <a:xfrm flipV="1">
            <a:off x="5724128" y="1412728"/>
            <a:ext cx="24" cy="216072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" name="直接箭头连接符 4"/>
          <p:cNvCxnSpPr/>
          <p:nvPr/>
        </p:nvCxnSpPr>
        <p:spPr bwMode="auto">
          <a:xfrm>
            <a:off x="4206788" y="1556792"/>
            <a:ext cx="0" cy="36004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矩形 19"/>
          <p:cNvSpPr/>
          <p:nvPr/>
        </p:nvSpPr>
        <p:spPr bwMode="auto">
          <a:xfrm>
            <a:off x="2478788" y="209235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21" name="矩形 20"/>
          <p:cNvSpPr/>
          <p:nvPr/>
        </p:nvSpPr>
        <p:spPr bwMode="auto">
          <a:xfrm>
            <a:off x="2910788" y="209235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22" name="矩形 21"/>
          <p:cNvSpPr/>
          <p:nvPr/>
        </p:nvSpPr>
        <p:spPr bwMode="auto">
          <a:xfrm>
            <a:off x="3342788" y="209235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3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23" name="矩形 22"/>
          <p:cNvSpPr/>
          <p:nvPr/>
        </p:nvSpPr>
        <p:spPr bwMode="auto">
          <a:xfrm>
            <a:off x="3774788" y="209235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4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24" name="矩形 23"/>
          <p:cNvSpPr/>
          <p:nvPr/>
        </p:nvSpPr>
        <p:spPr bwMode="auto">
          <a:xfrm>
            <a:off x="4206980" y="209235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7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25" name="矩形 24"/>
          <p:cNvSpPr/>
          <p:nvPr/>
        </p:nvSpPr>
        <p:spPr bwMode="auto">
          <a:xfrm>
            <a:off x="4639220" y="209235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5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26" name="矩形 25"/>
          <p:cNvSpPr/>
          <p:nvPr/>
        </p:nvSpPr>
        <p:spPr bwMode="auto">
          <a:xfrm>
            <a:off x="5075960" y="209235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6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27" name="矩形 26"/>
          <p:cNvSpPr/>
          <p:nvPr/>
        </p:nvSpPr>
        <p:spPr bwMode="auto">
          <a:xfrm>
            <a:off x="5508152" y="209235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8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cxnSp>
        <p:nvCxnSpPr>
          <p:cNvPr id="28" name="直接连接符 27"/>
          <p:cNvCxnSpPr/>
          <p:nvPr/>
        </p:nvCxnSpPr>
        <p:spPr bwMode="auto">
          <a:xfrm>
            <a:off x="3767119" y="1988840"/>
            <a:ext cx="0" cy="648072"/>
          </a:xfrm>
          <a:prstGeom prst="line">
            <a:avLst/>
          </a:prstGeom>
          <a:ln w="28575"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 bwMode="auto">
          <a:xfrm>
            <a:off x="4211960" y="1988840"/>
            <a:ext cx="0" cy="648072"/>
          </a:xfrm>
          <a:prstGeom prst="line">
            <a:avLst/>
          </a:prstGeom>
          <a:ln w="28575"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/>
          <p:nvPr/>
        </p:nvCxnSpPr>
        <p:spPr bwMode="auto">
          <a:xfrm flipH="1">
            <a:off x="2324572" y="2636912"/>
            <a:ext cx="663252" cy="39602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直接箭头连接符 31"/>
          <p:cNvCxnSpPr/>
          <p:nvPr/>
        </p:nvCxnSpPr>
        <p:spPr bwMode="auto">
          <a:xfrm>
            <a:off x="5071220" y="2648075"/>
            <a:ext cx="868932" cy="420885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4" name="矩形 33"/>
          <p:cNvSpPr/>
          <p:nvPr/>
        </p:nvSpPr>
        <p:spPr bwMode="auto">
          <a:xfrm>
            <a:off x="1642397" y="3140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5" name="矩形 34"/>
          <p:cNvSpPr/>
          <p:nvPr/>
        </p:nvSpPr>
        <p:spPr bwMode="auto">
          <a:xfrm>
            <a:off x="2074397" y="3140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6" name="矩形 35"/>
          <p:cNvSpPr/>
          <p:nvPr/>
        </p:nvSpPr>
        <p:spPr bwMode="auto">
          <a:xfrm>
            <a:off x="2506397" y="3140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3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7" name="矩形 36"/>
          <p:cNvSpPr/>
          <p:nvPr/>
        </p:nvSpPr>
        <p:spPr bwMode="auto">
          <a:xfrm>
            <a:off x="5143084" y="3140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7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8" name="矩形 37"/>
          <p:cNvSpPr/>
          <p:nvPr/>
        </p:nvSpPr>
        <p:spPr bwMode="auto">
          <a:xfrm>
            <a:off x="5575324" y="3140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5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9" name="矩形 38"/>
          <p:cNvSpPr/>
          <p:nvPr/>
        </p:nvSpPr>
        <p:spPr bwMode="auto">
          <a:xfrm>
            <a:off x="6012064" y="3140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6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40" name="矩形 39"/>
          <p:cNvSpPr/>
          <p:nvPr/>
        </p:nvSpPr>
        <p:spPr bwMode="auto">
          <a:xfrm>
            <a:off x="6444256" y="3140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8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42" name="矩形 41"/>
          <p:cNvSpPr/>
          <p:nvPr/>
        </p:nvSpPr>
        <p:spPr bwMode="auto">
          <a:xfrm>
            <a:off x="3769329" y="3135287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4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cxnSp>
        <p:nvCxnSpPr>
          <p:cNvPr id="43" name="直接箭头连接符 42"/>
          <p:cNvCxnSpPr/>
          <p:nvPr/>
        </p:nvCxnSpPr>
        <p:spPr bwMode="auto">
          <a:xfrm flipV="1">
            <a:off x="2726841" y="3572968"/>
            <a:ext cx="24" cy="216072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4" name="直接箭头连接符 43"/>
          <p:cNvCxnSpPr/>
          <p:nvPr/>
        </p:nvCxnSpPr>
        <p:spPr bwMode="auto">
          <a:xfrm flipV="1">
            <a:off x="6228064" y="3572968"/>
            <a:ext cx="24" cy="216072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5" name="直接连接符 44"/>
          <p:cNvCxnSpPr/>
          <p:nvPr/>
        </p:nvCxnSpPr>
        <p:spPr bwMode="auto">
          <a:xfrm>
            <a:off x="2508505" y="4038520"/>
            <a:ext cx="0" cy="648072"/>
          </a:xfrm>
          <a:prstGeom prst="line">
            <a:avLst/>
          </a:prstGeom>
          <a:ln w="28575"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直接连接符 45"/>
          <p:cNvCxnSpPr/>
          <p:nvPr/>
        </p:nvCxnSpPr>
        <p:spPr bwMode="auto">
          <a:xfrm>
            <a:off x="6016852" y="4077072"/>
            <a:ext cx="0" cy="648072"/>
          </a:xfrm>
          <a:prstGeom prst="line">
            <a:avLst/>
          </a:prstGeom>
          <a:ln w="28575"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直接连接符 46"/>
          <p:cNvCxnSpPr/>
          <p:nvPr/>
        </p:nvCxnSpPr>
        <p:spPr bwMode="auto">
          <a:xfrm>
            <a:off x="5580112" y="4077072"/>
            <a:ext cx="0" cy="648072"/>
          </a:xfrm>
          <a:prstGeom prst="line">
            <a:avLst/>
          </a:prstGeom>
          <a:ln w="28575"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9" name="矩形 48"/>
          <p:cNvSpPr/>
          <p:nvPr/>
        </p:nvSpPr>
        <p:spPr bwMode="auto">
          <a:xfrm>
            <a:off x="1210397" y="4935439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0" name="矩形 49"/>
          <p:cNvSpPr/>
          <p:nvPr/>
        </p:nvSpPr>
        <p:spPr bwMode="auto">
          <a:xfrm>
            <a:off x="1642397" y="4935439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cxnSp>
        <p:nvCxnSpPr>
          <p:cNvPr id="48" name="直接箭头连接符 47"/>
          <p:cNvCxnSpPr/>
          <p:nvPr/>
        </p:nvCxnSpPr>
        <p:spPr bwMode="auto">
          <a:xfrm flipH="1">
            <a:off x="1750892" y="4638295"/>
            <a:ext cx="486071" cy="270649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4" name="直接箭头连接符 63"/>
          <p:cNvCxnSpPr/>
          <p:nvPr/>
        </p:nvCxnSpPr>
        <p:spPr bwMode="auto">
          <a:xfrm flipV="1">
            <a:off x="1421483" y="5372003"/>
            <a:ext cx="24" cy="216072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8" name="直接箭头连接符 67"/>
          <p:cNvCxnSpPr>
            <a:endCxn id="93" idx="0"/>
          </p:cNvCxnSpPr>
          <p:nvPr/>
        </p:nvCxnSpPr>
        <p:spPr bwMode="auto">
          <a:xfrm flipH="1">
            <a:off x="5143084" y="4593580"/>
            <a:ext cx="237515" cy="341859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2" name="矩形 71"/>
          <p:cNvSpPr/>
          <p:nvPr/>
        </p:nvSpPr>
        <p:spPr bwMode="auto">
          <a:xfrm>
            <a:off x="5143084" y="4146556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5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3" name="矩形 72"/>
          <p:cNvSpPr/>
          <p:nvPr/>
        </p:nvSpPr>
        <p:spPr bwMode="auto">
          <a:xfrm>
            <a:off x="5575324" y="4146556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6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4" name="矩形 73"/>
          <p:cNvSpPr/>
          <p:nvPr/>
        </p:nvSpPr>
        <p:spPr bwMode="auto">
          <a:xfrm>
            <a:off x="6012064" y="4146556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8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5" name="矩形 74"/>
          <p:cNvSpPr/>
          <p:nvPr/>
        </p:nvSpPr>
        <p:spPr bwMode="auto">
          <a:xfrm>
            <a:off x="6444256" y="4146556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7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cxnSp>
        <p:nvCxnSpPr>
          <p:cNvPr id="76" name="直接箭头连接符 75"/>
          <p:cNvCxnSpPr/>
          <p:nvPr/>
        </p:nvCxnSpPr>
        <p:spPr bwMode="auto">
          <a:xfrm>
            <a:off x="6007324" y="3645024"/>
            <a:ext cx="0" cy="36004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7" name="矩形 76"/>
          <p:cNvSpPr/>
          <p:nvPr/>
        </p:nvSpPr>
        <p:spPr bwMode="auto">
          <a:xfrm>
            <a:off x="1636707" y="4146556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8" name="矩形 77"/>
          <p:cNvSpPr/>
          <p:nvPr/>
        </p:nvSpPr>
        <p:spPr bwMode="auto">
          <a:xfrm>
            <a:off x="2068707" y="4146556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9" name="矩形 78"/>
          <p:cNvSpPr/>
          <p:nvPr/>
        </p:nvSpPr>
        <p:spPr bwMode="auto">
          <a:xfrm>
            <a:off x="2500707" y="4146556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3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cxnSp>
        <p:nvCxnSpPr>
          <p:cNvPr id="80" name="直接箭头连接符 79"/>
          <p:cNvCxnSpPr/>
          <p:nvPr/>
        </p:nvCxnSpPr>
        <p:spPr bwMode="auto">
          <a:xfrm>
            <a:off x="2284707" y="3645024"/>
            <a:ext cx="0" cy="36004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1" name="矩形 80"/>
          <p:cNvSpPr/>
          <p:nvPr/>
        </p:nvSpPr>
        <p:spPr bwMode="auto">
          <a:xfrm>
            <a:off x="1204707" y="5661296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82" name="矩形 81"/>
          <p:cNvSpPr/>
          <p:nvPr/>
        </p:nvSpPr>
        <p:spPr bwMode="auto">
          <a:xfrm>
            <a:off x="1636707" y="5661296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cxnSp>
        <p:nvCxnSpPr>
          <p:cNvPr id="84" name="直接箭头连接符 83"/>
          <p:cNvCxnSpPr/>
          <p:nvPr/>
        </p:nvCxnSpPr>
        <p:spPr bwMode="auto">
          <a:xfrm>
            <a:off x="1636707" y="5371906"/>
            <a:ext cx="0" cy="220636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8" name="直接连接符 87"/>
          <p:cNvCxnSpPr/>
          <p:nvPr/>
        </p:nvCxnSpPr>
        <p:spPr bwMode="auto">
          <a:xfrm>
            <a:off x="1636707" y="5588075"/>
            <a:ext cx="0" cy="648072"/>
          </a:xfrm>
          <a:prstGeom prst="line">
            <a:avLst/>
          </a:prstGeom>
          <a:ln w="28575"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9" name="矩形 88"/>
          <p:cNvSpPr/>
          <p:nvPr/>
        </p:nvSpPr>
        <p:spPr bwMode="auto">
          <a:xfrm>
            <a:off x="6660256" y="4936144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8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90" name="矩形 89"/>
          <p:cNvSpPr/>
          <p:nvPr/>
        </p:nvSpPr>
        <p:spPr bwMode="auto">
          <a:xfrm>
            <a:off x="7092448" y="4936144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7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cxnSp>
        <p:nvCxnSpPr>
          <p:cNvPr id="91" name="直接箭头连接符 90"/>
          <p:cNvCxnSpPr/>
          <p:nvPr/>
        </p:nvCxnSpPr>
        <p:spPr bwMode="auto">
          <a:xfrm>
            <a:off x="6491768" y="4622025"/>
            <a:ext cx="596831" cy="244606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3" name="矩形 92"/>
          <p:cNvSpPr/>
          <p:nvPr/>
        </p:nvSpPr>
        <p:spPr bwMode="auto">
          <a:xfrm>
            <a:off x="4927084" y="4935439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5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cxnSp>
        <p:nvCxnSpPr>
          <p:cNvPr id="95" name="直接箭头连接符 94"/>
          <p:cNvCxnSpPr/>
          <p:nvPr/>
        </p:nvCxnSpPr>
        <p:spPr bwMode="auto">
          <a:xfrm flipV="1">
            <a:off x="7308448" y="5372003"/>
            <a:ext cx="24" cy="216072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7" name="矩形 96"/>
          <p:cNvSpPr/>
          <p:nvPr/>
        </p:nvSpPr>
        <p:spPr bwMode="auto">
          <a:xfrm>
            <a:off x="6656599" y="5661296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7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98" name="矩形 97"/>
          <p:cNvSpPr/>
          <p:nvPr/>
        </p:nvSpPr>
        <p:spPr bwMode="auto">
          <a:xfrm>
            <a:off x="7088599" y="5661296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8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cxnSp>
        <p:nvCxnSpPr>
          <p:cNvPr id="99" name="直接箭头连接符 98"/>
          <p:cNvCxnSpPr/>
          <p:nvPr/>
        </p:nvCxnSpPr>
        <p:spPr bwMode="auto">
          <a:xfrm>
            <a:off x="7094352" y="5373216"/>
            <a:ext cx="0" cy="220636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0" name="直接连接符 99"/>
          <p:cNvCxnSpPr/>
          <p:nvPr/>
        </p:nvCxnSpPr>
        <p:spPr bwMode="auto">
          <a:xfrm>
            <a:off x="7088599" y="5588075"/>
            <a:ext cx="0" cy="648072"/>
          </a:xfrm>
          <a:prstGeom prst="line">
            <a:avLst/>
          </a:prstGeom>
          <a:ln w="28575"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4" name="直接连接符 93"/>
          <p:cNvCxnSpPr/>
          <p:nvPr/>
        </p:nvCxnSpPr>
        <p:spPr bwMode="auto">
          <a:xfrm>
            <a:off x="457200" y="1772816"/>
            <a:ext cx="7571184" cy="0"/>
          </a:xfrm>
          <a:prstGeom prst="line">
            <a:avLst/>
          </a:prstGeom>
          <a:ln>
            <a:solidFill>
              <a:srgbClr val="0070C0"/>
            </a:solidFill>
            <a:prstDash val="dash"/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4" name="直接连接符 103"/>
          <p:cNvCxnSpPr/>
          <p:nvPr/>
        </p:nvCxnSpPr>
        <p:spPr bwMode="auto">
          <a:xfrm>
            <a:off x="457200" y="3861048"/>
            <a:ext cx="7571184" cy="0"/>
          </a:xfrm>
          <a:prstGeom prst="line">
            <a:avLst/>
          </a:prstGeom>
          <a:ln>
            <a:solidFill>
              <a:srgbClr val="0070C0"/>
            </a:solidFill>
            <a:prstDash val="dash"/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6" name="直接连接符 105"/>
          <p:cNvCxnSpPr/>
          <p:nvPr/>
        </p:nvCxnSpPr>
        <p:spPr bwMode="auto">
          <a:xfrm>
            <a:off x="415737" y="5517232"/>
            <a:ext cx="7571184" cy="0"/>
          </a:xfrm>
          <a:prstGeom prst="line">
            <a:avLst/>
          </a:prstGeom>
          <a:ln>
            <a:solidFill>
              <a:srgbClr val="0070C0"/>
            </a:solidFill>
            <a:prstDash val="dash"/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7" name="矩形 106"/>
          <p:cNvSpPr/>
          <p:nvPr/>
        </p:nvSpPr>
        <p:spPr bwMode="auto">
          <a:xfrm>
            <a:off x="3779960" y="4130679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4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08" name="矩形 107"/>
          <p:cNvSpPr/>
          <p:nvPr/>
        </p:nvSpPr>
        <p:spPr bwMode="auto">
          <a:xfrm>
            <a:off x="2476785" y="4935439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3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09" name="矩形 108"/>
          <p:cNvSpPr/>
          <p:nvPr/>
        </p:nvSpPr>
        <p:spPr bwMode="auto">
          <a:xfrm>
            <a:off x="5584852" y="4936022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6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10" name="矩形 109"/>
          <p:cNvSpPr/>
          <p:nvPr/>
        </p:nvSpPr>
        <p:spPr bwMode="auto">
          <a:xfrm>
            <a:off x="3768381" y="494404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4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11" name="矩形 110"/>
          <p:cNvSpPr/>
          <p:nvPr/>
        </p:nvSpPr>
        <p:spPr bwMode="auto">
          <a:xfrm>
            <a:off x="4927084" y="5667026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5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12" name="矩形 111"/>
          <p:cNvSpPr/>
          <p:nvPr/>
        </p:nvSpPr>
        <p:spPr bwMode="auto">
          <a:xfrm>
            <a:off x="2476785" y="5667026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3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13" name="矩形 112"/>
          <p:cNvSpPr/>
          <p:nvPr/>
        </p:nvSpPr>
        <p:spPr bwMode="auto">
          <a:xfrm>
            <a:off x="5584852" y="5667609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6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14" name="矩形 113"/>
          <p:cNvSpPr/>
          <p:nvPr/>
        </p:nvSpPr>
        <p:spPr bwMode="auto">
          <a:xfrm>
            <a:off x="3768381" y="5675632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4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83" name="矩形 82"/>
          <p:cNvSpPr/>
          <p:nvPr/>
        </p:nvSpPr>
        <p:spPr bwMode="auto">
          <a:xfrm>
            <a:off x="789353" y="6375671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cxnSp>
        <p:nvCxnSpPr>
          <p:cNvPr id="87" name="直接箭头连接符 86"/>
          <p:cNvCxnSpPr>
            <a:endCxn id="83" idx="0"/>
          </p:cNvCxnSpPr>
          <p:nvPr/>
        </p:nvCxnSpPr>
        <p:spPr bwMode="auto">
          <a:xfrm flipH="1">
            <a:off x="1005353" y="6093296"/>
            <a:ext cx="454352" cy="282375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5" name="矩形 84"/>
          <p:cNvSpPr/>
          <p:nvPr/>
        </p:nvSpPr>
        <p:spPr bwMode="auto">
          <a:xfrm>
            <a:off x="1644316" y="6375671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86" name="文本框 85"/>
          <p:cNvSpPr txBox="1"/>
          <p:nvPr/>
        </p:nvSpPr>
        <p:spPr>
          <a:xfrm>
            <a:off x="411969" y="908720"/>
            <a:ext cx="12733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rgbClr val="0070C0"/>
                </a:solidFill>
              </a:rPr>
              <a:t>Divide</a:t>
            </a:r>
            <a:endParaRPr lang="zh-CN" altLang="en-US" sz="28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1263365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Quicksort - Example</a:t>
            </a:r>
            <a:endParaRPr lang="en-US" altLang="zh-CN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836613"/>
            <a:ext cx="8229600" cy="6120779"/>
          </a:xfrm>
        </p:spPr>
        <p:txBody>
          <a:bodyPr/>
          <a:lstStyle/>
          <a:p>
            <a:pPr eaLnBrk="1" hangingPunct="1"/>
            <a:endParaRPr lang="en-US" altLang="zh-CN" sz="2800" dirty="0"/>
          </a:p>
          <a:p>
            <a:pPr eaLnBrk="1" hangingPunct="1"/>
            <a:endParaRPr lang="en-US" altLang="zh-CN" sz="2800" dirty="0"/>
          </a:p>
          <a:p>
            <a:pPr marL="0" indent="0" eaLnBrk="1" hangingPunct="1">
              <a:buNone/>
            </a:pPr>
            <a:endParaRPr lang="en-US" altLang="zh-CN" sz="2800" dirty="0"/>
          </a:p>
          <a:p>
            <a:pPr marL="0" indent="0" eaLnBrk="1" hangingPunct="1">
              <a:buNone/>
            </a:pPr>
            <a:endParaRPr lang="en-US" altLang="zh-CN" sz="2800" dirty="0"/>
          </a:p>
          <a:p>
            <a:pPr marL="0" indent="0" eaLnBrk="1" hangingPunct="1">
              <a:buNone/>
            </a:pPr>
            <a:endParaRPr lang="en-US" altLang="zh-CN" sz="2800" dirty="0"/>
          </a:p>
          <a:p>
            <a:pPr marL="0" indent="0" eaLnBrk="1" hangingPunct="1">
              <a:buNone/>
            </a:pPr>
            <a:endParaRPr lang="en-US" altLang="zh-CN" sz="2800" dirty="0"/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156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9" name="矩形 8"/>
          <p:cNvSpPr/>
          <p:nvPr/>
        </p:nvSpPr>
        <p:spPr bwMode="auto">
          <a:xfrm>
            <a:off x="2478788" y="98072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0" name="矩形 9"/>
          <p:cNvSpPr/>
          <p:nvPr/>
        </p:nvSpPr>
        <p:spPr bwMode="auto">
          <a:xfrm>
            <a:off x="2910788" y="98072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8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1" name="矩形 10"/>
          <p:cNvSpPr/>
          <p:nvPr/>
        </p:nvSpPr>
        <p:spPr bwMode="auto">
          <a:xfrm>
            <a:off x="3342788" y="98072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7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2" name="矩形 11"/>
          <p:cNvSpPr/>
          <p:nvPr/>
        </p:nvSpPr>
        <p:spPr bwMode="auto">
          <a:xfrm>
            <a:off x="3774788" y="98072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3" name="矩形 12"/>
          <p:cNvSpPr/>
          <p:nvPr/>
        </p:nvSpPr>
        <p:spPr bwMode="auto">
          <a:xfrm>
            <a:off x="4206980" y="98072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3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4" name="矩形 13"/>
          <p:cNvSpPr/>
          <p:nvPr/>
        </p:nvSpPr>
        <p:spPr bwMode="auto">
          <a:xfrm>
            <a:off x="4639220" y="98072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5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5" name="矩形 14"/>
          <p:cNvSpPr/>
          <p:nvPr/>
        </p:nvSpPr>
        <p:spPr bwMode="auto">
          <a:xfrm>
            <a:off x="5075960" y="98072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6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6" name="矩形 15"/>
          <p:cNvSpPr/>
          <p:nvPr/>
        </p:nvSpPr>
        <p:spPr bwMode="auto">
          <a:xfrm>
            <a:off x="5508152" y="98072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4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cxnSp>
        <p:nvCxnSpPr>
          <p:cNvPr id="4" name="直接箭头连接符 3"/>
          <p:cNvCxnSpPr>
            <a:endCxn id="16" idx="2"/>
          </p:cNvCxnSpPr>
          <p:nvPr/>
        </p:nvCxnSpPr>
        <p:spPr bwMode="auto">
          <a:xfrm flipV="1">
            <a:off x="5724128" y="1412728"/>
            <a:ext cx="24" cy="216072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" name="直接箭头连接符 4"/>
          <p:cNvCxnSpPr/>
          <p:nvPr/>
        </p:nvCxnSpPr>
        <p:spPr bwMode="auto">
          <a:xfrm>
            <a:off x="4206788" y="1556792"/>
            <a:ext cx="0" cy="36004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矩形 19"/>
          <p:cNvSpPr/>
          <p:nvPr/>
        </p:nvSpPr>
        <p:spPr bwMode="auto">
          <a:xfrm>
            <a:off x="2478788" y="209235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21" name="矩形 20"/>
          <p:cNvSpPr/>
          <p:nvPr/>
        </p:nvSpPr>
        <p:spPr bwMode="auto">
          <a:xfrm>
            <a:off x="2910788" y="209235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22" name="矩形 21"/>
          <p:cNvSpPr/>
          <p:nvPr/>
        </p:nvSpPr>
        <p:spPr bwMode="auto">
          <a:xfrm>
            <a:off x="3342788" y="209235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3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23" name="矩形 22"/>
          <p:cNvSpPr/>
          <p:nvPr/>
        </p:nvSpPr>
        <p:spPr bwMode="auto">
          <a:xfrm>
            <a:off x="3774788" y="209235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4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24" name="矩形 23"/>
          <p:cNvSpPr/>
          <p:nvPr/>
        </p:nvSpPr>
        <p:spPr bwMode="auto">
          <a:xfrm>
            <a:off x="4206980" y="209235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7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25" name="矩形 24"/>
          <p:cNvSpPr/>
          <p:nvPr/>
        </p:nvSpPr>
        <p:spPr bwMode="auto">
          <a:xfrm>
            <a:off x="4639220" y="209235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5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26" name="矩形 25"/>
          <p:cNvSpPr/>
          <p:nvPr/>
        </p:nvSpPr>
        <p:spPr bwMode="auto">
          <a:xfrm>
            <a:off x="5075960" y="209235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6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27" name="矩形 26"/>
          <p:cNvSpPr/>
          <p:nvPr/>
        </p:nvSpPr>
        <p:spPr bwMode="auto">
          <a:xfrm>
            <a:off x="5508152" y="209235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8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cxnSp>
        <p:nvCxnSpPr>
          <p:cNvPr id="28" name="直接连接符 27"/>
          <p:cNvCxnSpPr/>
          <p:nvPr/>
        </p:nvCxnSpPr>
        <p:spPr bwMode="auto">
          <a:xfrm>
            <a:off x="3767119" y="1988840"/>
            <a:ext cx="0" cy="648072"/>
          </a:xfrm>
          <a:prstGeom prst="line">
            <a:avLst/>
          </a:prstGeom>
          <a:ln w="28575"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 bwMode="auto">
          <a:xfrm>
            <a:off x="4211960" y="1988840"/>
            <a:ext cx="0" cy="648072"/>
          </a:xfrm>
          <a:prstGeom prst="line">
            <a:avLst/>
          </a:prstGeom>
          <a:ln w="28575"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/>
          <p:nvPr/>
        </p:nvCxnSpPr>
        <p:spPr bwMode="auto">
          <a:xfrm flipH="1">
            <a:off x="2324572" y="2636912"/>
            <a:ext cx="663252" cy="39602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直接箭头连接符 31"/>
          <p:cNvCxnSpPr/>
          <p:nvPr/>
        </p:nvCxnSpPr>
        <p:spPr bwMode="auto">
          <a:xfrm>
            <a:off x="5071220" y="2648075"/>
            <a:ext cx="868932" cy="420885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4" name="矩形 33"/>
          <p:cNvSpPr/>
          <p:nvPr/>
        </p:nvSpPr>
        <p:spPr bwMode="auto">
          <a:xfrm>
            <a:off x="1642397" y="3140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5" name="矩形 34"/>
          <p:cNvSpPr/>
          <p:nvPr/>
        </p:nvSpPr>
        <p:spPr bwMode="auto">
          <a:xfrm>
            <a:off x="2074397" y="3140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6" name="矩形 35"/>
          <p:cNvSpPr/>
          <p:nvPr/>
        </p:nvSpPr>
        <p:spPr bwMode="auto">
          <a:xfrm>
            <a:off x="2506397" y="3140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3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7" name="矩形 36"/>
          <p:cNvSpPr/>
          <p:nvPr/>
        </p:nvSpPr>
        <p:spPr bwMode="auto">
          <a:xfrm>
            <a:off x="5143084" y="3140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7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8" name="矩形 37"/>
          <p:cNvSpPr/>
          <p:nvPr/>
        </p:nvSpPr>
        <p:spPr bwMode="auto">
          <a:xfrm>
            <a:off x="5575324" y="3140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5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9" name="矩形 38"/>
          <p:cNvSpPr/>
          <p:nvPr/>
        </p:nvSpPr>
        <p:spPr bwMode="auto">
          <a:xfrm>
            <a:off x="6012064" y="3140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6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40" name="矩形 39"/>
          <p:cNvSpPr/>
          <p:nvPr/>
        </p:nvSpPr>
        <p:spPr bwMode="auto">
          <a:xfrm>
            <a:off x="6444256" y="3140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8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42" name="矩形 41"/>
          <p:cNvSpPr/>
          <p:nvPr/>
        </p:nvSpPr>
        <p:spPr bwMode="auto">
          <a:xfrm>
            <a:off x="3769329" y="3135287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4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cxnSp>
        <p:nvCxnSpPr>
          <p:cNvPr id="43" name="直接箭头连接符 42"/>
          <p:cNvCxnSpPr/>
          <p:nvPr/>
        </p:nvCxnSpPr>
        <p:spPr bwMode="auto">
          <a:xfrm flipV="1">
            <a:off x="2726841" y="3572968"/>
            <a:ext cx="24" cy="216072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4" name="直接箭头连接符 43"/>
          <p:cNvCxnSpPr/>
          <p:nvPr/>
        </p:nvCxnSpPr>
        <p:spPr bwMode="auto">
          <a:xfrm flipV="1">
            <a:off x="6228064" y="3572968"/>
            <a:ext cx="24" cy="216072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5" name="直接连接符 44"/>
          <p:cNvCxnSpPr/>
          <p:nvPr/>
        </p:nvCxnSpPr>
        <p:spPr bwMode="auto">
          <a:xfrm>
            <a:off x="2508505" y="4038520"/>
            <a:ext cx="0" cy="648072"/>
          </a:xfrm>
          <a:prstGeom prst="line">
            <a:avLst/>
          </a:prstGeom>
          <a:ln w="28575"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直接连接符 45"/>
          <p:cNvCxnSpPr/>
          <p:nvPr/>
        </p:nvCxnSpPr>
        <p:spPr bwMode="auto">
          <a:xfrm>
            <a:off x="6016852" y="4077072"/>
            <a:ext cx="0" cy="648072"/>
          </a:xfrm>
          <a:prstGeom prst="line">
            <a:avLst/>
          </a:prstGeom>
          <a:ln w="28575"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直接连接符 46"/>
          <p:cNvCxnSpPr/>
          <p:nvPr/>
        </p:nvCxnSpPr>
        <p:spPr bwMode="auto">
          <a:xfrm>
            <a:off x="5580112" y="4077072"/>
            <a:ext cx="0" cy="648072"/>
          </a:xfrm>
          <a:prstGeom prst="line">
            <a:avLst/>
          </a:prstGeom>
          <a:ln w="28575"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9" name="矩形 48"/>
          <p:cNvSpPr/>
          <p:nvPr/>
        </p:nvSpPr>
        <p:spPr bwMode="auto">
          <a:xfrm>
            <a:off x="1210397" y="4935439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0" name="矩形 49"/>
          <p:cNvSpPr/>
          <p:nvPr/>
        </p:nvSpPr>
        <p:spPr bwMode="auto">
          <a:xfrm>
            <a:off x="1642397" y="4935439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cxnSp>
        <p:nvCxnSpPr>
          <p:cNvPr id="48" name="直接箭头连接符 47"/>
          <p:cNvCxnSpPr/>
          <p:nvPr/>
        </p:nvCxnSpPr>
        <p:spPr bwMode="auto">
          <a:xfrm flipH="1">
            <a:off x="1750892" y="4638295"/>
            <a:ext cx="486071" cy="270649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4" name="直接箭头连接符 63"/>
          <p:cNvCxnSpPr/>
          <p:nvPr/>
        </p:nvCxnSpPr>
        <p:spPr bwMode="auto">
          <a:xfrm flipV="1">
            <a:off x="1421483" y="5372003"/>
            <a:ext cx="24" cy="216072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8" name="直接箭头连接符 67"/>
          <p:cNvCxnSpPr>
            <a:endCxn id="93" idx="0"/>
          </p:cNvCxnSpPr>
          <p:nvPr/>
        </p:nvCxnSpPr>
        <p:spPr bwMode="auto">
          <a:xfrm flipH="1">
            <a:off x="5143084" y="4593580"/>
            <a:ext cx="237515" cy="341859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2" name="矩形 71"/>
          <p:cNvSpPr/>
          <p:nvPr/>
        </p:nvSpPr>
        <p:spPr bwMode="auto">
          <a:xfrm>
            <a:off x="5143084" y="4146556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5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3" name="矩形 72"/>
          <p:cNvSpPr/>
          <p:nvPr/>
        </p:nvSpPr>
        <p:spPr bwMode="auto">
          <a:xfrm>
            <a:off x="5575324" y="4146556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6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4" name="矩形 73"/>
          <p:cNvSpPr/>
          <p:nvPr/>
        </p:nvSpPr>
        <p:spPr bwMode="auto">
          <a:xfrm>
            <a:off x="6012064" y="4146556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8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5" name="矩形 74"/>
          <p:cNvSpPr/>
          <p:nvPr/>
        </p:nvSpPr>
        <p:spPr bwMode="auto">
          <a:xfrm>
            <a:off x="6444256" y="4146556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7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cxnSp>
        <p:nvCxnSpPr>
          <p:cNvPr id="76" name="直接箭头连接符 75"/>
          <p:cNvCxnSpPr/>
          <p:nvPr/>
        </p:nvCxnSpPr>
        <p:spPr bwMode="auto">
          <a:xfrm>
            <a:off x="6007324" y="3645024"/>
            <a:ext cx="0" cy="36004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7" name="矩形 76"/>
          <p:cNvSpPr/>
          <p:nvPr/>
        </p:nvSpPr>
        <p:spPr bwMode="auto">
          <a:xfrm>
            <a:off x="1636707" y="4146556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8" name="矩形 77"/>
          <p:cNvSpPr/>
          <p:nvPr/>
        </p:nvSpPr>
        <p:spPr bwMode="auto">
          <a:xfrm>
            <a:off x="2068707" y="4146556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9" name="矩形 78"/>
          <p:cNvSpPr/>
          <p:nvPr/>
        </p:nvSpPr>
        <p:spPr bwMode="auto">
          <a:xfrm>
            <a:off x="2500707" y="4146556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3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cxnSp>
        <p:nvCxnSpPr>
          <p:cNvPr id="80" name="直接箭头连接符 79"/>
          <p:cNvCxnSpPr/>
          <p:nvPr/>
        </p:nvCxnSpPr>
        <p:spPr bwMode="auto">
          <a:xfrm>
            <a:off x="2284707" y="3645024"/>
            <a:ext cx="0" cy="36004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1" name="矩形 80"/>
          <p:cNvSpPr/>
          <p:nvPr/>
        </p:nvSpPr>
        <p:spPr bwMode="auto">
          <a:xfrm>
            <a:off x="1204707" y="5661296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82" name="矩形 81"/>
          <p:cNvSpPr/>
          <p:nvPr/>
        </p:nvSpPr>
        <p:spPr bwMode="auto">
          <a:xfrm>
            <a:off x="1636707" y="5661296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cxnSp>
        <p:nvCxnSpPr>
          <p:cNvPr id="84" name="直接箭头连接符 83"/>
          <p:cNvCxnSpPr/>
          <p:nvPr/>
        </p:nvCxnSpPr>
        <p:spPr bwMode="auto">
          <a:xfrm>
            <a:off x="1636707" y="5371906"/>
            <a:ext cx="0" cy="220636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8" name="直接连接符 87"/>
          <p:cNvCxnSpPr/>
          <p:nvPr/>
        </p:nvCxnSpPr>
        <p:spPr bwMode="auto">
          <a:xfrm>
            <a:off x="1636707" y="5588075"/>
            <a:ext cx="0" cy="648072"/>
          </a:xfrm>
          <a:prstGeom prst="line">
            <a:avLst/>
          </a:prstGeom>
          <a:ln w="28575"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9" name="矩形 88"/>
          <p:cNvSpPr/>
          <p:nvPr/>
        </p:nvSpPr>
        <p:spPr bwMode="auto">
          <a:xfrm>
            <a:off x="6660256" y="4936144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8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90" name="矩形 89"/>
          <p:cNvSpPr/>
          <p:nvPr/>
        </p:nvSpPr>
        <p:spPr bwMode="auto">
          <a:xfrm>
            <a:off x="7092448" y="4936144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7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cxnSp>
        <p:nvCxnSpPr>
          <p:cNvPr id="91" name="直接箭头连接符 90"/>
          <p:cNvCxnSpPr/>
          <p:nvPr/>
        </p:nvCxnSpPr>
        <p:spPr bwMode="auto">
          <a:xfrm>
            <a:off x="6491768" y="4622025"/>
            <a:ext cx="596831" cy="244606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3" name="矩形 92"/>
          <p:cNvSpPr/>
          <p:nvPr/>
        </p:nvSpPr>
        <p:spPr bwMode="auto">
          <a:xfrm>
            <a:off x="4927084" y="4935439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5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cxnSp>
        <p:nvCxnSpPr>
          <p:cNvPr id="95" name="直接箭头连接符 94"/>
          <p:cNvCxnSpPr/>
          <p:nvPr/>
        </p:nvCxnSpPr>
        <p:spPr bwMode="auto">
          <a:xfrm flipV="1">
            <a:off x="7308448" y="5372003"/>
            <a:ext cx="24" cy="216072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7" name="矩形 96"/>
          <p:cNvSpPr/>
          <p:nvPr/>
        </p:nvSpPr>
        <p:spPr bwMode="auto">
          <a:xfrm>
            <a:off x="6656599" y="5661296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7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98" name="矩形 97"/>
          <p:cNvSpPr/>
          <p:nvPr/>
        </p:nvSpPr>
        <p:spPr bwMode="auto">
          <a:xfrm>
            <a:off x="7088599" y="5661296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8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cxnSp>
        <p:nvCxnSpPr>
          <p:cNvPr id="99" name="直接箭头连接符 98"/>
          <p:cNvCxnSpPr/>
          <p:nvPr/>
        </p:nvCxnSpPr>
        <p:spPr bwMode="auto">
          <a:xfrm>
            <a:off x="7094352" y="5373216"/>
            <a:ext cx="0" cy="220636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0" name="直接连接符 99"/>
          <p:cNvCxnSpPr/>
          <p:nvPr/>
        </p:nvCxnSpPr>
        <p:spPr bwMode="auto">
          <a:xfrm>
            <a:off x="7088599" y="5588075"/>
            <a:ext cx="0" cy="648072"/>
          </a:xfrm>
          <a:prstGeom prst="line">
            <a:avLst/>
          </a:prstGeom>
          <a:ln w="28575"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4" name="直接连接符 93"/>
          <p:cNvCxnSpPr/>
          <p:nvPr/>
        </p:nvCxnSpPr>
        <p:spPr bwMode="auto">
          <a:xfrm>
            <a:off x="457200" y="1772816"/>
            <a:ext cx="7571184" cy="0"/>
          </a:xfrm>
          <a:prstGeom prst="line">
            <a:avLst/>
          </a:prstGeom>
          <a:ln>
            <a:solidFill>
              <a:srgbClr val="0070C0"/>
            </a:solidFill>
            <a:prstDash val="dash"/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4" name="直接连接符 103"/>
          <p:cNvCxnSpPr/>
          <p:nvPr/>
        </p:nvCxnSpPr>
        <p:spPr bwMode="auto">
          <a:xfrm>
            <a:off x="457200" y="3861048"/>
            <a:ext cx="7571184" cy="0"/>
          </a:xfrm>
          <a:prstGeom prst="line">
            <a:avLst/>
          </a:prstGeom>
          <a:ln>
            <a:solidFill>
              <a:srgbClr val="0070C0"/>
            </a:solidFill>
            <a:prstDash val="dash"/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6" name="直接连接符 105"/>
          <p:cNvCxnSpPr/>
          <p:nvPr/>
        </p:nvCxnSpPr>
        <p:spPr bwMode="auto">
          <a:xfrm>
            <a:off x="415737" y="5517232"/>
            <a:ext cx="7571184" cy="0"/>
          </a:xfrm>
          <a:prstGeom prst="line">
            <a:avLst/>
          </a:prstGeom>
          <a:ln>
            <a:solidFill>
              <a:srgbClr val="0070C0"/>
            </a:solidFill>
            <a:prstDash val="dash"/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7" name="矩形 106"/>
          <p:cNvSpPr/>
          <p:nvPr/>
        </p:nvSpPr>
        <p:spPr bwMode="auto">
          <a:xfrm>
            <a:off x="3779960" y="4130679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4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08" name="矩形 107"/>
          <p:cNvSpPr/>
          <p:nvPr/>
        </p:nvSpPr>
        <p:spPr bwMode="auto">
          <a:xfrm>
            <a:off x="2476785" y="4935439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3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09" name="矩形 108"/>
          <p:cNvSpPr/>
          <p:nvPr/>
        </p:nvSpPr>
        <p:spPr bwMode="auto">
          <a:xfrm>
            <a:off x="5584852" y="4936022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6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10" name="矩形 109"/>
          <p:cNvSpPr/>
          <p:nvPr/>
        </p:nvSpPr>
        <p:spPr bwMode="auto">
          <a:xfrm>
            <a:off x="3768381" y="494404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4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11" name="矩形 110"/>
          <p:cNvSpPr/>
          <p:nvPr/>
        </p:nvSpPr>
        <p:spPr bwMode="auto">
          <a:xfrm>
            <a:off x="4927084" y="5667026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5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12" name="矩形 111"/>
          <p:cNvSpPr/>
          <p:nvPr/>
        </p:nvSpPr>
        <p:spPr bwMode="auto">
          <a:xfrm>
            <a:off x="2476785" y="5667026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3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13" name="矩形 112"/>
          <p:cNvSpPr/>
          <p:nvPr/>
        </p:nvSpPr>
        <p:spPr bwMode="auto">
          <a:xfrm>
            <a:off x="5584852" y="5667609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6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14" name="矩形 113"/>
          <p:cNvSpPr/>
          <p:nvPr/>
        </p:nvSpPr>
        <p:spPr bwMode="auto">
          <a:xfrm>
            <a:off x="3768381" y="5675632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4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83" name="矩形 82"/>
          <p:cNvSpPr/>
          <p:nvPr/>
        </p:nvSpPr>
        <p:spPr bwMode="auto">
          <a:xfrm>
            <a:off x="789353" y="6375671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cxnSp>
        <p:nvCxnSpPr>
          <p:cNvPr id="87" name="直接箭头连接符 86"/>
          <p:cNvCxnSpPr>
            <a:endCxn id="83" idx="0"/>
          </p:cNvCxnSpPr>
          <p:nvPr/>
        </p:nvCxnSpPr>
        <p:spPr bwMode="auto">
          <a:xfrm flipH="1">
            <a:off x="1005353" y="6093296"/>
            <a:ext cx="454352" cy="282375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3" name="矩形 102"/>
          <p:cNvSpPr/>
          <p:nvPr/>
        </p:nvSpPr>
        <p:spPr bwMode="auto">
          <a:xfrm>
            <a:off x="6646831" y="6362046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7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05" name="矩形 104"/>
          <p:cNvSpPr/>
          <p:nvPr/>
        </p:nvSpPr>
        <p:spPr bwMode="auto">
          <a:xfrm>
            <a:off x="7506427" y="637037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8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cxnSp>
        <p:nvCxnSpPr>
          <p:cNvPr id="115" name="直接箭头连接符 114"/>
          <p:cNvCxnSpPr>
            <a:endCxn id="105" idx="0"/>
          </p:cNvCxnSpPr>
          <p:nvPr/>
        </p:nvCxnSpPr>
        <p:spPr bwMode="auto">
          <a:xfrm>
            <a:off x="7290868" y="6109305"/>
            <a:ext cx="431559" cy="261065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6" name="矩形 115"/>
          <p:cNvSpPr/>
          <p:nvPr/>
        </p:nvSpPr>
        <p:spPr bwMode="auto">
          <a:xfrm>
            <a:off x="1644316" y="6375671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85" name="文本框 84"/>
          <p:cNvSpPr txBox="1"/>
          <p:nvPr/>
        </p:nvSpPr>
        <p:spPr>
          <a:xfrm>
            <a:off x="411969" y="908720"/>
            <a:ext cx="12733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rgbClr val="0070C0"/>
                </a:solidFill>
              </a:rPr>
              <a:t>Divide</a:t>
            </a:r>
            <a:endParaRPr lang="zh-CN" altLang="en-US" sz="28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6852143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Quicksort - Example</a:t>
            </a:r>
            <a:endParaRPr lang="en-US" altLang="zh-CN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836613"/>
            <a:ext cx="8229600" cy="6120779"/>
          </a:xfrm>
        </p:spPr>
        <p:txBody>
          <a:bodyPr/>
          <a:lstStyle/>
          <a:p>
            <a:pPr eaLnBrk="1" hangingPunct="1"/>
            <a:endParaRPr lang="en-US" altLang="zh-CN" sz="2800" dirty="0"/>
          </a:p>
          <a:p>
            <a:pPr eaLnBrk="1" hangingPunct="1"/>
            <a:endParaRPr lang="en-US" altLang="zh-CN" sz="2800" dirty="0"/>
          </a:p>
          <a:p>
            <a:pPr marL="0" indent="0" eaLnBrk="1" hangingPunct="1">
              <a:buNone/>
            </a:pPr>
            <a:endParaRPr lang="en-US" altLang="zh-CN" sz="2800" dirty="0"/>
          </a:p>
          <a:p>
            <a:pPr marL="0" indent="0" eaLnBrk="1" hangingPunct="1">
              <a:buNone/>
            </a:pPr>
            <a:endParaRPr lang="en-US" altLang="zh-CN" sz="2800" dirty="0"/>
          </a:p>
          <a:p>
            <a:pPr marL="0" indent="0" eaLnBrk="1" hangingPunct="1">
              <a:buNone/>
            </a:pPr>
            <a:endParaRPr lang="en-US" altLang="zh-CN" sz="2800" dirty="0"/>
          </a:p>
          <a:p>
            <a:pPr marL="0" indent="0" eaLnBrk="1" hangingPunct="1">
              <a:buNone/>
            </a:pPr>
            <a:endParaRPr lang="en-US" altLang="zh-CN" sz="2800" dirty="0"/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157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9" name="矩形 8"/>
          <p:cNvSpPr/>
          <p:nvPr/>
        </p:nvSpPr>
        <p:spPr bwMode="auto">
          <a:xfrm>
            <a:off x="2478788" y="98072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0" name="矩形 9"/>
          <p:cNvSpPr/>
          <p:nvPr/>
        </p:nvSpPr>
        <p:spPr bwMode="auto">
          <a:xfrm>
            <a:off x="2910788" y="98072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8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1" name="矩形 10"/>
          <p:cNvSpPr/>
          <p:nvPr/>
        </p:nvSpPr>
        <p:spPr bwMode="auto">
          <a:xfrm>
            <a:off x="3342788" y="98072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7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2" name="矩形 11"/>
          <p:cNvSpPr/>
          <p:nvPr/>
        </p:nvSpPr>
        <p:spPr bwMode="auto">
          <a:xfrm>
            <a:off x="3774788" y="98072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3" name="矩形 12"/>
          <p:cNvSpPr/>
          <p:nvPr/>
        </p:nvSpPr>
        <p:spPr bwMode="auto">
          <a:xfrm>
            <a:off x="4206980" y="98072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3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4" name="矩形 13"/>
          <p:cNvSpPr/>
          <p:nvPr/>
        </p:nvSpPr>
        <p:spPr bwMode="auto">
          <a:xfrm>
            <a:off x="4639220" y="98072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5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5" name="矩形 14"/>
          <p:cNvSpPr/>
          <p:nvPr/>
        </p:nvSpPr>
        <p:spPr bwMode="auto">
          <a:xfrm>
            <a:off x="5075960" y="98072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6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6" name="矩形 15"/>
          <p:cNvSpPr/>
          <p:nvPr/>
        </p:nvSpPr>
        <p:spPr bwMode="auto">
          <a:xfrm>
            <a:off x="5508152" y="98072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4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cxnSp>
        <p:nvCxnSpPr>
          <p:cNvPr id="4" name="直接箭头连接符 3"/>
          <p:cNvCxnSpPr>
            <a:endCxn id="16" idx="2"/>
          </p:cNvCxnSpPr>
          <p:nvPr/>
        </p:nvCxnSpPr>
        <p:spPr bwMode="auto">
          <a:xfrm flipV="1">
            <a:off x="5724128" y="1412728"/>
            <a:ext cx="24" cy="216072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" name="直接箭头连接符 4"/>
          <p:cNvCxnSpPr/>
          <p:nvPr/>
        </p:nvCxnSpPr>
        <p:spPr bwMode="auto">
          <a:xfrm>
            <a:off x="4206788" y="1556792"/>
            <a:ext cx="0" cy="36004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矩形 19"/>
          <p:cNvSpPr/>
          <p:nvPr/>
        </p:nvSpPr>
        <p:spPr bwMode="auto">
          <a:xfrm>
            <a:off x="2478788" y="209235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21" name="矩形 20"/>
          <p:cNvSpPr/>
          <p:nvPr/>
        </p:nvSpPr>
        <p:spPr bwMode="auto">
          <a:xfrm>
            <a:off x="2910788" y="209235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22" name="矩形 21"/>
          <p:cNvSpPr/>
          <p:nvPr/>
        </p:nvSpPr>
        <p:spPr bwMode="auto">
          <a:xfrm>
            <a:off x="3342788" y="209235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3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23" name="矩形 22"/>
          <p:cNvSpPr/>
          <p:nvPr/>
        </p:nvSpPr>
        <p:spPr bwMode="auto">
          <a:xfrm>
            <a:off x="3774788" y="209235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4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24" name="矩形 23"/>
          <p:cNvSpPr/>
          <p:nvPr/>
        </p:nvSpPr>
        <p:spPr bwMode="auto">
          <a:xfrm>
            <a:off x="4206980" y="209235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7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25" name="矩形 24"/>
          <p:cNvSpPr/>
          <p:nvPr/>
        </p:nvSpPr>
        <p:spPr bwMode="auto">
          <a:xfrm>
            <a:off x="4639220" y="209235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5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26" name="矩形 25"/>
          <p:cNvSpPr/>
          <p:nvPr/>
        </p:nvSpPr>
        <p:spPr bwMode="auto">
          <a:xfrm>
            <a:off x="5075960" y="209235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6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27" name="矩形 26"/>
          <p:cNvSpPr/>
          <p:nvPr/>
        </p:nvSpPr>
        <p:spPr bwMode="auto">
          <a:xfrm>
            <a:off x="5508152" y="209235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8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cxnSp>
        <p:nvCxnSpPr>
          <p:cNvPr id="28" name="直接连接符 27"/>
          <p:cNvCxnSpPr/>
          <p:nvPr/>
        </p:nvCxnSpPr>
        <p:spPr bwMode="auto">
          <a:xfrm>
            <a:off x="3767119" y="1988840"/>
            <a:ext cx="0" cy="648072"/>
          </a:xfrm>
          <a:prstGeom prst="line">
            <a:avLst/>
          </a:prstGeom>
          <a:ln w="28575"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 bwMode="auto">
          <a:xfrm>
            <a:off x="4211960" y="1988840"/>
            <a:ext cx="0" cy="648072"/>
          </a:xfrm>
          <a:prstGeom prst="line">
            <a:avLst/>
          </a:prstGeom>
          <a:ln w="28575"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/>
          <p:nvPr/>
        </p:nvCxnSpPr>
        <p:spPr bwMode="auto">
          <a:xfrm flipH="1">
            <a:off x="2324572" y="2636912"/>
            <a:ext cx="663252" cy="39602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直接箭头连接符 31"/>
          <p:cNvCxnSpPr/>
          <p:nvPr/>
        </p:nvCxnSpPr>
        <p:spPr bwMode="auto">
          <a:xfrm>
            <a:off x="5071220" y="2648075"/>
            <a:ext cx="868932" cy="420885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4" name="矩形 33"/>
          <p:cNvSpPr/>
          <p:nvPr/>
        </p:nvSpPr>
        <p:spPr bwMode="auto">
          <a:xfrm>
            <a:off x="1642397" y="3140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5" name="矩形 34"/>
          <p:cNvSpPr/>
          <p:nvPr/>
        </p:nvSpPr>
        <p:spPr bwMode="auto">
          <a:xfrm>
            <a:off x="2074397" y="3140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6" name="矩形 35"/>
          <p:cNvSpPr/>
          <p:nvPr/>
        </p:nvSpPr>
        <p:spPr bwMode="auto">
          <a:xfrm>
            <a:off x="2506397" y="3140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3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7" name="矩形 36"/>
          <p:cNvSpPr/>
          <p:nvPr/>
        </p:nvSpPr>
        <p:spPr bwMode="auto">
          <a:xfrm>
            <a:off x="5143084" y="3140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7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8" name="矩形 37"/>
          <p:cNvSpPr/>
          <p:nvPr/>
        </p:nvSpPr>
        <p:spPr bwMode="auto">
          <a:xfrm>
            <a:off x="5575324" y="3140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5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39" name="矩形 38"/>
          <p:cNvSpPr/>
          <p:nvPr/>
        </p:nvSpPr>
        <p:spPr bwMode="auto">
          <a:xfrm>
            <a:off x="6012064" y="3140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6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40" name="矩形 39"/>
          <p:cNvSpPr/>
          <p:nvPr/>
        </p:nvSpPr>
        <p:spPr bwMode="auto">
          <a:xfrm>
            <a:off x="6444256" y="3140968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8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42" name="矩形 41"/>
          <p:cNvSpPr/>
          <p:nvPr/>
        </p:nvSpPr>
        <p:spPr bwMode="auto">
          <a:xfrm>
            <a:off x="3769329" y="3135287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4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cxnSp>
        <p:nvCxnSpPr>
          <p:cNvPr id="43" name="直接箭头连接符 42"/>
          <p:cNvCxnSpPr/>
          <p:nvPr/>
        </p:nvCxnSpPr>
        <p:spPr bwMode="auto">
          <a:xfrm flipV="1">
            <a:off x="2726841" y="3572968"/>
            <a:ext cx="24" cy="216072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4" name="直接箭头连接符 43"/>
          <p:cNvCxnSpPr/>
          <p:nvPr/>
        </p:nvCxnSpPr>
        <p:spPr bwMode="auto">
          <a:xfrm flipV="1">
            <a:off x="6228064" y="3572968"/>
            <a:ext cx="24" cy="216072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5" name="直接连接符 44"/>
          <p:cNvCxnSpPr/>
          <p:nvPr/>
        </p:nvCxnSpPr>
        <p:spPr bwMode="auto">
          <a:xfrm>
            <a:off x="2508505" y="4038520"/>
            <a:ext cx="0" cy="648072"/>
          </a:xfrm>
          <a:prstGeom prst="line">
            <a:avLst/>
          </a:prstGeom>
          <a:ln w="28575"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直接连接符 45"/>
          <p:cNvCxnSpPr/>
          <p:nvPr/>
        </p:nvCxnSpPr>
        <p:spPr bwMode="auto">
          <a:xfrm>
            <a:off x="6016852" y="4077072"/>
            <a:ext cx="0" cy="648072"/>
          </a:xfrm>
          <a:prstGeom prst="line">
            <a:avLst/>
          </a:prstGeom>
          <a:ln w="28575"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直接连接符 46"/>
          <p:cNvCxnSpPr/>
          <p:nvPr/>
        </p:nvCxnSpPr>
        <p:spPr bwMode="auto">
          <a:xfrm>
            <a:off x="5580112" y="4077072"/>
            <a:ext cx="0" cy="648072"/>
          </a:xfrm>
          <a:prstGeom prst="line">
            <a:avLst/>
          </a:prstGeom>
          <a:ln w="28575"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9" name="矩形 48"/>
          <p:cNvSpPr/>
          <p:nvPr/>
        </p:nvSpPr>
        <p:spPr bwMode="auto">
          <a:xfrm>
            <a:off x="1210397" y="4935439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50" name="矩形 49"/>
          <p:cNvSpPr/>
          <p:nvPr/>
        </p:nvSpPr>
        <p:spPr bwMode="auto">
          <a:xfrm>
            <a:off x="1642397" y="4935439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cxnSp>
        <p:nvCxnSpPr>
          <p:cNvPr id="48" name="直接箭头连接符 47"/>
          <p:cNvCxnSpPr/>
          <p:nvPr/>
        </p:nvCxnSpPr>
        <p:spPr bwMode="auto">
          <a:xfrm flipH="1">
            <a:off x="1750892" y="4638295"/>
            <a:ext cx="486071" cy="270649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4" name="直接箭头连接符 63"/>
          <p:cNvCxnSpPr/>
          <p:nvPr/>
        </p:nvCxnSpPr>
        <p:spPr bwMode="auto">
          <a:xfrm flipV="1">
            <a:off x="1421483" y="5372003"/>
            <a:ext cx="24" cy="216072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8" name="直接箭头连接符 67"/>
          <p:cNvCxnSpPr>
            <a:endCxn id="93" idx="0"/>
          </p:cNvCxnSpPr>
          <p:nvPr/>
        </p:nvCxnSpPr>
        <p:spPr bwMode="auto">
          <a:xfrm flipH="1">
            <a:off x="5143084" y="4593580"/>
            <a:ext cx="237515" cy="341859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2" name="矩形 71"/>
          <p:cNvSpPr/>
          <p:nvPr/>
        </p:nvSpPr>
        <p:spPr bwMode="auto">
          <a:xfrm>
            <a:off x="5143084" y="4146556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5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3" name="矩形 72"/>
          <p:cNvSpPr/>
          <p:nvPr/>
        </p:nvSpPr>
        <p:spPr bwMode="auto">
          <a:xfrm>
            <a:off x="5575324" y="4146556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6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4" name="矩形 73"/>
          <p:cNvSpPr/>
          <p:nvPr/>
        </p:nvSpPr>
        <p:spPr bwMode="auto">
          <a:xfrm>
            <a:off x="6012064" y="4146556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8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5" name="矩形 74"/>
          <p:cNvSpPr/>
          <p:nvPr/>
        </p:nvSpPr>
        <p:spPr bwMode="auto">
          <a:xfrm>
            <a:off x="6444256" y="4146556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7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cxnSp>
        <p:nvCxnSpPr>
          <p:cNvPr id="76" name="直接箭头连接符 75"/>
          <p:cNvCxnSpPr/>
          <p:nvPr/>
        </p:nvCxnSpPr>
        <p:spPr bwMode="auto">
          <a:xfrm>
            <a:off x="6007324" y="3645024"/>
            <a:ext cx="0" cy="36004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7" name="矩形 76"/>
          <p:cNvSpPr/>
          <p:nvPr/>
        </p:nvSpPr>
        <p:spPr bwMode="auto">
          <a:xfrm>
            <a:off x="1636707" y="4146556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8" name="矩形 77"/>
          <p:cNvSpPr/>
          <p:nvPr/>
        </p:nvSpPr>
        <p:spPr bwMode="auto">
          <a:xfrm>
            <a:off x="2068707" y="4146556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79" name="矩形 78"/>
          <p:cNvSpPr/>
          <p:nvPr/>
        </p:nvSpPr>
        <p:spPr bwMode="auto">
          <a:xfrm>
            <a:off x="2500707" y="4146556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3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cxnSp>
        <p:nvCxnSpPr>
          <p:cNvPr id="80" name="直接箭头连接符 79"/>
          <p:cNvCxnSpPr/>
          <p:nvPr/>
        </p:nvCxnSpPr>
        <p:spPr bwMode="auto">
          <a:xfrm>
            <a:off x="2284707" y="3645024"/>
            <a:ext cx="0" cy="36004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1" name="矩形 80"/>
          <p:cNvSpPr/>
          <p:nvPr/>
        </p:nvSpPr>
        <p:spPr bwMode="auto">
          <a:xfrm>
            <a:off x="1204707" y="5661296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82" name="矩形 81"/>
          <p:cNvSpPr/>
          <p:nvPr/>
        </p:nvSpPr>
        <p:spPr bwMode="auto">
          <a:xfrm>
            <a:off x="1636707" y="5661296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cxnSp>
        <p:nvCxnSpPr>
          <p:cNvPr id="84" name="直接箭头连接符 83"/>
          <p:cNvCxnSpPr/>
          <p:nvPr/>
        </p:nvCxnSpPr>
        <p:spPr bwMode="auto">
          <a:xfrm>
            <a:off x="1636707" y="5371906"/>
            <a:ext cx="0" cy="220636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8" name="直接连接符 87"/>
          <p:cNvCxnSpPr/>
          <p:nvPr/>
        </p:nvCxnSpPr>
        <p:spPr bwMode="auto">
          <a:xfrm>
            <a:off x="1636707" y="5588075"/>
            <a:ext cx="0" cy="648072"/>
          </a:xfrm>
          <a:prstGeom prst="line">
            <a:avLst/>
          </a:prstGeom>
          <a:ln w="28575"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9" name="矩形 88"/>
          <p:cNvSpPr/>
          <p:nvPr/>
        </p:nvSpPr>
        <p:spPr bwMode="auto">
          <a:xfrm>
            <a:off x="6660256" y="4936144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8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90" name="矩形 89"/>
          <p:cNvSpPr/>
          <p:nvPr/>
        </p:nvSpPr>
        <p:spPr bwMode="auto">
          <a:xfrm>
            <a:off x="7092448" y="4936144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7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cxnSp>
        <p:nvCxnSpPr>
          <p:cNvPr id="91" name="直接箭头连接符 90"/>
          <p:cNvCxnSpPr/>
          <p:nvPr/>
        </p:nvCxnSpPr>
        <p:spPr bwMode="auto">
          <a:xfrm>
            <a:off x="6491768" y="4622025"/>
            <a:ext cx="596831" cy="244606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3" name="矩形 92"/>
          <p:cNvSpPr/>
          <p:nvPr/>
        </p:nvSpPr>
        <p:spPr bwMode="auto">
          <a:xfrm>
            <a:off x="4927084" y="4935439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5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cxnSp>
        <p:nvCxnSpPr>
          <p:cNvPr id="95" name="直接箭头连接符 94"/>
          <p:cNvCxnSpPr/>
          <p:nvPr/>
        </p:nvCxnSpPr>
        <p:spPr bwMode="auto">
          <a:xfrm flipV="1">
            <a:off x="7308448" y="5372003"/>
            <a:ext cx="24" cy="216072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7" name="矩形 96"/>
          <p:cNvSpPr/>
          <p:nvPr/>
        </p:nvSpPr>
        <p:spPr bwMode="auto">
          <a:xfrm>
            <a:off x="6656599" y="5661296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7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98" name="矩形 97"/>
          <p:cNvSpPr/>
          <p:nvPr/>
        </p:nvSpPr>
        <p:spPr bwMode="auto">
          <a:xfrm>
            <a:off x="7088599" y="5661296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8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cxnSp>
        <p:nvCxnSpPr>
          <p:cNvPr id="99" name="直接箭头连接符 98"/>
          <p:cNvCxnSpPr/>
          <p:nvPr/>
        </p:nvCxnSpPr>
        <p:spPr bwMode="auto">
          <a:xfrm>
            <a:off x="7094352" y="5373216"/>
            <a:ext cx="0" cy="220636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0" name="直接连接符 99"/>
          <p:cNvCxnSpPr/>
          <p:nvPr/>
        </p:nvCxnSpPr>
        <p:spPr bwMode="auto">
          <a:xfrm>
            <a:off x="7088599" y="5588075"/>
            <a:ext cx="0" cy="648072"/>
          </a:xfrm>
          <a:prstGeom prst="line">
            <a:avLst/>
          </a:prstGeom>
          <a:ln w="28575"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4" name="直接连接符 93"/>
          <p:cNvCxnSpPr/>
          <p:nvPr/>
        </p:nvCxnSpPr>
        <p:spPr bwMode="auto">
          <a:xfrm>
            <a:off x="457200" y="1772816"/>
            <a:ext cx="7571184" cy="0"/>
          </a:xfrm>
          <a:prstGeom prst="line">
            <a:avLst/>
          </a:prstGeom>
          <a:ln>
            <a:solidFill>
              <a:srgbClr val="0070C0"/>
            </a:solidFill>
            <a:prstDash val="dash"/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4" name="直接连接符 103"/>
          <p:cNvCxnSpPr/>
          <p:nvPr/>
        </p:nvCxnSpPr>
        <p:spPr bwMode="auto">
          <a:xfrm>
            <a:off x="457200" y="3861048"/>
            <a:ext cx="7571184" cy="0"/>
          </a:xfrm>
          <a:prstGeom prst="line">
            <a:avLst/>
          </a:prstGeom>
          <a:ln>
            <a:solidFill>
              <a:srgbClr val="0070C0"/>
            </a:solidFill>
            <a:prstDash val="dash"/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6" name="直接连接符 105"/>
          <p:cNvCxnSpPr/>
          <p:nvPr/>
        </p:nvCxnSpPr>
        <p:spPr bwMode="auto">
          <a:xfrm>
            <a:off x="415737" y="5517232"/>
            <a:ext cx="7571184" cy="0"/>
          </a:xfrm>
          <a:prstGeom prst="line">
            <a:avLst/>
          </a:prstGeom>
          <a:ln>
            <a:solidFill>
              <a:srgbClr val="0070C0"/>
            </a:solidFill>
            <a:prstDash val="dash"/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7" name="矩形 106"/>
          <p:cNvSpPr/>
          <p:nvPr/>
        </p:nvSpPr>
        <p:spPr bwMode="auto">
          <a:xfrm>
            <a:off x="3779960" y="4130679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4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08" name="矩形 107"/>
          <p:cNvSpPr/>
          <p:nvPr/>
        </p:nvSpPr>
        <p:spPr bwMode="auto">
          <a:xfrm>
            <a:off x="2476785" y="4935439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3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09" name="矩形 108"/>
          <p:cNvSpPr/>
          <p:nvPr/>
        </p:nvSpPr>
        <p:spPr bwMode="auto">
          <a:xfrm>
            <a:off x="5584852" y="4936022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6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10" name="矩形 109"/>
          <p:cNvSpPr/>
          <p:nvPr/>
        </p:nvSpPr>
        <p:spPr bwMode="auto">
          <a:xfrm>
            <a:off x="3768381" y="494404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4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11" name="矩形 110"/>
          <p:cNvSpPr/>
          <p:nvPr/>
        </p:nvSpPr>
        <p:spPr bwMode="auto">
          <a:xfrm>
            <a:off x="4927084" y="5667026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5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12" name="矩形 111"/>
          <p:cNvSpPr/>
          <p:nvPr/>
        </p:nvSpPr>
        <p:spPr bwMode="auto">
          <a:xfrm>
            <a:off x="2476785" y="5667026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3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13" name="矩形 112"/>
          <p:cNvSpPr/>
          <p:nvPr/>
        </p:nvSpPr>
        <p:spPr bwMode="auto">
          <a:xfrm>
            <a:off x="5584852" y="5667609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6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14" name="矩形 113"/>
          <p:cNvSpPr/>
          <p:nvPr/>
        </p:nvSpPr>
        <p:spPr bwMode="auto">
          <a:xfrm>
            <a:off x="3768381" y="5675632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4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83" name="矩形 82"/>
          <p:cNvSpPr/>
          <p:nvPr/>
        </p:nvSpPr>
        <p:spPr bwMode="auto">
          <a:xfrm>
            <a:off x="789353" y="6375671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86" name="矩形 85"/>
          <p:cNvSpPr/>
          <p:nvPr/>
        </p:nvSpPr>
        <p:spPr bwMode="auto">
          <a:xfrm>
            <a:off x="1644316" y="6375671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cxnSp>
        <p:nvCxnSpPr>
          <p:cNvPr id="87" name="直接箭头连接符 86"/>
          <p:cNvCxnSpPr>
            <a:endCxn id="83" idx="0"/>
          </p:cNvCxnSpPr>
          <p:nvPr/>
        </p:nvCxnSpPr>
        <p:spPr bwMode="auto">
          <a:xfrm flipH="1">
            <a:off x="1005353" y="6093296"/>
            <a:ext cx="454352" cy="282375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2" name="矩形 91"/>
          <p:cNvSpPr/>
          <p:nvPr/>
        </p:nvSpPr>
        <p:spPr bwMode="auto">
          <a:xfrm>
            <a:off x="4933491" y="637037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5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96" name="矩形 95"/>
          <p:cNvSpPr/>
          <p:nvPr/>
        </p:nvSpPr>
        <p:spPr bwMode="auto">
          <a:xfrm>
            <a:off x="2483192" y="637037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3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01" name="矩形 100"/>
          <p:cNvSpPr/>
          <p:nvPr/>
        </p:nvSpPr>
        <p:spPr bwMode="auto">
          <a:xfrm>
            <a:off x="5591259" y="6370953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6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02" name="矩形 101"/>
          <p:cNvSpPr/>
          <p:nvPr/>
        </p:nvSpPr>
        <p:spPr bwMode="auto">
          <a:xfrm>
            <a:off x="3774788" y="6378976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4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03" name="矩形 102"/>
          <p:cNvSpPr/>
          <p:nvPr/>
        </p:nvSpPr>
        <p:spPr bwMode="auto">
          <a:xfrm>
            <a:off x="6646831" y="6362046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7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05" name="矩形 104"/>
          <p:cNvSpPr/>
          <p:nvPr/>
        </p:nvSpPr>
        <p:spPr bwMode="auto">
          <a:xfrm>
            <a:off x="7506427" y="637037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8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cxnSp>
        <p:nvCxnSpPr>
          <p:cNvPr id="115" name="直接箭头连接符 114"/>
          <p:cNvCxnSpPr>
            <a:endCxn id="105" idx="0"/>
          </p:cNvCxnSpPr>
          <p:nvPr/>
        </p:nvCxnSpPr>
        <p:spPr bwMode="auto">
          <a:xfrm>
            <a:off x="7290868" y="6109305"/>
            <a:ext cx="431559" cy="261065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6" name="文本框 115"/>
          <p:cNvSpPr txBox="1"/>
          <p:nvPr/>
        </p:nvSpPr>
        <p:spPr>
          <a:xfrm>
            <a:off x="411969" y="908720"/>
            <a:ext cx="12733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rgbClr val="0070C0"/>
                </a:solidFill>
              </a:rPr>
              <a:t>Divide</a:t>
            </a:r>
            <a:endParaRPr lang="zh-CN" altLang="en-US" sz="28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3630184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Quicksort - Example</a:t>
            </a:r>
            <a:endParaRPr lang="en-US" altLang="zh-CN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836613"/>
            <a:ext cx="8229600" cy="6120779"/>
          </a:xfrm>
        </p:spPr>
        <p:txBody>
          <a:bodyPr/>
          <a:lstStyle/>
          <a:p>
            <a:pPr lvl="1" eaLnBrk="1" hangingPunct="1"/>
            <a:endParaRPr lang="en-US" altLang="zh-CN" sz="2400" dirty="0"/>
          </a:p>
          <a:p>
            <a:pPr eaLnBrk="1" hangingPunct="1"/>
            <a:endParaRPr lang="en-US" altLang="zh-CN" sz="2800" dirty="0"/>
          </a:p>
          <a:p>
            <a:pPr marL="0" indent="0" eaLnBrk="1" hangingPunct="1">
              <a:buNone/>
            </a:pPr>
            <a:endParaRPr lang="en-US" altLang="zh-CN" sz="2800" dirty="0"/>
          </a:p>
          <a:p>
            <a:pPr marL="0" indent="0" eaLnBrk="1" hangingPunct="1">
              <a:buNone/>
            </a:pPr>
            <a:endParaRPr lang="en-US" altLang="zh-CN" sz="2800" dirty="0"/>
          </a:p>
          <a:p>
            <a:pPr marL="0" indent="0" eaLnBrk="1" hangingPunct="1">
              <a:buNone/>
            </a:pPr>
            <a:endParaRPr lang="en-US" altLang="zh-CN" sz="2800" dirty="0"/>
          </a:p>
          <a:p>
            <a:pPr marL="0" indent="0" eaLnBrk="1" hangingPunct="1">
              <a:buNone/>
            </a:pPr>
            <a:endParaRPr lang="en-US" altLang="zh-CN" sz="2800" dirty="0"/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158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83" name="矩形 82"/>
          <p:cNvSpPr/>
          <p:nvPr/>
        </p:nvSpPr>
        <p:spPr bwMode="auto">
          <a:xfrm>
            <a:off x="789353" y="200246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86" name="矩形 85"/>
          <p:cNvSpPr/>
          <p:nvPr/>
        </p:nvSpPr>
        <p:spPr bwMode="auto">
          <a:xfrm>
            <a:off x="1644316" y="200246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92" name="矩形 91"/>
          <p:cNvSpPr/>
          <p:nvPr/>
        </p:nvSpPr>
        <p:spPr bwMode="auto">
          <a:xfrm>
            <a:off x="4933491" y="1997164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5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96" name="矩形 95"/>
          <p:cNvSpPr/>
          <p:nvPr/>
        </p:nvSpPr>
        <p:spPr bwMode="auto">
          <a:xfrm>
            <a:off x="2483192" y="1997164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3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01" name="矩形 100"/>
          <p:cNvSpPr/>
          <p:nvPr/>
        </p:nvSpPr>
        <p:spPr bwMode="auto">
          <a:xfrm>
            <a:off x="5591259" y="1997747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6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02" name="矩形 101"/>
          <p:cNvSpPr/>
          <p:nvPr/>
        </p:nvSpPr>
        <p:spPr bwMode="auto">
          <a:xfrm>
            <a:off x="3774788" y="200577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4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03" name="矩形 102"/>
          <p:cNvSpPr/>
          <p:nvPr/>
        </p:nvSpPr>
        <p:spPr bwMode="auto">
          <a:xfrm>
            <a:off x="6646831" y="198884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7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05" name="矩形 104"/>
          <p:cNvSpPr/>
          <p:nvPr/>
        </p:nvSpPr>
        <p:spPr bwMode="auto">
          <a:xfrm>
            <a:off x="7506427" y="1997164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8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95536" y="908720"/>
            <a:ext cx="16626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rgbClr val="0070C0"/>
                </a:solidFill>
              </a:rPr>
              <a:t>Conquer</a:t>
            </a:r>
            <a:endParaRPr lang="zh-CN" altLang="en-US" sz="28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2153335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Quicksort - Example</a:t>
            </a:r>
            <a:endParaRPr lang="en-US" altLang="zh-CN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836613"/>
            <a:ext cx="8229600" cy="6120779"/>
          </a:xfrm>
        </p:spPr>
        <p:txBody>
          <a:bodyPr/>
          <a:lstStyle/>
          <a:p>
            <a:pPr lvl="1" eaLnBrk="1" hangingPunct="1"/>
            <a:endParaRPr lang="en-US" altLang="zh-CN" sz="2400" dirty="0"/>
          </a:p>
          <a:p>
            <a:pPr eaLnBrk="1" hangingPunct="1"/>
            <a:endParaRPr lang="en-US" altLang="zh-CN" sz="2800" dirty="0"/>
          </a:p>
          <a:p>
            <a:pPr marL="0" indent="0" eaLnBrk="1" hangingPunct="1">
              <a:buNone/>
            </a:pPr>
            <a:endParaRPr lang="en-US" altLang="zh-CN" sz="2800" dirty="0"/>
          </a:p>
          <a:p>
            <a:pPr marL="0" indent="0" eaLnBrk="1" hangingPunct="1">
              <a:buNone/>
            </a:pPr>
            <a:endParaRPr lang="en-US" altLang="zh-CN" sz="2800" dirty="0"/>
          </a:p>
          <a:p>
            <a:pPr marL="0" indent="0" eaLnBrk="1" hangingPunct="1">
              <a:buNone/>
            </a:pPr>
            <a:endParaRPr lang="en-US" altLang="zh-CN" sz="2800" dirty="0"/>
          </a:p>
          <a:p>
            <a:pPr marL="0" indent="0" eaLnBrk="1" hangingPunct="1">
              <a:buNone/>
            </a:pPr>
            <a:endParaRPr lang="en-US" altLang="zh-CN" sz="2800" dirty="0"/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159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83" name="矩形 82"/>
          <p:cNvSpPr/>
          <p:nvPr/>
        </p:nvSpPr>
        <p:spPr bwMode="auto">
          <a:xfrm>
            <a:off x="789353" y="200246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86" name="矩形 85"/>
          <p:cNvSpPr/>
          <p:nvPr/>
        </p:nvSpPr>
        <p:spPr bwMode="auto">
          <a:xfrm>
            <a:off x="1644316" y="200246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92" name="矩形 91"/>
          <p:cNvSpPr/>
          <p:nvPr/>
        </p:nvSpPr>
        <p:spPr bwMode="auto">
          <a:xfrm>
            <a:off x="4933491" y="1997164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5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96" name="矩形 95"/>
          <p:cNvSpPr/>
          <p:nvPr/>
        </p:nvSpPr>
        <p:spPr bwMode="auto">
          <a:xfrm>
            <a:off x="2483192" y="1997164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3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01" name="矩形 100"/>
          <p:cNvSpPr/>
          <p:nvPr/>
        </p:nvSpPr>
        <p:spPr bwMode="auto">
          <a:xfrm>
            <a:off x="5591259" y="1997747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6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02" name="矩形 101"/>
          <p:cNvSpPr/>
          <p:nvPr/>
        </p:nvSpPr>
        <p:spPr bwMode="auto">
          <a:xfrm>
            <a:off x="3774788" y="200577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4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03" name="矩形 102"/>
          <p:cNvSpPr/>
          <p:nvPr/>
        </p:nvSpPr>
        <p:spPr bwMode="auto">
          <a:xfrm>
            <a:off x="6646831" y="198884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7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05" name="矩形 104"/>
          <p:cNvSpPr/>
          <p:nvPr/>
        </p:nvSpPr>
        <p:spPr bwMode="auto">
          <a:xfrm>
            <a:off x="7506427" y="1997164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8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16" name="矩形 115"/>
          <p:cNvSpPr/>
          <p:nvPr/>
        </p:nvSpPr>
        <p:spPr bwMode="auto">
          <a:xfrm>
            <a:off x="1208765" y="2780976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17" name="矩形 116"/>
          <p:cNvSpPr/>
          <p:nvPr/>
        </p:nvSpPr>
        <p:spPr bwMode="auto">
          <a:xfrm>
            <a:off x="1640765" y="2780976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cxnSp>
        <p:nvCxnSpPr>
          <p:cNvPr id="6" name="直接箭头连接符 5"/>
          <p:cNvCxnSpPr>
            <a:stCxn id="83" idx="2"/>
          </p:cNvCxnSpPr>
          <p:nvPr/>
        </p:nvCxnSpPr>
        <p:spPr bwMode="auto">
          <a:xfrm>
            <a:off x="1005353" y="2434465"/>
            <a:ext cx="614319" cy="346511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直接箭头连接符 7"/>
          <p:cNvCxnSpPr>
            <a:stCxn id="86" idx="2"/>
            <a:endCxn id="117" idx="0"/>
          </p:cNvCxnSpPr>
          <p:nvPr/>
        </p:nvCxnSpPr>
        <p:spPr bwMode="auto">
          <a:xfrm flipH="1">
            <a:off x="1856765" y="2434465"/>
            <a:ext cx="3551" cy="346511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395536" y="908720"/>
            <a:ext cx="16626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rgbClr val="0070C0"/>
                </a:solidFill>
              </a:rPr>
              <a:t>Conquer</a:t>
            </a:r>
            <a:endParaRPr lang="zh-CN" altLang="en-US" sz="28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5285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457200" y="980728"/>
                <a:ext cx="8229600" cy="5688632"/>
              </a:xfrm>
            </p:spPr>
            <p:txBody>
              <a:bodyPr/>
              <a:lstStyle/>
              <a:p>
                <a:pPr marL="0" indent="0" eaLnBrk="1" hangingPunct="1">
                  <a:buNone/>
                </a:pPr>
                <a:r>
                  <a:rPr lang="en-US" altLang="zh-CN" sz="2800" dirty="0"/>
                  <a:t>Define</a:t>
                </a:r>
              </a:p>
              <a:p>
                <a:pPr eaLnBrk="1" hangingPunct="1"/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altLang="zh-CN" sz="28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altLang="zh-CN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p>
                          <m:sSupPr>
                            <m:ctrlPr>
                              <a:rPr lang="en-US" altLang="zh-CN" sz="28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e>
                    </m:nary>
                  </m:oMath>
                </a14:m>
                <a:endParaRPr lang="en-US" altLang="zh-CN" sz="2800" dirty="0"/>
              </a:p>
              <a:p>
                <a:pPr eaLnBrk="1" hangingPunct="1"/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sSub>
                          <m:sSubPr>
                            <m:ctrlP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p>
                          <m:sSupPr>
                            <m:ctrlP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e>
                    </m:nary>
                  </m:oMath>
                </a14:m>
                <a:endParaRPr lang="en-US" altLang="zh-CN" sz="2800" b="0" dirty="0"/>
              </a:p>
              <a:p>
                <a:pPr eaLnBrk="1" hangingPunct="1"/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sSub>
                          <m:sSubPr>
                            <m:ctrlP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sSup>
                          <m:sSupPr>
                            <m:ctrlP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e>
                    </m:nary>
                  </m:oMath>
                </a14:m>
                <a:endParaRPr lang="en-US" altLang="zh-CN" sz="2800" dirty="0"/>
              </a:p>
              <a:p>
                <a:pPr marL="0" indent="0" eaLnBrk="1" hangingPunct="1">
                  <a:buNone/>
                </a:pPr>
                <a:r>
                  <a:rPr lang="en-US" altLang="zh-CN" sz="2800" dirty="0"/>
                  <a:t>Then</a:t>
                </a:r>
              </a:p>
              <a:p>
                <a:pPr eaLnBrk="1" hangingPunct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,0≤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altLang="zh-CN" sz="2800" dirty="0"/>
                  <a:t>, for all </a:t>
                </a:r>
                <a14:m>
                  <m:oMath xmlns:m="http://schemas.openxmlformats.org/officeDocument/2006/math"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zh-CN" altLang="en-US" sz="2800" i="1" dirty="0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zh-CN" altLang="en-US" sz="2800" i="1" dirty="0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zh-CN" sz="2800" i="1" dirty="0" err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zh-CN" sz="2800" i="1" dirty="0" err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800" i="1" dirty="0" err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altLang="zh-CN" sz="2800" dirty="0"/>
              </a:p>
              <a:p>
                <a:pPr eaLnBrk="1" hangingPunct="1"/>
                <a:endParaRPr lang="en-US" altLang="zh-CN" sz="2800" dirty="0"/>
              </a:p>
              <a:p>
                <a:pPr eaLnBrk="1" hangingPunct="1"/>
                <a:endParaRPr lang="en-US" altLang="zh-CN" sz="2800" dirty="0"/>
              </a:p>
              <a:p>
                <a:pPr marL="0" indent="0" eaLnBrk="1" hangingPunct="1">
                  <a:buNone/>
                </a:pPr>
                <a:endParaRPr lang="en-US" altLang="zh-CN" sz="2800" dirty="0"/>
              </a:p>
              <a:p>
                <a:pPr eaLnBrk="1" hangingPunct="1"/>
                <a:r>
                  <a:rPr lang="en-US" altLang="zh-CN" sz="2800" dirty="0"/>
                  <a:t>We need to calculate convolutions. This is a major problem in digital signal processing</a:t>
                </a:r>
                <a:endParaRPr lang="en-US" altLang="zh-CN" sz="2000" dirty="0"/>
              </a:p>
            </p:txBody>
          </p:sp>
        </mc:Choice>
        <mc:Fallback xmlns="">
          <p:sp>
            <p:nvSpPr>
              <p:cNvPr id="8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457200" y="980728"/>
                <a:ext cx="8229600" cy="5688632"/>
              </a:xfrm>
              <a:blipFill>
                <a:blip r:embed="rId2"/>
                <a:stretch>
                  <a:fillRect l="-1481" t="-1072" b="-31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What do we need to compute exactly?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16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3" name="图片 2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4221088"/>
            <a:ext cx="8856538" cy="1525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668073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Quicksort - Example</a:t>
            </a:r>
            <a:endParaRPr lang="en-US" altLang="zh-CN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836613"/>
            <a:ext cx="8229600" cy="6120779"/>
          </a:xfrm>
        </p:spPr>
        <p:txBody>
          <a:bodyPr/>
          <a:lstStyle/>
          <a:p>
            <a:pPr lvl="1" eaLnBrk="1" hangingPunct="1"/>
            <a:endParaRPr lang="en-US" altLang="zh-CN" sz="2400" dirty="0"/>
          </a:p>
          <a:p>
            <a:pPr eaLnBrk="1" hangingPunct="1"/>
            <a:endParaRPr lang="en-US" altLang="zh-CN" sz="2800" dirty="0"/>
          </a:p>
          <a:p>
            <a:pPr marL="0" indent="0" eaLnBrk="1" hangingPunct="1">
              <a:buNone/>
            </a:pPr>
            <a:endParaRPr lang="en-US" altLang="zh-CN" sz="2800" dirty="0"/>
          </a:p>
          <a:p>
            <a:pPr marL="0" indent="0" eaLnBrk="1" hangingPunct="1">
              <a:buNone/>
            </a:pPr>
            <a:endParaRPr lang="en-US" altLang="zh-CN" sz="2800" dirty="0"/>
          </a:p>
          <a:p>
            <a:pPr marL="0" indent="0" eaLnBrk="1" hangingPunct="1">
              <a:buNone/>
            </a:pPr>
            <a:endParaRPr lang="en-US" altLang="zh-CN" sz="2800" dirty="0"/>
          </a:p>
          <a:p>
            <a:pPr marL="0" indent="0" eaLnBrk="1" hangingPunct="1">
              <a:buNone/>
            </a:pPr>
            <a:endParaRPr lang="en-US" altLang="zh-CN" sz="2800" dirty="0"/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160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83" name="矩形 82"/>
          <p:cNvSpPr/>
          <p:nvPr/>
        </p:nvSpPr>
        <p:spPr bwMode="auto">
          <a:xfrm>
            <a:off x="789353" y="200246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86" name="矩形 85"/>
          <p:cNvSpPr/>
          <p:nvPr/>
        </p:nvSpPr>
        <p:spPr bwMode="auto">
          <a:xfrm>
            <a:off x="1644316" y="200246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92" name="矩形 91"/>
          <p:cNvSpPr/>
          <p:nvPr/>
        </p:nvSpPr>
        <p:spPr bwMode="auto">
          <a:xfrm>
            <a:off x="4933491" y="1997164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5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96" name="矩形 95"/>
          <p:cNvSpPr/>
          <p:nvPr/>
        </p:nvSpPr>
        <p:spPr bwMode="auto">
          <a:xfrm>
            <a:off x="2483192" y="1997164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3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01" name="矩形 100"/>
          <p:cNvSpPr/>
          <p:nvPr/>
        </p:nvSpPr>
        <p:spPr bwMode="auto">
          <a:xfrm>
            <a:off x="5591259" y="1997747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6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02" name="矩形 101"/>
          <p:cNvSpPr/>
          <p:nvPr/>
        </p:nvSpPr>
        <p:spPr bwMode="auto">
          <a:xfrm>
            <a:off x="3774788" y="200577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4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03" name="矩形 102"/>
          <p:cNvSpPr/>
          <p:nvPr/>
        </p:nvSpPr>
        <p:spPr bwMode="auto">
          <a:xfrm>
            <a:off x="6646831" y="198884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7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05" name="矩形 104"/>
          <p:cNvSpPr/>
          <p:nvPr/>
        </p:nvSpPr>
        <p:spPr bwMode="auto">
          <a:xfrm>
            <a:off x="7506427" y="1997164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8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16" name="矩形 115"/>
          <p:cNvSpPr/>
          <p:nvPr/>
        </p:nvSpPr>
        <p:spPr bwMode="auto">
          <a:xfrm>
            <a:off x="1208765" y="2780976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17" name="矩形 116"/>
          <p:cNvSpPr/>
          <p:nvPr/>
        </p:nvSpPr>
        <p:spPr bwMode="auto">
          <a:xfrm>
            <a:off x="1640765" y="2780976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cxnSp>
        <p:nvCxnSpPr>
          <p:cNvPr id="6" name="直接箭头连接符 5"/>
          <p:cNvCxnSpPr>
            <a:stCxn id="83" idx="2"/>
          </p:cNvCxnSpPr>
          <p:nvPr/>
        </p:nvCxnSpPr>
        <p:spPr bwMode="auto">
          <a:xfrm>
            <a:off x="1005353" y="2434465"/>
            <a:ext cx="614319" cy="346511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直接箭头连接符 7"/>
          <p:cNvCxnSpPr>
            <a:stCxn id="86" idx="2"/>
            <a:endCxn id="117" idx="0"/>
          </p:cNvCxnSpPr>
          <p:nvPr/>
        </p:nvCxnSpPr>
        <p:spPr bwMode="auto">
          <a:xfrm flipH="1">
            <a:off x="1856765" y="2434465"/>
            <a:ext cx="3551" cy="346511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5" name="矩形 124"/>
          <p:cNvSpPr/>
          <p:nvPr/>
        </p:nvSpPr>
        <p:spPr bwMode="auto">
          <a:xfrm>
            <a:off x="1619192" y="3681001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26" name="矩形 125"/>
          <p:cNvSpPr/>
          <p:nvPr/>
        </p:nvSpPr>
        <p:spPr bwMode="auto">
          <a:xfrm>
            <a:off x="2051192" y="3681001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27" name="矩形 126"/>
          <p:cNvSpPr/>
          <p:nvPr/>
        </p:nvSpPr>
        <p:spPr bwMode="auto">
          <a:xfrm>
            <a:off x="2483192" y="3681001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3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cxnSp>
        <p:nvCxnSpPr>
          <p:cNvPr id="128" name="直接箭头连接符 127"/>
          <p:cNvCxnSpPr/>
          <p:nvPr/>
        </p:nvCxnSpPr>
        <p:spPr bwMode="auto">
          <a:xfrm>
            <a:off x="1868873" y="3212976"/>
            <a:ext cx="203412" cy="46355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9" name="直接箭头连接符 128"/>
          <p:cNvCxnSpPr>
            <a:endCxn id="127" idx="0"/>
          </p:cNvCxnSpPr>
          <p:nvPr/>
        </p:nvCxnSpPr>
        <p:spPr bwMode="auto">
          <a:xfrm flipH="1">
            <a:off x="2699192" y="2413802"/>
            <a:ext cx="1" cy="1267199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2" name="文本框 21"/>
          <p:cNvSpPr txBox="1"/>
          <p:nvPr/>
        </p:nvSpPr>
        <p:spPr>
          <a:xfrm>
            <a:off x="395536" y="908720"/>
            <a:ext cx="16626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rgbClr val="0070C0"/>
                </a:solidFill>
              </a:rPr>
              <a:t>Conquer</a:t>
            </a:r>
            <a:endParaRPr lang="zh-CN" altLang="en-US" sz="28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0385873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Quicksort - Example</a:t>
            </a:r>
            <a:endParaRPr lang="en-US" altLang="zh-CN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836613"/>
            <a:ext cx="8229600" cy="6120779"/>
          </a:xfrm>
        </p:spPr>
        <p:txBody>
          <a:bodyPr/>
          <a:lstStyle/>
          <a:p>
            <a:pPr lvl="1" eaLnBrk="1" hangingPunct="1"/>
            <a:endParaRPr lang="en-US" altLang="zh-CN" sz="2400" dirty="0"/>
          </a:p>
          <a:p>
            <a:pPr eaLnBrk="1" hangingPunct="1"/>
            <a:endParaRPr lang="en-US" altLang="zh-CN" sz="2800" dirty="0"/>
          </a:p>
          <a:p>
            <a:pPr marL="0" indent="0" eaLnBrk="1" hangingPunct="1">
              <a:buNone/>
            </a:pPr>
            <a:endParaRPr lang="en-US" altLang="zh-CN" sz="2800" dirty="0"/>
          </a:p>
          <a:p>
            <a:pPr marL="0" indent="0" eaLnBrk="1" hangingPunct="1">
              <a:buNone/>
            </a:pPr>
            <a:endParaRPr lang="en-US" altLang="zh-CN" sz="2800" dirty="0"/>
          </a:p>
          <a:p>
            <a:pPr marL="0" indent="0" eaLnBrk="1" hangingPunct="1">
              <a:buNone/>
            </a:pPr>
            <a:endParaRPr lang="en-US" altLang="zh-CN" sz="2800" dirty="0"/>
          </a:p>
          <a:p>
            <a:pPr marL="0" indent="0" eaLnBrk="1" hangingPunct="1">
              <a:buNone/>
            </a:pPr>
            <a:endParaRPr lang="en-US" altLang="zh-CN" sz="2800" dirty="0"/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161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83" name="矩形 82"/>
          <p:cNvSpPr/>
          <p:nvPr/>
        </p:nvSpPr>
        <p:spPr bwMode="auto">
          <a:xfrm>
            <a:off x="789353" y="200246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86" name="矩形 85"/>
          <p:cNvSpPr/>
          <p:nvPr/>
        </p:nvSpPr>
        <p:spPr bwMode="auto">
          <a:xfrm>
            <a:off x="1644316" y="200246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92" name="矩形 91"/>
          <p:cNvSpPr/>
          <p:nvPr/>
        </p:nvSpPr>
        <p:spPr bwMode="auto">
          <a:xfrm>
            <a:off x="4933491" y="1997164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5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96" name="矩形 95"/>
          <p:cNvSpPr/>
          <p:nvPr/>
        </p:nvSpPr>
        <p:spPr bwMode="auto">
          <a:xfrm>
            <a:off x="2483192" y="1997164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3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01" name="矩形 100"/>
          <p:cNvSpPr/>
          <p:nvPr/>
        </p:nvSpPr>
        <p:spPr bwMode="auto">
          <a:xfrm>
            <a:off x="5591259" y="1997747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6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02" name="矩形 101"/>
          <p:cNvSpPr/>
          <p:nvPr/>
        </p:nvSpPr>
        <p:spPr bwMode="auto">
          <a:xfrm>
            <a:off x="3774788" y="200577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4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03" name="矩形 102"/>
          <p:cNvSpPr/>
          <p:nvPr/>
        </p:nvSpPr>
        <p:spPr bwMode="auto">
          <a:xfrm>
            <a:off x="6646831" y="198884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7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05" name="矩形 104"/>
          <p:cNvSpPr/>
          <p:nvPr/>
        </p:nvSpPr>
        <p:spPr bwMode="auto">
          <a:xfrm>
            <a:off x="7506427" y="1997164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8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16" name="矩形 115"/>
          <p:cNvSpPr/>
          <p:nvPr/>
        </p:nvSpPr>
        <p:spPr bwMode="auto">
          <a:xfrm>
            <a:off x="1208765" y="2780976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17" name="矩形 116"/>
          <p:cNvSpPr/>
          <p:nvPr/>
        </p:nvSpPr>
        <p:spPr bwMode="auto">
          <a:xfrm>
            <a:off x="1640765" y="2780976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cxnSp>
        <p:nvCxnSpPr>
          <p:cNvPr id="6" name="直接箭头连接符 5"/>
          <p:cNvCxnSpPr>
            <a:stCxn id="83" idx="2"/>
          </p:cNvCxnSpPr>
          <p:nvPr/>
        </p:nvCxnSpPr>
        <p:spPr bwMode="auto">
          <a:xfrm>
            <a:off x="1005353" y="2434465"/>
            <a:ext cx="614319" cy="346511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直接箭头连接符 7"/>
          <p:cNvCxnSpPr>
            <a:stCxn id="86" idx="2"/>
            <a:endCxn id="117" idx="0"/>
          </p:cNvCxnSpPr>
          <p:nvPr/>
        </p:nvCxnSpPr>
        <p:spPr bwMode="auto">
          <a:xfrm flipH="1">
            <a:off x="1856765" y="2434465"/>
            <a:ext cx="3551" cy="346511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5" name="矩形 124"/>
          <p:cNvSpPr/>
          <p:nvPr/>
        </p:nvSpPr>
        <p:spPr bwMode="auto">
          <a:xfrm>
            <a:off x="1619192" y="3681001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26" name="矩形 125"/>
          <p:cNvSpPr/>
          <p:nvPr/>
        </p:nvSpPr>
        <p:spPr bwMode="auto">
          <a:xfrm>
            <a:off x="2051192" y="3681001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27" name="矩形 126"/>
          <p:cNvSpPr/>
          <p:nvPr/>
        </p:nvSpPr>
        <p:spPr bwMode="auto">
          <a:xfrm>
            <a:off x="2483192" y="3681001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3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cxnSp>
        <p:nvCxnSpPr>
          <p:cNvPr id="128" name="直接箭头连接符 127"/>
          <p:cNvCxnSpPr/>
          <p:nvPr/>
        </p:nvCxnSpPr>
        <p:spPr bwMode="auto">
          <a:xfrm>
            <a:off x="1868873" y="3212976"/>
            <a:ext cx="203412" cy="46355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9" name="直接箭头连接符 128"/>
          <p:cNvCxnSpPr>
            <a:endCxn id="127" idx="0"/>
          </p:cNvCxnSpPr>
          <p:nvPr/>
        </p:nvCxnSpPr>
        <p:spPr bwMode="auto">
          <a:xfrm flipH="1">
            <a:off x="2699192" y="2413802"/>
            <a:ext cx="1" cy="1267199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0" name="矩形 129"/>
          <p:cNvSpPr/>
          <p:nvPr/>
        </p:nvSpPr>
        <p:spPr bwMode="auto">
          <a:xfrm>
            <a:off x="6646831" y="2780976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7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31" name="矩形 130"/>
          <p:cNvSpPr/>
          <p:nvPr/>
        </p:nvSpPr>
        <p:spPr bwMode="auto">
          <a:xfrm>
            <a:off x="7078831" y="2780976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8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cxnSp>
        <p:nvCxnSpPr>
          <p:cNvPr id="132" name="直接箭头连接符 131"/>
          <p:cNvCxnSpPr>
            <a:endCxn id="130" idx="0"/>
          </p:cNvCxnSpPr>
          <p:nvPr/>
        </p:nvCxnSpPr>
        <p:spPr bwMode="auto">
          <a:xfrm flipH="1">
            <a:off x="6862831" y="2434465"/>
            <a:ext cx="859596" cy="346511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3" name="直接箭头连接符 132"/>
          <p:cNvCxnSpPr/>
          <p:nvPr/>
        </p:nvCxnSpPr>
        <p:spPr bwMode="auto">
          <a:xfrm flipH="1">
            <a:off x="6862831" y="2427652"/>
            <a:ext cx="3551" cy="346511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395536" y="908720"/>
            <a:ext cx="16626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rgbClr val="0070C0"/>
                </a:solidFill>
              </a:rPr>
              <a:t>Conquer</a:t>
            </a:r>
            <a:endParaRPr lang="zh-CN" altLang="en-US" sz="28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1728173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Quicksort - Example</a:t>
            </a:r>
            <a:endParaRPr lang="en-US" altLang="zh-CN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836613"/>
            <a:ext cx="8229600" cy="6120779"/>
          </a:xfrm>
        </p:spPr>
        <p:txBody>
          <a:bodyPr/>
          <a:lstStyle/>
          <a:p>
            <a:pPr lvl="1" eaLnBrk="1" hangingPunct="1"/>
            <a:endParaRPr lang="en-US" altLang="zh-CN" sz="2400" dirty="0"/>
          </a:p>
          <a:p>
            <a:pPr eaLnBrk="1" hangingPunct="1"/>
            <a:endParaRPr lang="en-US" altLang="zh-CN" sz="2800" dirty="0"/>
          </a:p>
          <a:p>
            <a:pPr marL="0" indent="0" eaLnBrk="1" hangingPunct="1">
              <a:buNone/>
            </a:pPr>
            <a:endParaRPr lang="en-US" altLang="zh-CN" sz="2800" dirty="0"/>
          </a:p>
          <a:p>
            <a:pPr marL="0" indent="0" eaLnBrk="1" hangingPunct="1">
              <a:buNone/>
            </a:pPr>
            <a:endParaRPr lang="en-US" altLang="zh-CN" sz="2800" dirty="0"/>
          </a:p>
          <a:p>
            <a:pPr marL="0" indent="0" eaLnBrk="1" hangingPunct="1">
              <a:buNone/>
            </a:pPr>
            <a:endParaRPr lang="en-US" altLang="zh-CN" sz="2800" dirty="0"/>
          </a:p>
          <a:p>
            <a:pPr marL="0" indent="0" eaLnBrk="1" hangingPunct="1">
              <a:buNone/>
            </a:pPr>
            <a:endParaRPr lang="en-US" altLang="zh-CN" sz="2800" dirty="0"/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162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83" name="矩形 82"/>
          <p:cNvSpPr/>
          <p:nvPr/>
        </p:nvSpPr>
        <p:spPr bwMode="auto">
          <a:xfrm>
            <a:off x="789353" y="200246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86" name="矩形 85"/>
          <p:cNvSpPr/>
          <p:nvPr/>
        </p:nvSpPr>
        <p:spPr bwMode="auto">
          <a:xfrm>
            <a:off x="1644316" y="200246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92" name="矩形 91"/>
          <p:cNvSpPr/>
          <p:nvPr/>
        </p:nvSpPr>
        <p:spPr bwMode="auto">
          <a:xfrm>
            <a:off x="4933491" y="1997164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5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96" name="矩形 95"/>
          <p:cNvSpPr/>
          <p:nvPr/>
        </p:nvSpPr>
        <p:spPr bwMode="auto">
          <a:xfrm>
            <a:off x="2483192" y="1997164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3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01" name="矩形 100"/>
          <p:cNvSpPr/>
          <p:nvPr/>
        </p:nvSpPr>
        <p:spPr bwMode="auto">
          <a:xfrm>
            <a:off x="5591259" y="1997747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6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02" name="矩形 101"/>
          <p:cNvSpPr/>
          <p:nvPr/>
        </p:nvSpPr>
        <p:spPr bwMode="auto">
          <a:xfrm>
            <a:off x="3774788" y="200577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4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03" name="矩形 102"/>
          <p:cNvSpPr/>
          <p:nvPr/>
        </p:nvSpPr>
        <p:spPr bwMode="auto">
          <a:xfrm>
            <a:off x="6646831" y="198884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7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05" name="矩形 104"/>
          <p:cNvSpPr/>
          <p:nvPr/>
        </p:nvSpPr>
        <p:spPr bwMode="auto">
          <a:xfrm>
            <a:off x="7506427" y="1997164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8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16" name="矩形 115"/>
          <p:cNvSpPr/>
          <p:nvPr/>
        </p:nvSpPr>
        <p:spPr bwMode="auto">
          <a:xfrm>
            <a:off x="1208765" y="2780976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17" name="矩形 116"/>
          <p:cNvSpPr/>
          <p:nvPr/>
        </p:nvSpPr>
        <p:spPr bwMode="auto">
          <a:xfrm>
            <a:off x="1640765" y="2780976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cxnSp>
        <p:nvCxnSpPr>
          <p:cNvPr id="6" name="直接箭头连接符 5"/>
          <p:cNvCxnSpPr>
            <a:stCxn id="83" idx="2"/>
          </p:cNvCxnSpPr>
          <p:nvPr/>
        </p:nvCxnSpPr>
        <p:spPr bwMode="auto">
          <a:xfrm>
            <a:off x="1005353" y="2434465"/>
            <a:ext cx="614319" cy="346511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直接箭头连接符 7"/>
          <p:cNvCxnSpPr>
            <a:stCxn id="86" idx="2"/>
            <a:endCxn id="117" idx="0"/>
          </p:cNvCxnSpPr>
          <p:nvPr/>
        </p:nvCxnSpPr>
        <p:spPr bwMode="auto">
          <a:xfrm flipH="1">
            <a:off x="1856765" y="2434465"/>
            <a:ext cx="3551" cy="346511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5" name="矩形 124"/>
          <p:cNvSpPr/>
          <p:nvPr/>
        </p:nvSpPr>
        <p:spPr bwMode="auto">
          <a:xfrm>
            <a:off x="1619192" y="3681001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26" name="矩形 125"/>
          <p:cNvSpPr/>
          <p:nvPr/>
        </p:nvSpPr>
        <p:spPr bwMode="auto">
          <a:xfrm>
            <a:off x="2051192" y="3681001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27" name="矩形 126"/>
          <p:cNvSpPr/>
          <p:nvPr/>
        </p:nvSpPr>
        <p:spPr bwMode="auto">
          <a:xfrm>
            <a:off x="2483192" y="3681001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3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cxnSp>
        <p:nvCxnSpPr>
          <p:cNvPr id="128" name="直接箭头连接符 127"/>
          <p:cNvCxnSpPr/>
          <p:nvPr/>
        </p:nvCxnSpPr>
        <p:spPr bwMode="auto">
          <a:xfrm>
            <a:off x="1868873" y="3212976"/>
            <a:ext cx="203412" cy="46355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9" name="直接箭头连接符 128"/>
          <p:cNvCxnSpPr>
            <a:endCxn id="127" idx="0"/>
          </p:cNvCxnSpPr>
          <p:nvPr/>
        </p:nvCxnSpPr>
        <p:spPr bwMode="auto">
          <a:xfrm flipH="1">
            <a:off x="2699192" y="2413802"/>
            <a:ext cx="1" cy="1267199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0" name="矩形 129"/>
          <p:cNvSpPr/>
          <p:nvPr/>
        </p:nvSpPr>
        <p:spPr bwMode="auto">
          <a:xfrm>
            <a:off x="6646831" y="2780976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7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31" name="矩形 130"/>
          <p:cNvSpPr/>
          <p:nvPr/>
        </p:nvSpPr>
        <p:spPr bwMode="auto">
          <a:xfrm>
            <a:off x="7078831" y="2780976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8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cxnSp>
        <p:nvCxnSpPr>
          <p:cNvPr id="132" name="直接箭头连接符 131"/>
          <p:cNvCxnSpPr>
            <a:endCxn id="130" idx="0"/>
          </p:cNvCxnSpPr>
          <p:nvPr/>
        </p:nvCxnSpPr>
        <p:spPr bwMode="auto">
          <a:xfrm flipH="1">
            <a:off x="6862831" y="2434465"/>
            <a:ext cx="859596" cy="346511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3" name="直接箭头连接符 132"/>
          <p:cNvCxnSpPr/>
          <p:nvPr/>
        </p:nvCxnSpPr>
        <p:spPr bwMode="auto">
          <a:xfrm flipH="1">
            <a:off x="6862831" y="2427652"/>
            <a:ext cx="3551" cy="346511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4" name="矩形 133"/>
          <p:cNvSpPr/>
          <p:nvPr/>
        </p:nvSpPr>
        <p:spPr bwMode="auto">
          <a:xfrm>
            <a:off x="5584996" y="3681001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6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37" name="矩形 136"/>
          <p:cNvSpPr/>
          <p:nvPr/>
        </p:nvSpPr>
        <p:spPr bwMode="auto">
          <a:xfrm>
            <a:off x="6020249" y="3681001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7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38" name="矩形 137"/>
          <p:cNvSpPr/>
          <p:nvPr/>
        </p:nvSpPr>
        <p:spPr bwMode="auto">
          <a:xfrm>
            <a:off x="6452249" y="3681001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8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39" name="矩形 138"/>
          <p:cNvSpPr/>
          <p:nvPr/>
        </p:nvSpPr>
        <p:spPr bwMode="auto">
          <a:xfrm>
            <a:off x="5149491" y="3681001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5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cxnSp>
        <p:nvCxnSpPr>
          <p:cNvPr id="140" name="直接箭头连接符 139"/>
          <p:cNvCxnSpPr>
            <a:endCxn id="134" idx="0"/>
          </p:cNvCxnSpPr>
          <p:nvPr/>
        </p:nvCxnSpPr>
        <p:spPr bwMode="auto">
          <a:xfrm flipH="1">
            <a:off x="5800996" y="2427652"/>
            <a:ext cx="40676" cy="1253349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1" name="直接箭头连接符 140"/>
          <p:cNvCxnSpPr/>
          <p:nvPr/>
        </p:nvCxnSpPr>
        <p:spPr bwMode="auto">
          <a:xfrm flipH="1">
            <a:off x="6452249" y="3226601"/>
            <a:ext cx="598953" cy="468025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2" name="直接箭头连接符 141"/>
          <p:cNvCxnSpPr>
            <a:endCxn id="139" idx="0"/>
          </p:cNvCxnSpPr>
          <p:nvPr/>
        </p:nvCxnSpPr>
        <p:spPr bwMode="auto">
          <a:xfrm>
            <a:off x="5136194" y="2452355"/>
            <a:ext cx="229297" cy="1228646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3" name="文本框 32"/>
          <p:cNvSpPr txBox="1"/>
          <p:nvPr/>
        </p:nvSpPr>
        <p:spPr>
          <a:xfrm>
            <a:off x="395536" y="908720"/>
            <a:ext cx="16626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rgbClr val="0070C0"/>
                </a:solidFill>
              </a:rPr>
              <a:t>Conquer</a:t>
            </a:r>
            <a:endParaRPr lang="zh-CN" altLang="en-US" sz="28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5022960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Quicksort - Example</a:t>
            </a:r>
            <a:endParaRPr lang="en-US" altLang="zh-CN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836613"/>
            <a:ext cx="8229600" cy="6120779"/>
          </a:xfrm>
        </p:spPr>
        <p:txBody>
          <a:bodyPr/>
          <a:lstStyle/>
          <a:p>
            <a:pPr lvl="1" eaLnBrk="1" hangingPunct="1"/>
            <a:endParaRPr lang="en-US" altLang="zh-CN" sz="2400" dirty="0"/>
          </a:p>
          <a:p>
            <a:pPr eaLnBrk="1" hangingPunct="1"/>
            <a:endParaRPr lang="en-US" altLang="zh-CN" sz="2800" dirty="0"/>
          </a:p>
          <a:p>
            <a:pPr marL="0" indent="0" eaLnBrk="1" hangingPunct="1">
              <a:buNone/>
            </a:pPr>
            <a:endParaRPr lang="en-US" altLang="zh-CN" sz="2800" dirty="0"/>
          </a:p>
          <a:p>
            <a:pPr marL="0" indent="0" eaLnBrk="1" hangingPunct="1">
              <a:buNone/>
            </a:pPr>
            <a:endParaRPr lang="en-US" altLang="zh-CN" sz="2800" dirty="0"/>
          </a:p>
          <a:p>
            <a:pPr marL="0" indent="0" eaLnBrk="1" hangingPunct="1">
              <a:buNone/>
            </a:pPr>
            <a:endParaRPr lang="en-US" altLang="zh-CN" sz="2800" dirty="0"/>
          </a:p>
          <a:p>
            <a:pPr marL="0" indent="0" eaLnBrk="1" hangingPunct="1">
              <a:buNone/>
            </a:pPr>
            <a:endParaRPr lang="en-US" altLang="zh-CN" sz="2800" dirty="0"/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163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83" name="矩形 82"/>
          <p:cNvSpPr/>
          <p:nvPr/>
        </p:nvSpPr>
        <p:spPr bwMode="auto">
          <a:xfrm>
            <a:off x="789353" y="200246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86" name="矩形 85"/>
          <p:cNvSpPr/>
          <p:nvPr/>
        </p:nvSpPr>
        <p:spPr bwMode="auto">
          <a:xfrm>
            <a:off x="1644316" y="200246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92" name="矩形 91"/>
          <p:cNvSpPr/>
          <p:nvPr/>
        </p:nvSpPr>
        <p:spPr bwMode="auto">
          <a:xfrm>
            <a:off x="4933491" y="1997164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5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96" name="矩形 95"/>
          <p:cNvSpPr/>
          <p:nvPr/>
        </p:nvSpPr>
        <p:spPr bwMode="auto">
          <a:xfrm>
            <a:off x="2483192" y="1997164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3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01" name="矩形 100"/>
          <p:cNvSpPr/>
          <p:nvPr/>
        </p:nvSpPr>
        <p:spPr bwMode="auto">
          <a:xfrm>
            <a:off x="5591259" y="1997747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6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02" name="矩形 101"/>
          <p:cNvSpPr/>
          <p:nvPr/>
        </p:nvSpPr>
        <p:spPr bwMode="auto">
          <a:xfrm>
            <a:off x="3774788" y="200577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4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03" name="矩形 102"/>
          <p:cNvSpPr/>
          <p:nvPr/>
        </p:nvSpPr>
        <p:spPr bwMode="auto">
          <a:xfrm>
            <a:off x="6646831" y="198884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7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05" name="矩形 104"/>
          <p:cNvSpPr/>
          <p:nvPr/>
        </p:nvSpPr>
        <p:spPr bwMode="auto">
          <a:xfrm>
            <a:off x="7506427" y="1997164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8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16" name="矩形 115"/>
          <p:cNvSpPr/>
          <p:nvPr/>
        </p:nvSpPr>
        <p:spPr bwMode="auto">
          <a:xfrm>
            <a:off x="1208765" y="2780976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17" name="矩形 116"/>
          <p:cNvSpPr/>
          <p:nvPr/>
        </p:nvSpPr>
        <p:spPr bwMode="auto">
          <a:xfrm>
            <a:off x="1640765" y="2780976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cxnSp>
        <p:nvCxnSpPr>
          <p:cNvPr id="6" name="直接箭头连接符 5"/>
          <p:cNvCxnSpPr>
            <a:stCxn id="83" idx="2"/>
          </p:cNvCxnSpPr>
          <p:nvPr/>
        </p:nvCxnSpPr>
        <p:spPr bwMode="auto">
          <a:xfrm>
            <a:off x="1005353" y="2434465"/>
            <a:ext cx="614319" cy="346511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直接箭头连接符 7"/>
          <p:cNvCxnSpPr>
            <a:stCxn id="86" idx="2"/>
            <a:endCxn id="117" idx="0"/>
          </p:cNvCxnSpPr>
          <p:nvPr/>
        </p:nvCxnSpPr>
        <p:spPr bwMode="auto">
          <a:xfrm flipH="1">
            <a:off x="1856765" y="2434465"/>
            <a:ext cx="3551" cy="346511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5" name="矩形 124"/>
          <p:cNvSpPr/>
          <p:nvPr/>
        </p:nvSpPr>
        <p:spPr bwMode="auto">
          <a:xfrm>
            <a:off x="1619192" y="3681001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26" name="矩形 125"/>
          <p:cNvSpPr/>
          <p:nvPr/>
        </p:nvSpPr>
        <p:spPr bwMode="auto">
          <a:xfrm>
            <a:off x="2051192" y="3681001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27" name="矩形 126"/>
          <p:cNvSpPr/>
          <p:nvPr/>
        </p:nvSpPr>
        <p:spPr bwMode="auto">
          <a:xfrm>
            <a:off x="2483192" y="3681001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3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cxnSp>
        <p:nvCxnSpPr>
          <p:cNvPr id="128" name="直接箭头连接符 127"/>
          <p:cNvCxnSpPr/>
          <p:nvPr/>
        </p:nvCxnSpPr>
        <p:spPr bwMode="auto">
          <a:xfrm>
            <a:off x="1868873" y="3212976"/>
            <a:ext cx="203412" cy="46355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9" name="直接箭头连接符 128"/>
          <p:cNvCxnSpPr>
            <a:endCxn id="127" idx="0"/>
          </p:cNvCxnSpPr>
          <p:nvPr/>
        </p:nvCxnSpPr>
        <p:spPr bwMode="auto">
          <a:xfrm flipH="1">
            <a:off x="2699192" y="2413802"/>
            <a:ext cx="1" cy="1267199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0" name="矩形 129"/>
          <p:cNvSpPr/>
          <p:nvPr/>
        </p:nvSpPr>
        <p:spPr bwMode="auto">
          <a:xfrm>
            <a:off x="6646831" y="2780976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7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31" name="矩形 130"/>
          <p:cNvSpPr/>
          <p:nvPr/>
        </p:nvSpPr>
        <p:spPr bwMode="auto">
          <a:xfrm>
            <a:off x="7078831" y="2780976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8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cxnSp>
        <p:nvCxnSpPr>
          <p:cNvPr id="132" name="直接箭头连接符 131"/>
          <p:cNvCxnSpPr>
            <a:endCxn id="130" idx="0"/>
          </p:cNvCxnSpPr>
          <p:nvPr/>
        </p:nvCxnSpPr>
        <p:spPr bwMode="auto">
          <a:xfrm flipH="1">
            <a:off x="6862831" y="2434465"/>
            <a:ext cx="859596" cy="346511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3" name="直接箭头连接符 132"/>
          <p:cNvCxnSpPr/>
          <p:nvPr/>
        </p:nvCxnSpPr>
        <p:spPr bwMode="auto">
          <a:xfrm flipH="1">
            <a:off x="6862831" y="2427652"/>
            <a:ext cx="3551" cy="346511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4" name="矩形 133"/>
          <p:cNvSpPr/>
          <p:nvPr/>
        </p:nvSpPr>
        <p:spPr bwMode="auto">
          <a:xfrm>
            <a:off x="5584996" y="3681001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6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37" name="矩形 136"/>
          <p:cNvSpPr/>
          <p:nvPr/>
        </p:nvSpPr>
        <p:spPr bwMode="auto">
          <a:xfrm>
            <a:off x="6020249" y="3681001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7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38" name="矩形 137"/>
          <p:cNvSpPr/>
          <p:nvPr/>
        </p:nvSpPr>
        <p:spPr bwMode="auto">
          <a:xfrm>
            <a:off x="6452249" y="3681001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8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39" name="矩形 138"/>
          <p:cNvSpPr/>
          <p:nvPr/>
        </p:nvSpPr>
        <p:spPr bwMode="auto">
          <a:xfrm>
            <a:off x="5149491" y="3681001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5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cxnSp>
        <p:nvCxnSpPr>
          <p:cNvPr id="140" name="直接箭头连接符 139"/>
          <p:cNvCxnSpPr>
            <a:endCxn id="134" idx="0"/>
          </p:cNvCxnSpPr>
          <p:nvPr/>
        </p:nvCxnSpPr>
        <p:spPr bwMode="auto">
          <a:xfrm flipH="1">
            <a:off x="5800996" y="2427652"/>
            <a:ext cx="40676" cy="1253349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1" name="直接箭头连接符 140"/>
          <p:cNvCxnSpPr/>
          <p:nvPr/>
        </p:nvCxnSpPr>
        <p:spPr bwMode="auto">
          <a:xfrm flipH="1">
            <a:off x="6452249" y="3226601"/>
            <a:ext cx="598953" cy="468025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2" name="直接箭头连接符 141"/>
          <p:cNvCxnSpPr>
            <a:endCxn id="139" idx="0"/>
          </p:cNvCxnSpPr>
          <p:nvPr/>
        </p:nvCxnSpPr>
        <p:spPr bwMode="auto">
          <a:xfrm>
            <a:off x="5136194" y="2452355"/>
            <a:ext cx="229297" cy="1228646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6" name="矩形 145"/>
          <p:cNvSpPr/>
          <p:nvPr/>
        </p:nvSpPr>
        <p:spPr bwMode="auto">
          <a:xfrm>
            <a:off x="3774788" y="4805641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4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47" name="矩形 146"/>
          <p:cNvSpPr/>
          <p:nvPr/>
        </p:nvSpPr>
        <p:spPr bwMode="auto">
          <a:xfrm>
            <a:off x="2469010" y="480450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48" name="矩形 147"/>
          <p:cNvSpPr/>
          <p:nvPr/>
        </p:nvSpPr>
        <p:spPr bwMode="auto">
          <a:xfrm>
            <a:off x="2901010" y="480450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49" name="矩形 148"/>
          <p:cNvSpPr/>
          <p:nvPr/>
        </p:nvSpPr>
        <p:spPr bwMode="auto">
          <a:xfrm>
            <a:off x="3333010" y="480450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3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50" name="矩形 149"/>
          <p:cNvSpPr/>
          <p:nvPr/>
        </p:nvSpPr>
        <p:spPr bwMode="auto">
          <a:xfrm>
            <a:off x="4652071" y="480450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6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51" name="矩形 150"/>
          <p:cNvSpPr/>
          <p:nvPr/>
        </p:nvSpPr>
        <p:spPr bwMode="auto">
          <a:xfrm>
            <a:off x="5087324" y="480450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7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52" name="矩形 151"/>
          <p:cNvSpPr/>
          <p:nvPr/>
        </p:nvSpPr>
        <p:spPr bwMode="auto">
          <a:xfrm>
            <a:off x="5519324" y="480450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8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53" name="矩形 152"/>
          <p:cNvSpPr/>
          <p:nvPr/>
        </p:nvSpPr>
        <p:spPr bwMode="auto">
          <a:xfrm>
            <a:off x="4216566" y="480450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5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cxnSp>
        <p:nvCxnSpPr>
          <p:cNvPr id="154" name="直接箭头连接符 153"/>
          <p:cNvCxnSpPr>
            <a:endCxn id="148" idx="0"/>
          </p:cNvCxnSpPr>
          <p:nvPr/>
        </p:nvCxnSpPr>
        <p:spPr bwMode="auto">
          <a:xfrm>
            <a:off x="2293681" y="4109180"/>
            <a:ext cx="823329" cy="695325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5" name="直接箭头连接符 154"/>
          <p:cNvCxnSpPr/>
          <p:nvPr/>
        </p:nvCxnSpPr>
        <p:spPr bwMode="auto">
          <a:xfrm flipH="1">
            <a:off x="5018398" y="4104705"/>
            <a:ext cx="1016403" cy="69980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6" name="直接箭头连接符 155"/>
          <p:cNvCxnSpPr>
            <a:endCxn id="146" idx="0"/>
          </p:cNvCxnSpPr>
          <p:nvPr/>
        </p:nvCxnSpPr>
        <p:spPr bwMode="auto">
          <a:xfrm>
            <a:off x="3984130" y="2441388"/>
            <a:ext cx="6658" cy="2364253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4" name="文本框 43"/>
          <p:cNvSpPr txBox="1"/>
          <p:nvPr/>
        </p:nvSpPr>
        <p:spPr>
          <a:xfrm>
            <a:off x="395536" y="908720"/>
            <a:ext cx="16626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rgbClr val="0070C0"/>
                </a:solidFill>
              </a:rPr>
              <a:t>Conquer</a:t>
            </a:r>
            <a:endParaRPr lang="zh-CN" altLang="en-US" sz="28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0293238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Quicksort - Example</a:t>
            </a:r>
            <a:endParaRPr lang="en-US" altLang="zh-CN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836613"/>
            <a:ext cx="8229600" cy="6120779"/>
          </a:xfrm>
        </p:spPr>
        <p:txBody>
          <a:bodyPr/>
          <a:lstStyle/>
          <a:p>
            <a:pPr lvl="1" eaLnBrk="1" hangingPunct="1"/>
            <a:endParaRPr lang="en-US" altLang="zh-CN" sz="2400" dirty="0"/>
          </a:p>
          <a:p>
            <a:pPr eaLnBrk="1" hangingPunct="1"/>
            <a:endParaRPr lang="en-US" altLang="zh-CN" sz="2800" dirty="0"/>
          </a:p>
          <a:p>
            <a:pPr marL="0" indent="0" eaLnBrk="1" hangingPunct="1">
              <a:buNone/>
            </a:pPr>
            <a:endParaRPr lang="en-US" altLang="zh-CN" sz="2800" dirty="0"/>
          </a:p>
          <a:p>
            <a:pPr marL="0" indent="0" eaLnBrk="1" hangingPunct="1">
              <a:buNone/>
            </a:pPr>
            <a:endParaRPr lang="en-US" altLang="zh-CN" sz="2800" dirty="0"/>
          </a:p>
          <a:p>
            <a:pPr marL="0" indent="0" eaLnBrk="1" hangingPunct="1">
              <a:buNone/>
            </a:pPr>
            <a:endParaRPr lang="en-US" altLang="zh-CN" sz="2800" dirty="0"/>
          </a:p>
          <a:p>
            <a:pPr marL="0" indent="0" eaLnBrk="1" hangingPunct="1">
              <a:buNone/>
            </a:pPr>
            <a:endParaRPr lang="en-US" altLang="zh-CN" sz="2800" dirty="0"/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164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83" name="矩形 82"/>
          <p:cNvSpPr/>
          <p:nvPr/>
        </p:nvSpPr>
        <p:spPr bwMode="auto">
          <a:xfrm>
            <a:off x="789353" y="200246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86" name="矩形 85"/>
          <p:cNvSpPr/>
          <p:nvPr/>
        </p:nvSpPr>
        <p:spPr bwMode="auto">
          <a:xfrm>
            <a:off x="1644316" y="200246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92" name="矩形 91"/>
          <p:cNvSpPr/>
          <p:nvPr/>
        </p:nvSpPr>
        <p:spPr bwMode="auto">
          <a:xfrm>
            <a:off x="4933491" y="1997164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5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96" name="矩形 95"/>
          <p:cNvSpPr/>
          <p:nvPr/>
        </p:nvSpPr>
        <p:spPr bwMode="auto">
          <a:xfrm>
            <a:off x="2483192" y="1997164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3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01" name="矩形 100"/>
          <p:cNvSpPr/>
          <p:nvPr/>
        </p:nvSpPr>
        <p:spPr bwMode="auto">
          <a:xfrm>
            <a:off x="5591259" y="1997747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6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02" name="矩形 101"/>
          <p:cNvSpPr/>
          <p:nvPr/>
        </p:nvSpPr>
        <p:spPr bwMode="auto">
          <a:xfrm>
            <a:off x="3774788" y="200577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4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03" name="矩形 102"/>
          <p:cNvSpPr/>
          <p:nvPr/>
        </p:nvSpPr>
        <p:spPr bwMode="auto">
          <a:xfrm>
            <a:off x="6646831" y="1988840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7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05" name="矩形 104"/>
          <p:cNvSpPr/>
          <p:nvPr/>
        </p:nvSpPr>
        <p:spPr bwMode="auto">
          <a:xfrm>
            <a:off x="7506427" y="1997164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8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16" name="矩形 115"/>
          <p:cNvSpPr/>
          <p:nvPr/>
        </p:nvSpPr>
        <p:spPr bwMode="auto">
          <a:xfrm>
            <a:off x="1208765" y="2780976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17" name="矩形 116"/>
          <p:cNvSpPr/>
          <p:nvPr/>
        </p:nvSpPr>
        <p:spPr bwMode="auto">
          <a:xfrm>
            <a:off x="1640765" y="2780976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cxnSp>
        <p:nvCxnSpPr>
          <p:cNvPr id="6" name="直接箭头连接符 5"/>
          <p:cNvCxnSpPr>
            <a:stCxn id="83" idx="2"/>
          </p:cNvCxnSpPr>
          <p:nvPr/>
        </p:nvCxnSpPr>
        <p:spPr bwMode="auto">
          <a:xfrm>
            <a:off x="1005353" y="2434465"/>
            <a:ext cx="614319" cy="346511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直接箭头连接符 7"/>
          <p:cNvCxnSpPr>
            <a:stCxn id="86" idx="2"/>
            <a:endCxn id="117" idx="0"/>
          </p:cNvCxnSpPr>
          <p:nvPr/>
        </p:nvCxnSpPr>
        <p:spPr bwMode="auto">
          <a:xfrm flipH="1">
            <a:off x="1856765" y="2434465"/>
            <a:ext cx="3551" cy="346511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5" name="矩形 124"/>
          <p:cNvSpPr/>
          <p:nvPr/>
        </p:nvSpPr>
        <p:spPr bwMode="auto">
          <a:xfrm>
            <a:off x="1619192" y="3681001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26" name="矩形 125"/>
          <p:cNvSpPr/>
          <p:nvPr/>
        </p:nvSpPr>
        <p:spPr bwMode="auto">
          <a:xfrm>
            <a:off x="2051192" y="3681001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27" name="矩形 126"/>
          <p:cNvSpPr/>
          <p:nvPr/>
        </p:nvSpPr>
        <p:spPr bwMode="auto">
          <a:xfrm>
            <a:off x="2483192" y="3681001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3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cxnSp>
        <p:nvCxnSpPr>
          <p:cNvPr id="128" name="直接箭头连接符 127"/>
          <p:cNvCxnSpPr/>
          <p:nvPr/>
        </p:nvCxnSpPr>
        <p:spPr bwMode="auto">
          <a:xfrm>
            <a:off x="1868873" y="3212976"/>
            <a:ext cx="203412" cy="46355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9" name="直接箭头连接符 128"/>
          <p:cNvCxnSpPr>
            <a:endCxn id="127" idx="0"/>
          </p:cNvCxnSpPr>
          <p:nvPr/>
        </p:nvCxnSpPr>
        <p:spPr bwMode="auto">
          <a:xfrm flipH="1">
            <a:off x="2699192" y="2413802"/>
            <a:ext cx="1" cy="1267199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0" name="矩形 129"/>
          <p:cNvSpPr/>
          <p:nvPr/>
        </p:nvSpPr>
        <p:spPr bwMode="auto">
          <a:xfrm>
            <a:off x="6646831" y="2780976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7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31" name="矩形 130"/>
          <p:cNvSpPr/>
          <p:nvPr/>
        </p:nvSpPr>
        <p:spPr bwMode="auto">
          <a:xfrm>
            <a:off x="7078831" y="2780976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8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cxnSp>
        <p:nvCxnSpPr>
          <p:cNvPr id="132" name="直接箭头连接符 131"/>
          <p:cNvCxnSpPr>
            <a:endCxn id="130" idx="0"/>
          </p:cNvCxnSpPr>
          <p:nvPr/>
        </p:nvCxnSpPr>
        <p:spPr bwMode="auto">
          <a:xfrm flipH="1">
            <a:off x="6862831" y="2434465"/>
            <a:ext cx="859596" cy="346511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3" name="直接箭头连接符 132"/>
          <p:cNvCxnSpPr/>
          <p:nvPr/>
        </p:nvCxnSpPr>
        <p:spPr bwMode="auto">
          <a:xfrm flipH="1">
            <a:off x="6862831" y="2427652"/>
            <a:ext cx="3551" cy="346511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4" name="矩形 133"/>
          <p:cNvSpPr/>
          <p:nvPr/>
        </p:nvSpPr>
        <p:spPr bwMode="auto">
          <a:xfrm>
            <a:off x="5584996" y="3681001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6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37" name="矩形 136"/>
          <p:cNvSpPr/>
          <p:nvPr/>
        </p:nvSpPr>
        <p:spPr bwMode="auto">
          <a:xfrm>
            <a:off x="6020249" y="3681001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7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38" name="矩形 137"/>
          <p:cNvSpPr/>
          <p:nvPr/>
        </p:nvSpPr>
        <p:spPr bwMode="auto">
          <a:xfrm>
            <a:off x="6452249" y="3681001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8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39" name="矩形 138"/>
          <p:cNvSpPr/>
          <p:nvPr/>
        </p:nvSpPr>
        <p:spPr bwMode="auto">
          <a:xfrm>
            <a:off x="5149491" y="3681001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5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cxnSp>
        <p:nvCxnSpPr>
          <p:cNvPr id="140" name="直接箭头连接符 139"/>
          <p:cNvCxnSpPr>
            <a:endCxn id="134" idx="0"/>
          </p:cNvCxnSpPr>
          <p:nvPr/>
        </p:nvCxnSpPr>
        <p:spPr bwMode="auto">
          <a:xfrm flipH="1">
            <a:off x="5800996" y="2427652"/>
            <a:ext cx="40676" cy="1253349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1" name="直接箭头连接符 140"/>
          <p:cNvCxnSpPr/>
          <p:nvPr/>
        </p:nvCxnSpPr>
        <p:spPr bwMode="auto">
          <a:xfrm flipH="1">
            <a:off x="6452249" y="3226601"/>
            <a:ext cx="598953" cy="468025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2" name="直接箭头连接符 141"/>
          <p:cNvCxnSpPr>
            <a:endCxn id="139" idx="0"/>
          </p:cNvCxnSpPr>
          <p:nvPr/>
        </p:nvCxnSpPr>
        <p:spPr bwMode="auto">
          <a:xfrm>
            <a:off x="5136194" y="2452355"/>
            <a:ext cx="229297" cy="1228646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6" name="矩形 145"/>
          <p:cNvSpPr/>
          <p:nvPr/>
        </p:nvSpPr>
        <p:spPr bwMode="auto">
          <a:xfrm>
            <a:off x="3774788" y="4805641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4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47" name="矩形 146"/>
          <p:cNvSpPr/>
          <p:nvPr/>
        </p:nvSpPr>
        <p:spPr bwMode="auto">
          <a:xfrm>
            <a:off x="2469010" y="480450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1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48" name="矩形 147"/>
          <p:cNvSpPr/>
          <p:nvPr/>
        </p:nvSpPr>
        <p:spPr bwMode="auto">
          <a:xfrm>
            <a:off x="2901010" y="480450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2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49" name="矩形 148"/>
          <p:cNvSpPr/>
          <p:nvPr/>
        </p:nvSpPr>
        <p:spPr bwMode="auto">
          <a:xfrm>
            <a:off x="3333010" y="480450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3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50" name="矩形 149"/>
          <p:cNvSpPr/>
          <p:nvPr/>
        </p:nvSpPr>
        <p:spPr bwMode="auto">
          <a:xfrm>
            <a:off x="4652071" y="480450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6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51" name="矩形 150"/>
          <p:cNvSpPr/>
          <p:nvPr/>
        </p:nvSpPr>
        <p:spPr bwMode="auto">
          <a:xfrm>
            <a:off x="5087324" y="480450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7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52" name="矩形 151"/>
          <p:cNvSpPr/>
          <p:nvPr/>
        </p:nvSpPr>
        <p:spPr bwMode="auto">
          <a:xfrm>
            <a:off x="5519324" y="480450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8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153" name="矩形 152"/>
          <p:cNvSpPr/>
          <p:nvPr/>
        </p:nvSpPr>
        <p:spPr bwMode="auto">
          <a:xfrm>
            <a:off x="4216566" y="4804505"/>
            <a:ext cx="432000" cy="432000"/>
          </a:xfrm>
          <a:prstGeom prst="rect">
            <a:avLst/>
          </a:prstGeom>
          <a:noFill/>
          <a:ln>
            <a:solidFill>
              <a:schemeClr val="accent4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rPr>
              <a:t>5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Arial Unicode MS" pitchFamily="50" charset="-127"/>
              <a:cs typeface="Calibri" panose="020F0502020204030204" pitchFamily="34" charset="0"/>
            </a:endParaRPr>
          </a:p>
        </p:txBody>
      </p:sp>
      <p:cxnSp>
        <p:nvCxnSpPr>
          <p:cNvPr id="154" name="直接箭头连接符 153"/>
          <p:cNvCxnSpPr>
            <a:endCxn id="148" idx="0"/>
          </p:cNvCxnSpPr>
          <p:nvPr/>
        </p:nvCxnSpPr>
        <p:spPr bwMode="auto">
          <a:xfrm>
            <a:off x="2293681" y="4109180"/>
            <a:ext cx="823329" cy="695325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5" name="直接箭头连接符 154"/>
          <p:cNvCxnSpPr/>
          <p:nvPr/>
        </p:nvCxnSpPr>
        <p:spPr bwMode="auto">
          <a:xfrm flipH="1">
            <a:off x="5018398" y="4104705"/>
            <a:ext cx="1016403" cy="69980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圆角矩形 1"/>
          <p:cNvSpPr/>
          <p:nvPr/>
        </p:nvSpPr>
        <p:spPr bwMode="auto">
          <a:xfrm>
            <a:off x="2293681" y="4725144"/>
            <a:ext cx="3790487" cy="648072"/>
          </a:xfrm>
          <a:prstGeom prst="roundRect">
            <a:avLst/>
          </a:prstGeom>
          <a:solidFill>
            <a:srgbClr val="C0C0C0">
              <a:alpha val="0"/>
            </a:srgbClr>
          </a:solidFill>
          <a:ln w="381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395536" y="908720"/>
            <a:ext cx="16626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rgbClr val="0070C0"/>
                </a:solidFill>
              </a:rPr>
              <a:t>Conquer</a:t>
            </a:r>
            <a:endParaRPr lang="zh-CN" altLang="en-US" sz="28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7781605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980728"/>
            <a:ext cx="8507288" cy="5688632"/>
          </a:xfrm>
        </p:spPr>
        <p:txBody>
          <a:bodyPr/>
          <a:lstStyle/>
          <a:p>
            <a:pPr eaLnBrk="1" hangingPunct="1">
              <a:spcBef>
                <a:spcPts val="1000"/>
              </a:spcBef>
            </a:pPr>
            <a:r>
              <a:rPr lang="en-US" altLang="zh-CN" sz="3400" dirty="0">
                <a:solidFill>
                  <a:schemeClr val="bg1">
                    <a:lumMod val="75000"/>
                  </a:schemeClr>
                </a:solidFill>
              </a:rPr>
              <a:t>Review to Divide-and-Conquer Paradigm</a:t>
            </a:r>
          </a:p>
          <a:p>
            <a:pPr eaLnBrk="1" hangingPunct="1">
              <a:spcBef>
                <a:spcPts val="1000"/>
              </a:spcBef>
            </a:pPr>
            <a:r>
              <a:rPr lang="en-US" altLang="zh-CN" sz="3400" dirty="0">
                <a:solidFill>
                  <a:schemeClr val="bg1">
                    <a:lumMod val="75000"/>
                  </a:schemeClr>
                </a:solidFill>
              </a:rPr>
              <a:t>Polynomial Multiplication Problem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zh-CN" sz="2600" dirty="0">
                <a:solidFill>
                  <a:schemeClr val="bg1">
                    <a:lumMod val="75000"/>
                  </a:schemeClr>
                </a:solidFill>
              </a:rPr>
              <a:t>Problem definition 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zh-CN" sz="2600" dirty="0">
                <a:solidFill>
                  <a:schemeClr val="bg1">
                    <a:lumMod val="75000"/>
                  </a:schemeClr>
                </a:solidFill>
              </a:rPr>
              <a:t>A brute force algorithm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zh-CN" sz="2600" dirty="0">
                <a:solidFill>
                  <a:schemeClr val="bg1">
                    <a:lumMod val="75000"/>
                  </a:schemeClr>
                </a:solidFill>
              </a:rPr>
              <a:t>A first divide-and-conquer algorithm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zh-CN" sz="2600" dirty="0">
                <a:solidFill>
                  <a:schemeClr val="bg1">
                    <a:lumMod val="75000"/>
                  </a:schemeClr>
                </a:solidFill>
              </a:rPr>
              <a:t>An improved divide-and-conquer algorithm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zh-CN" sz="2600" dirty="0">
                <a:solidFill>
                  <a:schemeClr val="bg1">
                    <a:lumMod val="75000"/>
                  </a:schemeClr>
                </a:solidFill>
              </a:rPr>
              <a:t>Analysis of the divide-and-conquer algorithm</a:t>
            </a:r>
          </a:p>
          <a:p>
            <a:pPr eaLnBrk="1" hangingPunct="1">
              <a:spcBef>
                <a:spcPts val="1000"/>
              </a:spcBef>
            </a:pPr>
            <a:r>
              <a:rPr lang="en-US" altLang="zh-CN" sz="3400" dirty="0">
                <a:solidFill>
                  <a:srgbClr val="FF0000"/>
                </a:solidFill>
              </a:rPr>
              <a:t>Quicksort Problem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zh-CN" sz="2600" dirty="0">
                <a:solidFill>
                  <a:schemeClr val="bg1">
                    <a:lumMod val="75000"/>
                  </a:schemeClr>
                </a:solidFill>
              </a:rPr>
              <a:t>Basic partition 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zh-CN" sz="2600" dirty="0">
                <a:solidFill>
                  <a:schemeClr val="bg1">
                    <a:lumMod val="75000"/>
                  </a:schemeClr>
                </a:solidFill>
              </a:rPr>
              <a:t>Randomized partition and randomized quicksort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zh-CN" sz="2600" dirty="0">
                <a:solidFill>
                  <a:srgbClr val="FF0000"/>
                </a:solidFill>
              </a:rPr>
              <a:t>Analysis of the randomized quicksort</a:t>
            </a:r>
          </a:p>
          <a:p>
            <a:pPr lvl="1" eaLnBrk="1" hangingPunct="1">
              <a:spcBef>
                <a:spcPts val="300"/>
              </a:spcBef>
            </a:pPr>
            <a:endParaRPr lang="en-US" altLang="zh-CN" sz="2600" dirty="0"/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>
                <a:latin typeface="Calibri" panose="020F0502020204030204" pitchFamily="34" charset="0"/>
                <a:cs typeface="Calibri" panose="020F0502020204030204" pitchFamily="34" charset="0"/>
              </a:rPr>
              <a:t>Outline</a:t>
            </a:r>
            <a:endParaRPr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165</a:t>
            </a:fld>
            <a:endParaRPr lang="en-US" altLang="zh-CN" sz="1200" b="0"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94086653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Running Time of the Quicksort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836613"/>
            <a:ext cx="8229600" cy="4937125"/>
          </a:xfrm>
        </p:spPr>
        <p:txBody>
          <a:bodyPr/>
          <a:lstStyle/>
          <a:p>
            <a:pPr eaLnBrk="1" hangingPunct="1"/>
            <a:r>
              <a:rPr lang="en-US" altLang="zh-CN" sz="2600" dirty="0"/>
              <a:t>Measuring running time: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166</a:t>
            </a:fld>
            <a:endParaRPr lang="en-US" altLang="zh-CN" sz="1200" b="0"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53667154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Running Time of the Quicksort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836613"/>
            <a:ext cx="8229600" cy="4937125"/>
          </a:xfrm>
        </p:spPr>
        <p:txBody>
          <a:bodyPr/>
          <a:lstStyle/>
          <a:p>
            <a:pPr eaLnBrk="1" hangingPunct="1"/>
            <a:r>
              <a:rPr lang="en-US" altLang="zh-CN" sz="2600" dirty="0"/>
              <a:t>Measuring running time:</a:t>
            </a:r>
          </a:p>
          <a:p>
            <a:pPr lvl="1" eaLnBrk="1" hangingPunct="1"/>
            <a:r>
              <a:rPr lang="en-US" altLang="zh-CN" sz="2200" dirty="0"/>
              <a:t>The running time is dominated by the time spent in partition.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167</a:t>
            </a:fld>
            <a:endParaRPr lang="en-US" altLang="zh-CN" sz="1200" b="0"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881428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Running Time of the Quicksort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836613"/>
            <a:ext cx="8229600" cy="4937125"/>
          </a:xfrm>
        </p:spPr>
        <p:txBody>
          <a:bodyPr/>
          <a:lstStyle/>
          <a:p>
            <a:pPr eaLnBrk="1" hangingPunct="1"/>
            <a:r>
              <a:rPr lang="en-US" altLang="zh-CN" sz="2600" dirty="0"/>
              <a:t>Measuring running time:</a:t>
            </a:r>
          </a:p>
          <a:p>
            <a:pPr lvl="1" algn="just" eaLnBrk="1" hangingPunct="1"/>
            <a:r>
              <a:rPr lang="en-US" altLang="zh-CN" sz="2200" dirty="0"/>
              <a:t>The running time is dominated by the time spent in partition.</a:t>
            </a:r>
          </a:p>
          <a:p>
            <a:pPr lvl="1" algn="just" eaLnBrk="1" hangingPunct="1"/>
            <a:r>
              <a:rPr lang="en-US" altLang="zh-CN" sz="2200" dirty="0"/>
              <a:t>The running time of the partition procedure can be measured by the </a:t>
            </a:r>
            <a:r>
              <a:rPr lang="en-US" altLang="zh-CN" sz="2200" dirty="0">
                <a:solidFill>
                  <a:srgbClr val="FF0000"/>
                </a:solidFill>
              </a:rPr>
              <a:t>number of key comparisons</a:t>
            </a:r>
            <a:r>
              <a:rPr lang="en-US" altLang="zh-CN" sz="2200" dirty="0"/>
              <a:t>.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168</a:t>
            </a:fld>
            <a:endParaRPr lang="en-US" altLang="zh-CN" sz="1200" b="0"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5678751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Running Time of the Quicksort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457200" y="836613"/>
                <a:ext cx="8229600" cy="4937125"/>
              </a:xfrm>
            </p:spPr>
            <p:txBody>
              <a:bodyPr/>
              <a:lstStyle/>
              <a:p>
                <a:pPr eaLnBrk="1" hangingPunct="1"/>
                <a:r>
                  <a:rPr lang="en-US" altLang="zh-CN" sz="2600" dirty="0"/>
                  <a:t>Measuring running time:</a:t>
                </a:r>
              </a:p>
              <a:p>
                <a:pPr lvl="1" algn="just" eaLnBrk="1" hangingPunct="1"/>
                <a:r>
                  <a:rPr lang="en-US" altLang="zh-CN" sz="2200" dirty="0"/>
                  <a:t>The running time is dominated by the time spent in partition.</a:t>
                </a:r>
              </a:p>
              <a:p>
                <a:pPr lvl="1" algn="just" eaLnBrk="1" hangingPunct="1"/>
                <a:r>
                  <a:rPr lang="en-US" altLang="zh-CN" sz="2200" dirty="0"/>
                  <a:t>The running time of the partition procedure can be measured by the </a:t>
                </a:r>
                <a:r>
                  <a:rPr lang="en-US" altLang="zh-CN" sz="2200" dirty="0">
                    <a:solidFill>
                      <a:srgbClr val="FF0000"/>
                    </a:solidFill>
                  </a:rPr>
                  <a:t>number of key comparisons</a:t>
                </a:r>
                <a:r>
                  <a:rPr lang="en-US" altLang="zh-CN" sz="2200" dirty="0"/>
                  <a:t>.</a:t>
                </a:r>
              </a:p>
              <a:p>
                <a:pPr eaLnBrk="1" hangingPunct="1"/>
                <a:r>
                  <a:rPr lang="en-US" altLang="zh-CN" sz="2600" dirty="0"/>
                  <a:t>T(n): running time on array of size n.</a:t>
                </a:r>
              </a:p>
              <a:p>
                <a:pPr eaLnBrk="1" hangingPunct="1"/>
                <a:r>
                  <a:rPr lang="pt-BR" altLang="zh-CN" sz="2600" dirty="0"/>
                  <a:t>Recurrence: </a:t>
                </a:r>
                <a14:m>
                  <m:oMath xmlns:m="http://schemas.openxmlformats.org/officeDocument/2006/math">
                    <m:r>
                      <a:rPr lang="pt-BR" altLang="zh-CN" sz="260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pt-BR" altLang="zh-CN" sz="260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altLang="zh-CN" sz="260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pt-BR" altLang="zh-CN" sz="260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)=</m:t>
                    </m:r>
                  </m:oMath>
                </a14:m>
                <a:endParaRPr lang="en-US" altLang="zh-CN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457200" y="836613"/>
                <a:ext cx="8229600" cy="4937125"/>
              </a:xfrm>
              <a:blipFill>
                <a:blip r:embed="rId2"/>
                <a:stretch>
                  <a:fillRect l="-444" t="-988" r="-9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169</a:t>
            </a:fld>
            <a:endParaRPr lang="en-US" altLang="zh-CN" sz="1200" b="0"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854928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980728"/>
            <a:ext cx="8507288" cy="5688632"/>
          </a:xfrm>
        </p:spPr>
        <p:txBody>
          <a:bodyPr/>
          <a:lstStyle/>
          <a:p>
            <a:pPr eaLnBrk="1" hangingPunct="1">
              <a:spcBef>
                <a:spcPts val="1000"/>
              </a:spcBef>
            </a:pPr>
            <a:r>
              <a:rPr lang="en-US" altLang="zh-CN" sz="3400" dirty="0">
                <a:solidFill>
                  <a:schemeClr val="bg1">
                    <a:lumMod val="75000"/>
                  </a:schemeClr>
                </a:solidFill>
              </a:rPr>
              <a:t>Review to Divide-and-Conquer Paradigm</a:t>
            </a:r>
          </a:p>
          <a:p>
            <a:pPr eaLnBrk="1" hangingPunct="1">
              <a:spcBef>
                <a:spcPts val="1000"/>
              </a:spcBef>
            </a:pPr>
            <a:r>
              <a:rPr lang="en-US" altLang="zh-CN" sz="3400" dirty="0">
                <a:solidFill>
                  <a:srgbClr val="FF0000"/>
                </a:solidFill>
              </a:rPr>
              <a:t>Polynomial Multiplication Problem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zh-CN" sz="2600" dirty="0">
                <a:solidFill>
                  <a:schemeClr val="bg1">
                    <a:lumMod val="75000"/>
                  </a:schemeClr>
                </a:solidFill>
              </a:rPr>
              <a:t>Problem definition 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zh-CN" sz="2600" dirty="0">
                <a:solidFill>
                  <a:srgbClr val="FF0000"/>
                </a:solidFill>
              </a:rPr>
              <a:t>A brute force algorithm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zh-CN" sz="2600" dirty="0"/>
              <a:t>A first divide-and-conquer algorithm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zh-CN" sz="2600" dirty="0"/>
              <a:t>An improved divide-and-conquer algorithm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zh-CN" sz="2600" dirty="0"/>
              <a:t>Analysis of the divide-and-conquer algorithm</a:t>
            </a:r>
          </a:p>
          <a:p>
            <a:pPr eaLnBrk="1" hangingPunct="1">
              <a:spcBef>
                <a:spcPts val="1000"/>
              </a:spcBef>
            </a:pPr>
            <a:r>
              <a:rPr lang="en-US" altLang="zh-CN" sz="3400" dirty="0"/>
              <a:t>Quicksort Problem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zh-CN" sz="2600" dirty="0"/>
              <a:t>Basic partition 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zh-CN" sz="2600" dirty="0"/>
              <a:t>Randomized partition and randomized quicksort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zh-CN" sz="2600" dirty="0"/>
              <a:t>Analysis of the randomized quicksort</a:t>
            </a:r>
          </a:p>
          <a:p>
            <a:pPr lvl="1" eaLnBrk="1" hangingPunct="1">
              <a:spcBef>
                <a:spcPts val="300"/>
              </a:spcBef>
            </a:pPr>
            <a:endParaRPr lang="en-US" altLang="zh-CN" sz="2600" dirty="0"/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>
                <a:latin typeface="Calibri" panose="020F0502020204030204" pitchFamily="34" charset="0"/>
                <a:cs typeface="Calibri" panose="020F0502020204030204" pitchFamily="34" charset="0"/>
              </a:rPr>
              <a:t>Outline</a:t>
            </a:r>
            <a:endParaRPr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17</a:t>
            </a:fld>
            <a:endParaRPr lang="en-US" altLang="zh-CN" sz="1200" b="0"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05148480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Running Time of the Quicksort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457200" y="836613"/>
                <a:ext cx="8229600" cy="4937125"/>
              </a:xfrm>
            </p:spPr>
            <p:txBody>
              <a:bodyPr/>
              <a:lstStyle/>
              <a:p>
                <a:pPr eaLnBrk="1" hangingPunct="1"/>
                <a:r>
                  <a:rPr lang="en-US" altLang="zh-CN" sz="2600" dirty="0"/>
                  <a:t>Measuring running time:</a:t>
                </a:r>
              </a:p>
              <a:p>
                <a:pPr lvl="1" algn="just" eaLnBrk="1" hangingPunct="1"/>
                <a:r>
                  <a:rPr lang="en-US" altLang="zh-CN" sz="2200" dirty="0"/>
                  <a:t>The running time is dominated by the time spent in partition.</a:t>
                </a:r>
              </a:p>
              <a:p>
                <a:pPr lvl="1" algn="just" eaLnBrk="1" hangingPunct="1"/>
                <a:r>
                  <a:rPr lang="en-US" altLang="zh-CN" sz="2200" dirty="0"/>
                  <a:t>The running time of the partition procedure can be measured by the </a:t>
                </a:r>
                <a:r>
                  <a:rPr lang="en-US" altLang="zh-CN" sz="2200" dirty="0">
                    <a:solidFill>
                      <a:srgbClr val="FF0000"/>
                    </a:solidFill>
                  </a:rPr>
                  <a:t>number of key comparisons</a:t>
                </a:r>
                <a:r>
                  <a:rPr lang="en-US" altLang="zh-CN" sz="2200" dirty="0"/>
                  <a:t>.</a:t>
                </a:r>
              </a:p>
              <a:p>
                <a:pPr eaLnBrk="1" hangingPunct="1"/>
                <a:r>
                  <a:rPr lang="en-US" altLang="zh-CN" sz="2600" dirty="0"/>
                  <a:t>T(n): running time on array of size n.</a:t>
                </a:r>
              </a:p>
              <a:p>
                <a:pPr eaLnBrk="1" hangingPunct="1"/>
                <a:r>
                  <a:rPr lang="pt-BR" altLang="zh-CN" sz="2600" dirty="0"/>
                  <a:t>Recurrence: </a:t>
                </a:r>
                <a14:m>
                  <m:oMath xmlns:m="http://schemas.openxmlformats.org/officeDocument/2006/math">
                    <m:r>
                      <a:rPr lang="pt-BR" altLang="zh-CN" sz="260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pt-BR" altLang="zh-CN" sz="260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altLang="zh-CN" sz="260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pt-BR" altLang="zh-CN" sz="260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)=</m:t>
                    </m:r>
                    <m:r>
                      <a:rPr lang="pt-BR" altLang="zh-CN" sz="260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pt-BR" altLang="zh-CN" sz="260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altLang="zh-CN" sz="260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pt-BR" altLang="zh-CN" sz="260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)+</m:t>
                    </m:r>
                  </m:oMath>
                </a14:m>
                <a:endParaRPr lang="en-US" altLang="zh-CN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457200" y="836613"/>
                <a:ext cx="8229600" cy="4937125"/>
              </a:xfrm>
              <a:blipFill>
                <a:blip r:embed="rId2"/>
                <a:stretch>
                  <a:fillRect l="-444" t="-988" r="-9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170</a:t>
            </a:fld>
            <a:endParaRPr lang="en-US" altLang="zh-CN" sz="1200" b="0"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21055732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Running Time of the Quicksort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457200" y="836613"/>
                <a:ext cx="8229600" cy="4937125"/>
              </a:xfrm>
            </p:spPr>
            <p:txBody>
              <a:bodyPr/>
              <a:lstStyle/>
              <a:p>
                <a:pPr eaLnBrk="1" hangingPunct="1"/>
                <a:r>
                  <a:rPr lang="en-US" altLang="zh-CN" sz="2600" dirty="0"/>
                  <a:t>Measuring running time:</a:t>
                </a:r>
              </a:p>
              <a:p>
                <a:pPr lvl="1" algn="just" eaLnBrk="1" hangingPunct="1"/>
                <a:r>
                  <a:rPr lang="en-US" altLang="zh-CN" sz="2200" dirty="0"/>
                  <a:t>The running time is dominated by the time spent in partition.</a:t>
                </a:r>
              </a:p>
              <a:p>
                <a:pPr lvl="1" algn="just" eaLnBrk="1" hangingPunct="1"/>
                <a:r>
                  <a:rPr lang="en-US" altLang="zh-CN" sz="2200" dirty="0"/>
                  <a:t>The running time of the partition procedure can be measured by the </a:t>
                </a:r>
                <a:r>
                  <a:rPr lang="en-US" altLang="zh-CN" sz="2200" dirty="0">
                    <a:solidFill>
                      <a:srgbClr val="FF0000"/>
                    </a:solidFill>
                  </a:rPr>
                  <a:t>number of key comparisons</a:t>
                </a:r>
                <a:r>
                  <a:rPr lang="en-US" altLang="zh-CN" sz="2200" dirty="0"/>
                  <a:t>.</a:t>
                </a:r>
              </a:p>
              <a:p>
                <a:pPr eaLnBrk="1" hangingPunct="1"/>
                <a:r>
                  <a:rPr lang="en-US" altLang="zh-CN" sz="2600" dirty="0"/>
                  <a:t>T(n): running time on array of size n.</a:t>
                </a:r>
              </a:p>
              <a:p>
                <a:pPr eaLnBrk="1" hangingPunct="1"/>
                <a:r>
                  <a:rPr lang="pt-BR" altLang="zh-CN" sz="2600" dirty="0"/>
                  <a:t>Recurrence: </a:t>
                </a:r>
                <a14:m>
                  <m:oMath xmlns:m="http://schemas.openxmlformats.org/officeDocument/2006/math">
                    <m:r>
                      <a:rPr lang="pt-BR" altLang="zh-CN" sz="260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pt-BR" altLang="zh-CN" sz="260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altLang="zh-CN" sz="260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pt-BR" altLang="zh-CN" sz="260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)=</m:t>
                    </m:r>
                    <m:r>
                      <a:rPr lang="pt-BR" altLang="zh-CN" sz="260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pt-BR" altLang="zh-CN" sz="260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altLang="zh-CN" sz="260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pt-BR" altLang="zh-CN" sz="260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)+</m:t>
                    </m:r>
                    <m:r>
                      <a:rPr lang="pt-BR" altLang="zh-CN" sz="260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pt-BR" altLang="zh-CN" sz="260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altLang="zh-CN" sz="260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2600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pt-BR" altLang="zh-CN" sz="2600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pt-BR" altLang="zh-CN" sz="2600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−1)+</m:t>
                    </m:r>
                  </m:oMath>
                </a14:m>
                <a:endParaRPr lang="en-US" altLang="zh-CN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457200" y="836613"/>
                <a:ext cx="8229600" cy="4937125"/>
              </a:xfrm>
              <a:blipFill>
                <a:blip r:embed="rId2"/>
                <a:stretch>
                  <a:fillRect l="-444" t="-988" r="-9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171</a:t>
            </a:fld>
            <a:endParaRPr lang="en-US" altLang="zh-CN" sz="1200" b="0"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44587606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Running Time of the Quicksort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457200" y="836613"/>
                <a:ext cx="8229600" cy="4937125"/>
              </a:xfrm>
            </p:spPr>
            <p:txBody>
              <a:bodyPr/>
              <a:lstStyle/>
              <a:p>
                <a:pPr eaLnBrk="1" hangingPunct="1"/>
                <a:r>
                  <a:rPr lang="en-US" altLang="zh-CN" sz="2600" dirty="0"/>
                  <a:t>Measuring running time:</a:t>
                </a:r>
              </a:p>
              <a:p>
                <a:pPr lvl="1" algn="just" eaLnBrk="1" hangingPunct="1"/>
                <a:r>
                  <a:rPr lang="en-US" altLang="zh-CN" sz="2200" dirty="0"/>
                  <a:t>The running time is dominated by the time spent in partition.</a:t>
                </a:r>
              </a:p>
              <a:p>
                <a:pPr lvl="1" algn="just" eaLnBrk="1" hangingPunct="1"/>
                <a:r>
                  <a:rPr lang="en-US" altLang="zh-CN" sz="2200" dirty="0"/>
                  <a:t>The running time of the partition procedure can be measured by the </a:t>
                </a:r>
                <a:r>
                  <a:rPr lang="en-US" altLang="zh-CN" sz="2200" dirty="0">
                    <a:solidFill>
                      <a:srgbClr val="FF0000"/>
                    </a:solidFill>
                  </a:rPr>
                  <a:t>number of key comparisons</a:t>
                </a:r>
                <a:r>
                  <a:rPr lang="en-US" altLang="zh-CN" sz="2200" dirty="0"/>
                  <a:t>.</a:t>
                </a:r>
              </a:p>
              <a:p>
                <a:pPr eaLnBrk="1" hangingPunct="1"/>
                <a:r>
                  <a:rPr lang="en-US" altLang="zh-CN" sz="2600" dirty="0"/>
                  <a:t>T(n): running time on array of size n.</a:t>
                </a:r>
              </a:p>
              <a:p>
                <a:pPr eaLnBrk="1" hangingPunct="1"/>
                <a:r>
                  <a:rPr lang="pt-BR" altLang="zh-CN" sz="2600" dirty="0"/>
                  <a:t>Recurrence: </a:t>
                </a:r>
                <a14:m>
                  <m:oMath xmlns:m="http://schemas.openxmlformats.org/officeDocument/2006/math">
                    <m:r>
                      <a:rPr lang="pt-BR" altLang="zh-CN" sz="260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pt-BR" altLang="zh-CN" sz="260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altLang="zh-CN" sz="260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pt-BR" altLang="zh-CN" sz="260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)=</m:t>
                    </m:r>
                    <m:r>
                      <a:rPr lang="pt-BR" altLang="zh-CN" sz="260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pt-BR" altLang="zh-CN" sz="260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altLang="zh-CN" sz="260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pt-BR" altLang="zh-CN" sz="260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)+</m:t>
                    </m:r>
                    <m:r>
                      <a:rPr lang="pt-BR" altLang="zh-CN" sz="260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pt-BR" altLang="zh-CN" sz="260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altLang="zh-CN" sz="260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2600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pt-BR" altLang="zh-CN" sz="2600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pt-BR" altLang="zh-CN" sz="2600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−1)+</m:t>
                    </m:r>
                    <m:r>
                      <a:rPr lang="pt-BR" altLang="zh-CN" sz="2600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pt-BR" altLang="zh-CN" sz="2600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altLang="zh-CN" sz="2600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pt-BR" altLang="zh-CN" sz="2600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2600" dirty="0">
                  <a:solidFill>
                    <a:srgbClr val="00B050"/>
                  </a:solidFill>
                </a:endParaRPr>
              </a:p>
              <a:p>
                <a:pPr marL="0" indent="0" eaLnBrk="1" hangingPunct="1">
                  <a:buNone/>
                </a:pPr>
                <a:endParaRPr lang="en-US" altLang="zh-CN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457200" y="836613"/>
                <a:ext cx="8229600" cy="4937125"/>
              </a:xfrm>
              <a:blipFill>
                <a:blip r:embed="rId2"/>
                <a:stretch>
                  <a:fillRect l="-444" t="-988" r="-9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172</a:t>
            </a:fld>
            <a:endParaRPr lang="en-US" altLang="zh-CN" sz="1200" b="0"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29664316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Running Time of the Quicksort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457200" y="836613"/>
                <a:ext cx="8229600" cy="4937125"/>
              </a:xfrm>
            </p:spPr>
            <p:txBody>
              <a:bodyPr/>
              <a:lstStyle/>
              <a:p>
                <a:pPr eaLnBrk="1" hangingPunct="1"/>
                <a:r>
                  <a:rPr lang="en-US" altLang="zh-CN" sz="2600" dirty="0"/>
                  <a:t>Measuring running time:</a:t>
                </a:r>
              </a:p>
              <a:p>
                <a:pPr lvl="1" algn="just" eaLnBrk="1" hangingPunct="1"/>
                <a:r>
                  <a:rPr lang="en-US" altLang="zh-CN" sz="2200" dirty="0"/>
                  <a:t>The running time is dominated by the time spent in partition.</a:t>
                </a:r>
              </a:p>
              <a:p>
                <a:pPr lvl="1" algn="just" eaLnBrk="1" hangingPunct="1"/>
                <a:r>
                  <a:rPr lang="en-US" altLang="zh-CN" sz="2200" dirty="0"/>
                  <a:t>The running time of the partition procedure can be measured by the </a:t>
                </a:r>
                <a:r>
                  <a:rPr lang="en-US" altLang="zh-CN" sz="2200" dirty="0">
                    <a:solidFill>
                      <a:srgbClr val="FF0000"/>
                    </a:solidFill>
                  </a:rPr>
                  <a:t>number of key comparisons</a:t>
                </a:r>
                <a:r>
                  <a:rPr lang="en-US" altLang="zh-CN" sz="2200" dirty="0"/>
                  <a:t>.</a:t>
                </a:r>
              </a:p>
              <a:p>
                <a:pPr eaLnBrk="1" hangingPunct="1"/>
                <a:r>
                  <a:rPr lang="en-US" altLang="zh-CN" sz="2600" dirty="0"/>
                  <a:t>T(n): running time on array of size n.</a:t>
                </a:r>
              </a:p>
              <a:p>
                <a:pPr eaLnBrk="1" hangingPunct="1"/>
                <a:r>
                  <a:rPr lang="pt-BR" altLang="zh-CN" sz="2600" dirty="0"/>
                  <a:t>Recurrence: </a:t>
                </a:r>
                <a14:m>
                  <m:oMath xmlns:m="http://schemas.openxmlformats.org/officeDocument/2006/math">
                    <m:r>
                      <a:rPr lang="pt-BR" altLang="zh-CN" sz="260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pt-BR" altLang="zh-CN" sz="260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altLang="zh-CN" sz="260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pt-BR" altLang="zh-CN" sz="260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)=</m:t>
                    </m:r>
                    <m:r>
                      <a:rPr lang="pt-BR" altLang="zh-CN" sz="260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pt-BR" altLang="zh-CN" sz="260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altLang="zh-CN" sz="260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pt-BR" altLang="zh-CN" sz="260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)+</m:t>
                    </m:r>
                    <m:r>
                      <a:rPr lang="pt-BR" altLang="zh-CN" sz="260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pt-BR" altLang="zh-CN" sz="260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altLang="zh-CN" sz="260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2600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pt-BR" altLang="zh-CN" sz="2600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pt-BR" altLang="zh-CN" sz="2600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−1)+</m:t>
                    </m:r>
                    <m:r>
                      <a:rPr lang="pt-BR" altLang="zh-CN" sz="2600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pt-BR" altLang="zh-CN" sz="2600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altLang="zh-CN" sz="2600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pt-BR" altLang="zh-CN" sz="2600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2600" dirty="0">
                  <a:solidFill>
                    <a:srgbClr val="00B050"/>
                  </a:solidFill>
                </a:endParaRPr>
              </a:p>
              <a:p>
                <a:pPr eaLnBrk="1" hangingPunct="1"/>
                <a:r>
                  <a:rPr lang="en-US" altLang="zh-CN" sz="2600" dirty="0">
                    <a:solidFill>
                      <a:srgbClr val="0070C0"/>
                    </a:solidFill>
                  </a:rPr>
                  <a:t>Worst Case</a:t>
                </a:r>
                <a:r>
                  <a:rPr lang="en-US" altLang="zh-CN" sz="2600" dirty="0"/>
                  <a:t>:</a:t>
                </a:r>
              </a:p>
              <a:p>
                <a:pPr marL="0" indent="0" eaLnBrk="1" hangingPunct="1">
                  <a:buNone/>
                </a:pPr>
                <a:endParaRPr lang="en-US" altLang="zh-CN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457200" y="836613"/>
                <a:ext cx="8229600" cy="4937125"/>
              </a:xfrm>
              <a:blipFill>
                <a:blip r:embed="rId2"/>
                <a:stretch>
                  <a:fillRect l="-444" t="-988" r="-9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173</a:t>
            </a:fld>
            <a:endParaRPr lang="en-US" altLang="zh-CN" sz="1200" b="0"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3122138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Running Time of the Quicksort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457200" y="836613"/>
                <a:ext cx="8229600" cy="4937125"/>
              </a:xfrm>
            </p:spPr>
            <p:txBody>
              <a:bodyPr/>
              <a:lstStyle/>
              <a:p>
                <a:pPr eaLnBrk="1" hangingPunct="1"/>
                <a:r>
                  <a:rPr lang="en-US" altLang="zh-CN" sz="2600" dirty="0"/>
                  <a:t>Measuring running time:</a:t>
                </a:r>
              </a:p>
              <a:p>
                <a:pPr lvl="1" algn="just" eaLnBrk="1" hangingPunct="1"/>
                <a:r>
                  <a:rPr lang="en-US" altLang="zh-CN" sz="2200" dirty="0"/>
                  <a:t>The running time is dominated by the time spent in partition.</a:t>
                </a:r>
              </a:p>
              <a:p>
                <a:pPr lvl="1" algn="just" eaLnBrk="1" hangingPunct="1"/>
                <a:r>
                  <a:rPr lang="en-US" altLang="zh-CN" sz="2200" dirty="0"/>
                  <a:t>The running time of the partition procedure can be measured by the </a:t>
                </a:r>
                <a:r>
                  <a:rPr lang="en-US" altLang="zh-CN" sz="2200" dirty="0">
                    <a:solidFill>
                      <a:srgbClr val="FF0000"/>
                    </a:solidFill>
                  </a:rPr>
                  <a:t>number of key comparisons</a:t>
                </a:r>
                <a:r>
                  <a:rPr lang="en-US" altLang="zh-CN" sz="2200" dirty="0"/>
                  <a:t>.</a:t>
                </a:r>
              </a:p>
              <a:p>
                <a:pPr eaLnBrk="1" hangingPunct="1"/>
                <a:r>
                  <a:rPr lang="en-US" altLang="zh-CN" sz="2600" dirty="0"/>
                  <a:t>T(n): running time on array of size n.</a:t>
                </a:r>
              </a:p>
              <a:p>
                <a:pPr eaLnBrk="1" hangingPunct="1"/>
                <a:r>
                  <a:rPr lang="pt-BR" altLang="zh-CN" sz="2600" dirty="0"/>
                  <a:t>Recurrence: </a:t>
                </a:r>
                <a14:m>
                  <m:oMath xmlns:m="http://schemas.openxmlformats.org/officeDocument/2006/math">
                    <m:r>
                      <a:rPr lang="pt-BR" altLang="zh-CN" sz="260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pt-BR" altLang="zh-CN" sz="260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altLang="zh-CN" sz="260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pt-BR" altLang="zh-CN" sz="260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)=</m:t>
                    </m:r>
                    <m:r>
                      <a:rPr lang="pt-BR" altLang="zh-CN" sz="260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pt-BR" altLang="zh-CN" sz="260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altLang="zh-CN" sz="260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pt-BR" altLang="zh-CN" sz="260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)+</m:t>
                    </m:r>
                    <m:r>
                      <a:rPr lang="pt-BR" altLang="zh-CN" sz="260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pt-BR" altLang="zh-CN" sz="260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altLang="zh-CN" sz="260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2600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pt-BR" altLang="zh-CN" sz="2600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pt-BR" altLang="zh-CN" sz="2600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−1)+</m:t>
                    </m:r>
                    <m:r>
                      <a:rPr lang="pt-BR" altLang="zh-CN" sz="2600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pt-BR" altLang="zh-CN" sz="2600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altLang="zh-CN" sz="2600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pt-BR" altLang="zh-CN" sz="2600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2600" dirty="0">
                  <a:solidFill>
                    <a:srgbClr val="00B050"/>
                  </a:solidFill>
                </a:endParaRPr>
              </a:p>
              <a:p>
                <a:pPr eaLnBrk="1" hangingPunct="1"/>
                <a:r>
                  <a:rPr lang="en-US" altLang="zh-CN" sz="2600" dirty="0">
                    <a:solidFill>
                      <a:srgbClr val="0070C0"/>
                    </a:solidFill>
                  </a:rPr>
                  <a:t>Worst Case</a:t>
                </a:r>
                <a:r>
                  <a:rPr lang="en-US" altLang="zh-CN" sz="2600" dirty="0"/>
                  <a:t>:</a:t>
                </a:r>
              </a:p>
              <a:p>
                <a:pPr marL="0" indent="0" eaLnBrk="1" hangingPunct="1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altLang="zh-CN" sz="2600" i="1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pt-BR" altLang="zh-CN" sz="26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altLang="zh-CN" sz="2600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pt-BR" altLang="zh-CN" sz="2600" i="1">
                          <a:latin typeface="Cambria Math" panose="02040503050406030204" pitchFamily="18" charset="0"/>
                        </a:rPr>
                        <m:t>) = </m:t>
                      </m:r>
                      <m:r>
                        <a:rPr lang="pt-BR" altLang="zh-CN" sz="2600" i="1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pt-BR" altLang="zh-CN" sz="2600" i="1">
                          <a:latin typeface="Cambria Math" panose="02040503050406030204" pitchFamily="18" charset="0"/>
                        </a:rPr>
                        <m:t>(0) + </m:t>
                      </m:r>
                      <m:r>
                        <a:rPr lang="pt-BR" altLang="zh-CN" sz="2600" i="1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pt-BR" altLang="zh-CN" sz="26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altLang="zh-CN" sz="2600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zh-CN" sz="26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pt-BR" altLang="zh-CN" sz="2600" i="1">
                          <a:latin typeface="Cambria Math" panose="02040503050406030204" pitchFamily="18" charset="0"/>
                        </a:rPr>
                        <m:t>1) + </m:t>
                      </m:r>
                      <m:r>
                        <a:rPr lang="pt-BR" altLang="zh-CN" sz="2600" i="1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pt-BR" altLang="zh-CN" sz="26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altLang="zh-CN" sz="2600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pt-BR" altLang="zh-CN" sz="26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2600" dirty="0"/>
              </a:p>
              <a:p>
                <a:pPr marL="0" indent="0" eaLnBrk="1" hangingPunct="1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altLang="zh-CN" sz="2600" i="1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pt-BR" altLang="zh-CN" sz="26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altLang="zh-CN" sz="2600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pt-BR" altLang="zh-CN" sz="2600" i="1">
                          <a:latin typeface="Cambria Math" panose="02040503050406030204" pitchFamily="18" charset="0"/>
                        </a:rPr>
                        <m:t>)= </m:t>
                      </m:r>
                      <m:r>
                        <a:rPr lang="pt-BR" altLang="zh-CN" sz="2600" i="1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pt-BR" altLang="zh-CN" sz="2600" i="1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pt-BR" altLang="zh-CN" sz="2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600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altLang="zh-CN" sz="26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pt-BR" altLang="zh-CN" sz="26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2600" dirty="0"/>
              </a:p>
              <a:p>
                <a:pPr marL="0" indent="0" eaLnBrk="1" hangingPunct="1">
                  <a:buNone/>
                </a:pPr>
                <a:endParaRPr lang="en-US" altLang="zh-CN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457200" y="836613"/>
                <a:ext cx="8229600" cy="4937125"/>
              </a:xfrm>
              <a:blipFill>
                <a:blip r:embed="rId2"/>
                <a:stretch>
                  <a:fillRect l="-444" t="-988" r="-9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174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2" name="矩形 1"/>
          <p:cNvSpPr/>
          <p:nvPr/>
        </p:nvSpPr>
        <p:spPr bwMode="auto">
          <a:xfrm>
            <a:off x="3203848" y="4221088"/>
            <a:ext cx="2520280" cy="50405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80807823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Running Time of the Quicksort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457200" y="836613"/>
                <a:ext cx="8229600" cy="4937125"/>
              </a:xfrm>
            </p:spPr>
            <p:txBody>
              <a:bodyPr/>
              <a:lstStyle/>
              <a:p>
                <a:pPr eaLnBrk="1" hangingPunct="1"/>
                <a:r>
                  <a:rPr lang="en-US" altLang="zh-CN" sz="2600" dirty="0"/>
                  <a:t>Measuring running time:</a:t>
                </a:r>
              </a:p>
              <a:p>
                <a:pPr lvl="1" algn="just" eaLnBrk="1" hangingPunct="1"/>
                <a:r>
                  <a:rPr lang="en-US" altLang="zh-CN" sz="2200" dirty="0"/>
                  <a:t>The running time is dominated by the time spent in partition.</a:t>
                </a:r>
              </a:p>
              <a:p>
                <a:pPr lvl="1" algn="just" eaLnBrk="1" hangingPunct="1"/>
                <a:r>
                  <a:rPr lang="en-US" altLang="zh-CN" sz="2200" dirty="0"/>
                  <a:t>The running time of the partition procedure can be measured by the </a:t>
                </a:r>
                <a:r>
                  <a:rPr lang="en-US" altLang="zh-CN" sz="2200" dirty="0">
                    <a:solidFill>
                      <a:srgbClr val="FF0000"/>
                    </a:solidFill>
                  </a:rPr>
                  <a:t>number of key comparisons</a:t>
                </a:r>
                <a:r>
                  <a:rPr lang="en-US" altLang="zh-CN" sz="2200" dirty="0"/>
                  <a:t>.</a:t>
                </a:r>
              </a:p>
              <a:p>
                <a:pPr eaLnBrk="1" hangingPunct="1"/>
                <a:r>
                  <a:rPr lang="en-US" altLang="zh-CN" sz="2600" dirty="0"/>
                  <a:t>T(n): running time on array of size n.</a:t>
                </a:r>
              </a:p>
              <a:p>
                <a:pPr eaLnBrk="1" hangingPunct="1"/>
                <a:r>
                  <a:rPr lang="pt-BR" altLang="zh-CN" sz="2600" dirty="0"/>
                  <a:t>Recurrence: </a:t>
                </a:r>
                <a14:m>
                  <m:oMath xmlns:m="http://schemas.openxmlformats.org/officeDocument/2006/math">
                    <m:r>
                      <a:rPr lang="pt-BR" altLang="zh-CN" sz="260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pt-BR" altLang="zh-CN" sz="260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altLang="zh-CN" sz="260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pt-BR" altLang="zh-CN" sz="260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)=</m:t>
                    </m:r>
                    <m:r>
                      <a:rPr lang="pt-BR" altLang="zh-CN" sz="260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pt-BR" altLang="zh-CN" sz="260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altLang="zh-CN" sz="260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pt-BR" altLang="zh-CN" sz="260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)+</m:t>
                    </m:r>
                    <m:r>
                      <a:rPr lang="pt-BR" altLang="zh-CN" sz="260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pt-BR" altLang="zh-CN" sz="260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altLang="zh-CN" sz="260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2600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pt-BR" altLang="zh-CN" sz="2600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pt-BR" altLang="zh-CN" sz="2600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−1)+</m:t>
                    </m:r>
                    <m:r>
                      <a:rPr lang="pt-BR" altLang="zh-CN" sz="2600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pt-BR" altLang="zh-CN" sz="2600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altLang="zh-CN" sz="2600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pt-BR" altLang="zh-CN" sz="2600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2600" dirty="0">
                  <a:solidFill>
                    <a:srgbClr val="00B050"/>
                  </a:solidFill>
                </a:endParaRPr>
              </a:p>
              <a:p>
                <a:pPr eaLnBrk="1" hangingPunct="1"/>
                <a:r>
                  <a:rPr lang="en-US" altLang="zh-CN" sz="2600" dirty="0">
                    <a:solidFill>
                      <a:srgbClr val="0070C0"/>
                    </a:solidFill>
                  </a:rPr>
                  <a:t>Worst Case</a:t>
                </a:r>
                <a:r>
                  <a:rPr lang="en-US" altLang="zh-CN" sz="2600" dirty="0"/>
                  <a:t>:</a:t>
                </a:r>
              </a:p>
              <a:p>
                <a:pPr marL="0" indent="0" eaLnBrk="1" hangingPunct="1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altLang="zh-CN" sz="2600" i="1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pt-BR" altLang="zh-CN" sz="26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altLang="zh-CN" sz="2600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pt-BR" altLang="zh-CN" sz="2600" i="1">
                          <a:latin typeface="Cambria Math" panose="02040503050406030204" pitchFamily="18" charset="0"/>
                        </a:rPr>
                        <m:t>) = </m:t>
                      </m:r>
                      <m:r>
                        <a:rPr lang="pt-BR" altLang="zh-CN" sz="2600" i="1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pt-BR" altLang="zh-CN" sz="2600" i="1">
                          <a:latin typeface="Cambria Math" panose="02040503050406030204" pitchFamily="18" charset="0"/>
                        </a:rPr>
                        <m:t>(0) + </m:t>
                      </m:r>
                      <m:r>
                        <a:rPr lang="pt-BR" altLang="zh-CN" sz="2600" i="1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pt-BR" altLang="zh-CN" sz="26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altLang="zh-CN" sz="2600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zh-CN" sz="26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pt-BR" altLang="zh-CN" sz="2600" i="1">
                          <a:latin typeface="Cambria Math" panose="02040503050406030204" pitchFamily="18" charset="0"/>
                        </a:rPr>
                        <m:t>1) + </m:t>
                      </m:r>
                      <m:r>
                        <a:rPr lang="pt-BR" altLang="zh-CN" sz="2600" i="1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pt-BR" altLang="zh-CN" sz="26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altLang="zh-CN" sz="2600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pt-BR" altLang="zh-CN" sz="26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2600" dirty="0"/>
              </a:p>
              <a:p>
                <a:pPr marL="0" indent="0" eaLnBrk="1" hangingPunct="1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altLang="zh-CN" sz="2600" i="1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pt-BR" altLang="zh-CN" sz="26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altLang="zh-CN" sz="2600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pt-BR" altLang="zh-CN" sz="2600" i="1">
                          <a:latin typeface="Cambria Math" panose="02040503050406030204" pitchFamily="18" charset="0"/>
                        </a:rPr>
                        <m:t>)= </m:t>
                      </m:r>
                      <m:r>
                        <a:rPr lang="pt-BR" altLang="zh-CN" sz="26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pt-BR" altLang="zh-CN" sz="26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pt-BR" altLang="zh-CN" sz="2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altLang="zh-CN" sz="2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pt-BR" altLang="zh-CN" sz="26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2600" dirty="0">
                  <a:solidFill>
                    <a:srgbClr val="FF0000"/>
                  </a:solidFill>
                </a:endParaRPr>
              </a:p>
              <a:p>
                <a:pPr marL="0" indent="0" eaLnBrk="1" hangingPunct="1">
                  <a:buNone/>
                </a:pPr>
                <a:endParaRPr lang="en-US" altLang="zh-CN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457200" y="836613"/>
                <a:ext cx="8229600" cy="4937125"/>
              </a:xfrm>
              <a:blipFill>
                <a:blip r:embed="rId2"/>
                <a:stretch>
                  <a:fillRect l="-444" t="-988" r="-9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175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2" name="矩形 1"/>
          <p:cNvSpPr/>
          <p:nvPr/>
        </p:nvSpPr>
        <p:spPr bwMode="auto">
          <a:xfrm>
            <a:off x="5076056" y="4221088"/>
            <a:ext cx="360040" cy="50405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30635598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Running Time of the Quicksort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457200" y="836613"/>
                <a:ext cx="8229600" cy="4937125"/>
              </a:xfrm>
            </p:spPr>
            <p:txBody>
              <a:bodyPr/>
              <a:lstStyle/>
              <a:p>
                <a:pPr eaLnBrk="1" hangingPunct="1"/>
                <a:r>
                  <a:rPr lang="en-US" altLang="zh-CN" sz="2600" dirty="0"/>
                  <a:t>Measuring running time:</a:t>
                </a:r>
              </a:p>
              <a:p>
                <a:pPr lvl="1" algn="just" eaLnBrk="1" hangingPunct="1"/>
                <a:r>
                  <a:rPr lang="en-US" altLang="zh-CN" sz="2200" dirty="0"/>
                  <a:t>The running time is dominated by the time spent in partition.</a:t>
                </a:r>
              </a:p>
              <a:p>
                <a:pPr lvl="1" algn="just" eaLnBrk="1" hangingPunct="1"/>
                <a:r>
                  <a:rPr lang="en-US" altLang="zh-CN" sz="2200" dirty="0"/>
                  <a:t>The running time of the partition procedure can be measured by the </a:t>
                </a:r>
                <a:r>
                  <a:rPr lang="en-US" altLang="zh-CN" sz="2200" dirty="0">
                    <a:solidFill>
                      <a:srgbClr val="FF0000"/>
                    </a:solidFill>
                  </a:rPr>
                  <a:t>number of key comparisons</a:t>
                </a:r>
                <a:r>
                  <a:rPr lang="en-US" altLang="zh-CN" sz="2200" dirty="0"/>
                  <a:t>.</a:t>
                </a:r>
              </a:p>
              <a:p>
                <a:pPr eaLnBrk="1" hangingPunct="1"/>
                <a:r>
                  <a:rPr lang="en-US" altLang="zh-CN" sz="2600" dirty="0"/>
                  <a:t>T(n): running time on array of size n.</a:t>
                </a:r>
              </a:p>
              <a:p>
                <a:pPr eaLnBrk="1" hangingPunct="1"/>
                <a:r>
                  <a:rPr lang="pt-BR" altLang="zh-CN" sz="2600" dirty="0"/>
                  <a:t>Recurrence: </a:t>
                </a:r>
                <a14:m>
                  <m:oMath xmlns:m="http://schemas.openxmlformats.org/officeDocument/2006/math">
                    <m:r>
                      <a:rPr lang="pt-BR" altLang="zh-CN" sz="260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pt-BR" altLang="zh-CN" sz="260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altLang="zh-CN" sz="260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pt-BR" altLang="zh-CN" sz="260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)=</m:t>
                    </m:r>
                    <m:r>
                      <a:rPr lang="pt-BR" altLang="zh-CN" sz="260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pt-BR" altLang="zh-CN" sz="260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altLang="zh-CN" sz="260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pt-BR" altLang="zh-CN" sz="260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)+</m:t>
                    </m:r>
                    <m:r>
                      <a:rPr lang="pt-BR" altLang="zh-CN" sz="260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pt-BR" altLang="zh-CN" sz="260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altLang="zh-CN" sz="260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2600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pt-BR" altLang="zh-CN" sz="2600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pt-BR" altLang="zh-CN" sz="2600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−1)+</m:t>
                    </m:r>
                    <m:r>
                      <a:rPr lang="pt-BR" altLang="zh-CN" sz="2600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pt-BR" altLang="zh-CN" sz="2600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altLang="zh-CN" sz="2600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pt-BR" altLang="zh-CN" sz="2600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2600" dirty="0">
                  <a:solidFill>
                    <a:srgbClr val="00B050"/>
                  </a:solidFill>
                </a:endParaRPr>
              </a:p>
              <a:p>
                <a:pPr eaLnBrk="1" hangingPunct="1"/>
                <a:r>
                  <a:rPr lang="en-US" altLang="zh-CN" sz="2600" dirty="0">
                    <a:solidFill>
                      <a:srgbClr val="0070C0"/>
                    </a:solidFill>
                  </a:rPr>
                  <a:t>Worst Case</a:t>
                </a:r>
                <a:r>
                  <a:rPr lang="en-US" altLang="zh-CN" sz="2600" dirty="0"/>
                  <a:t>:</a:t>
                </a:r>
              </a:p>
              <a:p>
                <a:pPr marL="0" indent="0" eaLnBrk="1" hangingPunct="1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altLang="zh-CN" sz="2600" i="1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pt-BR" altLang="zh-CN" sz="26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altLang="zh-CN" sz="2600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pt-BR" altLang="zh-CN" sz="2600" i="1">
                          <a:latin typeface="Cambria Math" panose="02040503050406030204" pitchFamily="18" charset="0"/>
                        </a:rPr>
                        <m:t>) = </m:t>
                      </m:r>
                      <m:r>
                        <a:rPr lang="pt-BR" altLang="zh-CN" sz="2600" i="1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pt-BR" altLang="zh-CN" sz="2600" i="1">
                          <a:latin typeface="Cambria Math" panose="02040503050406030204" pitchFamily="18" charset="0"/>
                        </a:rPr>
                        <m:t>(0) + </m:t>
                      </m:r>
                      <m:r>
                        <a:rPr lang="pt-BR" altLang="zh-CN" sz="2600" i="1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pt-BR" altLang="zh-CN" sz="26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altLang="zh-CN" sz="2600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zh-CN" sz="26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pt-BR" altLang="zh-CN" sz="2600" i="1">
                          <a:latin typeface="Cambria Math" panose="02040503050406030204" pitchFamily="18" charset="0"/>
                        </a:rPr>
                        <m:t>1) + </m:t>
                      </m:r>
                      <m:r>
                        <a:rPr lang="pt-BR" altLang="zh-CN" sz="2600" i="1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pt-BR" altLang="zh-CN" sz="26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altLang="zh-CN" sz="2600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pt-BR" altLang="zh-CN" sz="26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2600" dirty="0"/>
              </a:p>
              <a:p>
                <a:pPr marL="0" indent="0" eaLnBrk="1" hangingPunct="1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altLang="zh-CN" sz="2600" i="1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pt-BR" altLang="zh-CN" sz="26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altLang="zh-CN" sz="2600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pt-BR" altLang="zh-CN" sz="2600" i="1">
                          <a:latin typeface="Cambria Math" panose="02040503050406030204" pitchFamily="18" charset="0"/>
                        </a:rPr>
                        <m:t>)= </m:t>
                      </m:r>
                      <m:r>
                        <a:rPr lang="pt-BR" altLang="zh-CN" sz="26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pt-BR" altLang="zh-CN" sz="26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pt-BR" altLang="zh-CN" sz="2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altLang="zh-CN" sz="2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pt-BR" altLang="zh-CN" sz="26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2600" dirty="0">
                  <a:solidFill>
                    <a:srgbClr val="FF0000"/>
                  </a:solidFill>
                </a:endParaRPr>
              </a:p>
              <a:p>
                <a:pPr marL="0" indent="0" eaLnBrk="1" hangingPunct="1">
                  <a:buNone/>
                </a:pPr>
                <a:endParaRPr lang="en-US" altLang="zh-CN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457200" y="836613"/>
                <a:ext cx="8229600" cy="4937125"/>
              </a:xfrm>
              <a:blipFill>
                <a:blip r:embed="rId2"/>
                <a:stretch>
                  <a:fillRect l="-444" t="-988" r="-9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176</a:t>
            </a:fld>
            <a:endParaRPr lang="en-US" altLang="zh-CN" sz="1200" b="0"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14248028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Running Time of the Quicksort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457200" y="836613"/>
                <a:ext cx="8229600" cy="4937125"/>
              </a:xfrm>
            </p:spPr>
            <p:txBody>
              <a:bodyPr/>
              <a:lstStyle/>
              <a:p>
                <a:pPr eaLnBrk="1" hangingPunct="1"/>
                <a:r>
                  <a:rPr lang="en-US" altLang="zh-CN" sz="2600" dirty="0"/>
                  <a:t>Measuring running time:</a:t>
                </a:r>
              </a:p>
              <a:p>
                <a:pPr lvl="1" algn="just" eaLnBrk="1" hangingPunct="1"/>
                <a:r>
                  <a:rPr lang="en-US" altLang="zh-CN" sz="2200" dirty="0"/>
                  <a:t>The running time is dominated by the time spent in partition.</a:t>
                </a:r>
              </a:p>
              <a:p>
                <a:pPr lvl="1" algn="just" eaLnBrk="1" hangingPunct="1"/>
                <a:r>
                  <a:rPr lang="en-US" altLang="zh-CN" sz="2200" dirty="0"/>
                  <a:t>The running time of the partition procedure can be measured by the </a:t>
                </a:r>
                <a:r>
                  <a:rPr lang="en-US" altLang="zh-CN" sz="2200" dirty="0">
                    <a:solidFill>
                      <a:srgbClr val="FF0000"/>
                    </a:solidFill>
                  </a:rPr>
                  <a:t>number of key comparisons</a:t>
                </a:r>
                <a:r>
                  <a:rPr lang="en-US" altLang="zh-CN" sz="2200" dirty="0"/>
                  <a:t>.</a:t>
                </a:r>
              </a:p>
              <a:p>
                <a:pPr eaLnBrk="1" hangingPunct="1"/>
                <a:r>
                  <a:rPr lang="en-US" altLang="zh-CN" sz="2600" dirty="0"/>
                  <a:t>T(n): running time on array of size n.</a:t>
                </a:r>
              </a:p>
              <a:p>
                <a:pPr eaLnBrk="1" hangingPunct="1"/>
                <a:r>
                  <a:rPr lang="pt-BR" altLang="zh-CN" sz="2600" dirty="0"/>
                  <a:t>Recurrence: </a:t>
                </a:r>
                <a14:m>
                  <m:oMath xmlns:m="http://schemas.openxmlformats.org/officeDocument/2006/math">
                    <m:r>
                      <a:rPr lang="pt-BR" altLang="zh-CN" sz="260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pt-BR" altLang="zh-CN" sz="260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altLang="zh-CN" sz="260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pt-BR" altLang="zh-CN" sz="260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)=</m:t>
                    </m:r>
                    <m:r>
                      <a:rPr lang="pt-BR" altLang="zh-CN" sz="260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pt-BR" altLang="zh-CN" sz="260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altLang="zh-CN" sz="260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pt-BR" altLang="zh-CN" sz="260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)+</m:t>
                    </m:r>
                    <m:r>
                      <a:rPr lang="pt-BR" altLang="zh-CN" sz="260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pt-BR" altLang="zh-CN" sz="260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altLang="zh-CN" sz="260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2600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pt-BR" altLang="zh-CN" sz="2600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pt-BR" altLang="zh-CN" sz="2600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−1)+</m:t>
                    </m:r>
                    <m:r>
                      <a:rPr lang="pt-BR" altLang="zh-CN" sz="2600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pt-BR" altLang="zh-CN" sz="2600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altLang="zh-CN" sz="2600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pt-BR" altLang="zh-CN" sz="2600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2600" dirty="0">
                  <a:solidFill>
                    <a:srgbClr val="00B050"/>
                  </a:solidFill>
                </a:endParaRPr>
              </a:p>
              <a:p>
                <a:pPr eaLnBrk="1" hangingPunct="1"/>
                <a:r>
                  <a:rPr lang="en-US" altLang="zh-CN" sz="2600" dirty="0">
                    <a:solidFill>
                      <a:srgbClr val="0070C0"/>
                    </a:solidFill>
                  </a:rPr>
                  <a:t>Worst Case</a:t>
                </a:r>
                <a:r>
                  <a:rPr lang="en-US" altLang="zh-CN" sz="2600" dirty="0"/>
                  <a:t>:</a:t>
                </a:r>
              </a:p>
              <a:p>
                <a:pPr marL="0" indent="0" eaLnBrk="1" hangingPunct="1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altLang="zh-CN" sz="2600" i="1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pt-BR" altLang="zh-CN" sz="26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altLang="zh-CN" sz="2600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pt-BR" altLang="zh-CN" sz="2600" i="1">
                          <a:latin typeface="Cambria Math" panose="02040503050406030204" pitchFamily="18" charset="0"/>
                        </a:rPr>
                        <m:t>) = </m:t>
                      </m:r>
                      <m:r>
                        <a:rPr lang="pt-BR" altLang="zh-CN" sz="2600" i="1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pt-BR" altLang="zh-CN" sz="2600" i="1">
                          <a:latin typeface="Cambria Math" panose="02040503050406030204" pitchFamily="18" charset="0"/>
                        </a:rPr>
                        <m:t>(0) + </m:t>
                      </m:r>
                      <m:r>
                        <a:rPr lang="pt-BR" altLang="zh-CN" sz="2600" i="1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pt-BR" altLang="zh-CN" sz="26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altLang="zh-CN" sz="2600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zh-CN" sz="26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pt-BR" altLang="zh-CN" sz="2600" i="1">
                          <a:latin typeface="Cambria Math" panose="02040503050406030204" pitchFamily="18" charset="0"/>
                        </a:rPr>
                        <m:t>1) + </m:t>
                      </m:r>
                      <m:r>
                        <a:rPr lang="pt-BR" altLang="zh-CN" sz="2600" i="1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pt-BR" altLang="zh-CN" sz="26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altLang="zh-CN" sz="2600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pt-BR" altLang="zh-CN" sz="26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2600" dirty="0"/>
              </a:p>
              <a:p>
                <a:pPr marL="0" indent="0" eaLnBrk="1" hangingPunct="1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altLang="zh-CN" sz="2600" i="1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pt-BR" altLang="zh-CN" sz="26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altLang="zh-CN" sz="2600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pt-BR" altLang="zh-CN" sz="2600" i="1">
                          <a:latin typeface="Cambria Math" panose="02040503050406030204" pitchFamily="18" charset="0"/>
                        </a:rPr>
                        <m:t>)= </m:t>
                      </m:r>
                      <m:r>
                        <a:rPr lang="pt-BR" altLang="zh-CN" sz="26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pt-BR" altLang="zh-CN" sz="26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pt-BR" altLang="zh-CN" sz="2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altLang="zh-CN" sz="2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pt-BR" altLang="zh-CN" sz="26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2600" dirty="0">
                  <a:solidFill>
                    <a:srgbClr val="FF0000"/>
                  </a:solidFill>
                </a:endParaRPr>
              </a:p>
              <a:p>
                <a:pPr eaLnBrk="1" hangingPunct="1"/>
                <a:r>
                  <a:rPr lang="en-US" altLang="zh-CN" sz="2600" dirty="0"/>
                  <a:t>What inputs give worst case performance?</a:t>
                </a:r>
              </a:p>
              <a:p>
                <a:pPr marL="0" indent="0" eaLnBrk="1" hangingPunct="1">
                  <a:buNone/>
                </a:pPr>
                <a:endParaRPr lang="en-US" altLang="zh-CN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457200" y="836613"/>
                <a:ext cx="8229600" cy="4937125"/>
              </a:xfrm>
              <a:blipFill>
                <a:blip r:embed="rId2"/>
                <a:stretch>
                  <a:fillRect l="-444" t="-988" r="-9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177</a:t>
            </a:fld>
            <a:endParaRPr lang="en-US" altLang="zh-CN" sz="1200" b="0"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3379167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Running Time of the Quicksort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457200" y="836613"/>
                <a:ext cx="8229600" cy="4937125"/>
              </a:xfrm>
            </p:spPr>
            <p:txBody>
              <a:bodyPr/>
              <a:lstStyle/>
              <a:p>
                <a:pPr eaLnBrk="1" hangingPunct="1"/>
                <a:r>
                  <a:rPr lang="en-US" altLang="zh-CN" sz="2600" dirty="0"/>
                  <a:t>Measuring running time:</a:t>
                </a:r>
              </a:p>
              <a:p>
                <a:pPr lvl="1" algn="just" eaLnBrk="1" hangingPunct="1"/>
                <a:r>
                  <a:rPr lang="en-US" altLang="zh-CN" sz="2200" dirty="0"/>
                  <a:t>The running time is dominated by the time spent in partition.</a:t>
                </a:r>
              </a:p>
              <a:p>
                <a:pPr lvl="1" algn="just" eaLnBrk="1" hangingPunct="1"/>
                <a:r>
                  <a:rPr lang="en-US" altLang="zh-CN" sz="2200" dirty="0"/>
                  <a:t>The running time of the partition procedure can be measured by the </a:t>
                </a:r>
                <a:r>
                  <a:rPr lang="en-US" altLang="zh-CN" sz="2200" dirty="0">
                    <a:solidFill>
                      <a:srgbClr val="FF0000"/>
                    </a:solidFill>
                  </a:rPr>
                  <a:t>number of key comparisons</a:t>
                </a:r>
                <a:r>
                  <a:rPr lang="en-US" altLang="zh-CN" sz="2200" dirty="0"/>
                  <a:t>.</a:t>
                </a:r>
              </a:p>
              <a:p>
                <a:pPr eaLnBrk="1" hangingPunct="1"/>
                <a:r>
                  <a:rPr lang="en-US" altLang="zh-CN" sz="2600" dirty="0"/>
                  <a:t>T(n): running time on array of size n.</a:t>
                </a:r>
              </a:p>
              <a:p>
                <a:pPr eaLnBrk="1" hangingPunct="1"/>
                <a:r>
                  <a:rPr lang="pt-BR" altLang="zh-CN" sz="2600" dirty="0"/>
                  <a:t>Recurrence: </a:t>
                </a:r>
                <a14:m>
                  <m:oMath xmlns:m="http://schemas.openxmlformats.org/officeDocument/2006/math">
                    <m:r>
                      <a:rPr lang="pt-BR" altLang="zh-CN" sz="260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pt-BR" altLang="zh-CN" sz="260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altLang="zh-CN" sz="260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pt-BR" altLang="zh-CN" sz="260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)=</m:t>
                    </m:r>
                    <m:r>
                      <a:rPr lang="pt-BR" altLang="zh-CN" sz="260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pt-BR" altLang="zh-CN" sz="260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altLang="zh-CN" sz="260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pt-BR" altLang="zh-CN" sz="260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)+</m:t>
                    </m:r>
                    <m:r>
                      <a:rPr lang="pt-BR" altLang="zh-CN" sz="260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pt-BR" altLang="zh-CN" sz="260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altLang="zh-CN" sz="260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2600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pt-BR" altLang="zh-CN" sz="2600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pt-BR" altLang="zh-CN" sz="2600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−1)+</m:t>
                    </m:r>
                    <m:r>
                      <a:rPr lang="pt-BR" altLang="zh-CN" sz="2600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pt-BR" altLang="zh-CN" sz="2600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altLang="zh-CN" sz="2600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pt-BR" altLang="zh-CN" sz="2600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2600" dirty="0">
                  <a:solidFill>
                    <a:srgbClr val="00B050"/>
                  </a:solidFill>
                </a:endParaRPr>
              </a:p>
              <a:p>
                <a:pPr eaLnBrk="1" hangingPunct="1"/>
                <a:r>
                  <a:rPr lang="en-US" altLang="zh-CN" sz="2600" dirty="0">
                    <a:solidFill>
                      <a:srgbClr val="0070C0"/>
                    </a:solidFill>
                  </a:rPr>
                  <a:t>Worst Case</a:t>
                </a:r>
                <a:r>
                  <a:rPr lang="en-US" altLang="zh-CN" sz="2600" dirty="0"/>
                  <a:t>:</a:t>
                </a:r>
              </a:p>
              <a:p>
                <a:pPr marL="0" indent="0" eaLnBrk="1" hangingPunct="1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altLang="zh-CN" sz="2600" i="1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pt-BR" altLang="zh-CN" sz="26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altLang="zh-CN" sz="2600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pt-BR" altLang="zh-CN" sz="2600" i="1">
                          <a:latin typeface="Cambria Math" panose="02040503050406030204" pitchFamily="18" charset="0"/>
                        </a:rPr>
                        <m:t>) = </m:t>
                      </m:r>
                      <m:r>
                        <a:rPr lang="pt-BR" altLang="zh-CN" sz="2600" i="1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pt-BR" altLang="zh-CN" sz="2600" i="1">
                          <a:latin typeface="Cambria Math" panose="02040503050406030204" pitchFamily="18" charset="0"/>
                        </a:rPr>
                        <m:t>(0) + </m:t>
                      </m:r>
                      <m:r>
                        <a:rPr lang="pt-BR" altLang="zh-CN" sz="2600" i="1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pt-BR" altLang="zh-CN" sz="26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altLang="zh-CN" sz="2600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zh-CN" sz="26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pt-BR" altLang="zh-CN" sz="2600" i="1">
                          <a:latin typeface="Cambria Math" panose="02040503050406030204" pitchFamily="18" charset="0"/>
                        </a:rPr>
                        <m:t>1) + </m:t>
                      </m:r>
                      <m:r>
                        <a:rPr lang="pt-BR" altLang="zh-CN" sz="2600" i="1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pt-BR" altLang="zh-CN" sz="26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altLang="zh-CN" sz="2600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pt-BR" altLang="zh-CN" sz="26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2600" dirty="0"/>
              </a:p>
              <a:p>
                <a:pPr marL="0" indent="0" eaLnBrk="1" hangingPunct="1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altLang="zh-CN" sz="2600" i="1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pt-BR" altLang="zh-CN" sz="26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altLang="zh-CN" sz="2600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pt-BR" altLang="zh-CN" sz="2600" i="1">
                          <a:latin typeface="Cambria Math" panose="02040503050406030204" pitchFamily="18" charset="0"/>
                        </a:rPr>
                        <m:t>)= </m:t>
                      </m:r>
                      <m:r>
                        <a:rPr lang="pt-BR" altLang="zh-CN" sz="26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pt-BR" altLang="zh-CN" sz="26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pt-BR" altLang="zh-CN" sz="2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altLang="zh-CN" sz="2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pt-BR" altLang="zh-CN" sz="26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2600" dirty="0">
                  <a:solidFill>
                    <a:srgbClr val="FF0000"/>
                  </a:solidFill>
                </a:endParaRPr>
              </a:p>
              <a:p>
                <a:pPr eaLnBrk="1" hangingPunct="1"/>
                <a:r>
                  <a:rPr lang="en-US" altLang="zh-CN" sz="2600" dirty="0"/>
                  <a:t>What inputs give worst case performance?</a:t>
                </a:r>
              </a:p>
              <a:p>
                <a:pPr lvl="1" eaLnBrk="1" hangingPunct="1"/>
                <a:r>
                  <a:rPr lang="en-US" altLang="zh-CN" sz="2200" dirty="0"/>
                  <a:t>Whether performance is the worst is not determined by input.</a:t>
                </a:r>
              </a:p>
              <a:p>
                <a:pPr marL="0" indent="0" eaLnBrk="1" hangingPunct="1">
                  <a:buNone/>
                </a:pPr>
                <a:endParaRPr lang="en-US" altLang="zh-CN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457200" y="836613"/>
                <a:ext cx="8229600" cy="4937125"/>
              </a:xfrm>
              <a:blipFill>
                <a:blip r:embed="rId2"/>
                <a:stretch>
                  <a:fillRect l="-444" t="-988" r="-9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178</a:t>
            </a:fld>
            <a:endParaRPr lang="en-US" altLang="zh-CN" sz="1200" b="0"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83245087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Running Time of the Quicksort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457200" y="836613"/>
                <a:ext cx="8229600" cy="4937125"/>
              </a:xfrm>
            </p:spPr>
            <p:txBody>
              <a:bodyPr/>
              <a:lstStyle/>
              <a:p>
                <a:pPr eaLnBrk="1" hangingPunct="1"/>
                <a:r>
                  <a:rPr lang="en-US" altLang="zh-CN" sz="2600" dirty="0"/>
                  <a:t>Measuring running time:</a:t>
                </a:r>
              </a:p>
              <a:p>
                <a:pPr lvl="1" algn="just" eaLnBrk="1" hangingPunct="1"/>
                <a:r>
                  <a:rPr lang="en-US" altLang="zh-CN" sz="2200" dirty="0"/>
                  <a:t>The running time is dominated by the time spent in partition.</a:t>
                </a:r>
              </a:p>
              <a:p>
                <a:pPr lvl="1" algn="just" eaLnBrk="1" hangingPunct="1"/>
                <a:r>
                  <a:rPr lang="en-US" altLang="zh-CN" sz="2200" dirty="0"/>
                  <a:t>The running time of the partition procedure can be measured by the </a:t>
                </a:r>
                <a:r>
                  <a:rPr lang="en-US" altLang="zh-CN" sz="2200" dirty="0">
                    <a:solidFill>
                      <a:srgbClr val="FF0000"/>
                    </a:solidFill>
                  </a:rPr>
                  <a:t>number of key comparisons</a:t>
                </a:r>
                <a:r>
                  <a:rPr lang="en-US" altLang="zh-CN" sz="2200" dirty="0"/>
                  <a:t>.</a:t>
                </a:r>
              </a:p>
              <a:p>
                <a:pPr eaLnBrk="1" hangingPunct="1"/>
                <a:r>
                  <a:rPr lang="en-US" altLang="zh-CN" sz="2600" dirty="0"/>
                  <a:t>T(n): running time on array of size n.</a:t>
                </a:r>
              </a:p>
              <a:p>
                <a:pPr eaLnBrk="1" hangingPunct="1"/>
                <a:r>
                  <a:rPr lang="pt-BR" altLang="zh-CN" sz="2600" dirty="0"/>
                  <a:t>Recurrence: </a:t>
                </a:r>
                <a14:m>
                  <m:oMath xmlns:m="http://schemas.openxmlformats.org/officeDocument/2006/math">
                    <m:r>
                      <a:rPr lang="pt-BR" altLang="zh-CN" sz="260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pt-BR" altLang="zh-CN" sz="260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altLang="zh-CN" sz="260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pt-BR" altLang="zh-CN" sz="260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)=</m:t>
                    </m:r>
                    <m:r>
                      <a:rPr lang="pt-BR" altLang="zh-CN" sz="260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pt-BR" altLang="zh-CN" sz="260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altLang="zh-CN" sz="260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pt-BR" altLang="zh-CN" sz="260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)+</m:t>
                    </m:r>
                    <m:r>
                      <a:rPr lang="pt-BR" altLang="zh-CN" sz="260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pt-BR" altLang="zh-CN" sz="260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altLang="zh-CN" sz="260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2600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pt-BR" altLang="zh-CN" sz="2600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pt-BR" altLang="zh-CN" sz="2600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−1)+</m:t>
                    </m:r>
                    <m:r>
                      <a:rPr lang="pt-BR" altLang="zh-CN" sz="2600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pt-BR" altLang="zh-CN" sz="2600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altLang="zh-CN" sz="2600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pt-BR" altLang="zh-CN" sz="2600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2600" dirty="0">
                  <a:solidFill>
                    <a:srgbClr val="00B050"/>
                  </a:solidFill>
                </a:endParaRPr>
              </a:p>
              <a:p>
                <a:pPr eaLnBrk="1" hangingPunct="1"/>
                <a:r>
                  <a:rPr lang="en-US" altLang="zh-CN" sz="2600" dirty="0">
                    <a:solidFill>
                      <a:srgbClr val="0070C0"/>
                    </a:solidFill>
                  </a:rPr>
                  <a:t>Worst Case</a:t>
                </a:r>
                <a:r>
                  <a:rPr lang="en-US" altLang="zh-CN" sz="2600" dirty="0"/>
                  <a:t>:</a:t>
                </a:r>
              </a:p>
              <a:p>
                <a:pPr marL="0" indent="0" eaLnBrk="1" hangingPunct="1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altLang="zh-CN" sz="2600" i="1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pt-BR" altLang="zh-CN" sz="26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altLang="zh-CN" sz="2600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pt-BR" altLang="zh-CN" sz="2600" i="1">
                          <a:latin typeface="Cambria Math" panose="02040503050406030204" pitchFamily="18" charset="0"/>
                        </a:rPr>
                        <m:t>) = </m:t>
                      </m:r>
                      <m:r>
                        <a:rPr lang="pt-BR" altLang="zh-CN" sz="2600" i="1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pt-BR" altLang="zh-CN" sz="2600" i="1">
                          <a:latin typeface="Cambria Math" panose="02040503050406030204" pitchFamily="18" charset="0"/>
                        </a:rPr>
                        <m:t>(0) + </m:t>
                      </m:r>
                      <m:r>
                        <a:rPr lang="pt-BR" altLang="zh-CN" sz="2600" i="1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pt-BR" altLang="zh-CN" sz="26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altLang="zh-CN" sz="2600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zh-CN" sz="26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pt-BR" altLang="zh-CN" sz="2600" i="1">
                          <a:latin typeface="Cambria Math" panose="02040503050406030204" pitchFamily="18" charset="0"/>
                        </a:rPr>
                        <m:t>1) + </m:t>
                      </m:r>
                      <m:r>
                        <a:rPr lang="pt-BR" altLang="zh-CN" sz="2600" i="1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pt-BR" altLang="zh-CN" sz="26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altLang="zh-CN" sz="2600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pt-BR" altLang="zh-CN" sz="26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2600" dirty="0"/>
              </a:p>
              <a:p>
                <a:pPr marL="0" indent="0" eaLnBrk="1" hangingPunct="1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altLang="zh-CN" sz="2600" i="1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pt-BR" altLang="zh-CN" sz="26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altLang="zh-CN" sz="2600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pt-BR" altLang="zh-CN" sz="2600" i="1">
                          <a:latin typeface="Cambria Math" panose="02040503050406030204" pitchFamily="18" charset="0"/>
                        </a:rPr>
                        <m:t>)= </m:t>
                      </m:r>
                      <m:r>
                        <a:rPr lang="pt-BR" altLang="zh-CN" sz="26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pt-BR" altLang="zh-CN" sz="26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pt-BR" altLang="zh-CN" sz="2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altLang="zh-CN" sz="2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pt-BR" altLang="zh-CN" sz="26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2600" dirty="0">
                  <a:solidFill>
                    <a:srgbClr val="FF0000"/>
                  </a:solidFill>
                </a:endParaRPr>
              </a:p>
              <a:p>
                <a:pPr eaLnBrk="1" hangingPunct="1"/>
                <a:r>
                  <a:rPr lang="en-US" altLang="zh-CN" sz="2600" dirty="0"/>
                  <a:t>What inputs give worst case performance?</a:t>
                </a:r>
              </a:p>
              <a:p>
                <a:pPr lvl="1" eaLnBrk="1" hangingPunct="1"/>
                <a:r>
                  <a:rPr lang="en-US" altLang="zh-CN" sz="2200" dirty="0"/>
                  <a:t>Whether performance is the worst is not determined by input.</a:t>
                </a:r>
              </a:p>
              <a:p>
                <a:pPr lvl="1" eaLnBrk="1" hangingPunct="1"/>
                <a:r>
                  <a:rPr lang="en-US" altLang="zh-CN" sz="2200" dirty="0"/>
                  <a:t>An important property of randomized algorithms.</a:t>
                </a:r>
              </a:p>
              <a:p>
                <a:pPr marL="0" indent="0" eaLnBrk="1" hangingPunct="1">
                  <a:buNone/>
                </a:pPr>
                <a:endParaRPr lang="en-US" altLang="zh-CN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457200" y="836613"/>
                <a:ext cx="8229600" cy="4937125"/>
              </a:xfrm>
              <a:blipFill>
                <a:blip r:embed="rId2"/>
                <a:stretch>
                  <a:fillRect l="-444" t="-988" r="-963" b="-642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179</a:t>
            </a:fld>
            <a:endParaRPr lang="en-US" altLang="zh-CN" sz="1200" b="0"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927736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980728"/>
            <a:ext cx="8229600" cy="5688632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en-US" altLang="zh-CN" sz="2800" dirty="0"/>
              <a:t>To ease analysis, assume n = m.</a:t>
            </a:r>
          </a:p>
          <a:p>
            <a:pPr marL="0" indent="0" eaLnBrk="1" hangingPunct="1">
              <a:buNone/>
            </a:pPr>
            <a:endParaRPr lang="en-US" altLang="zh-CN" sz="2800" b="0" dirty="0"/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Direct (Brute Force) Approach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18</a:t>
            </a:fld>
            <a:endParaRPr lang="en-US" altLang="zh-CN" sz="1200" b="0"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96141841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Running Time of the Quicksort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457200" y="836613"/>
                <a:ext cx="8229600" cy="4937125"/>
              </a:xfrm>
            </p:spPr>
            <p:txBody>
              <a:bodyPr/>
              <a:lstStyle/>
              <a:p>
                <a:pPr eaLnBrk="1" hangingPunct="1"/>
                <a:r>
                  <a:rPr lang="en-US" altLang="zh-CN" sz="2600" dirty="0"/>
                  <a:t>Measuring running time:</a:t>
                </a:r>
              </a:p>
              <a:p>
                <a:pPr lvl="1" algn="just" eaLnBrk="1" hangingPunct="1"/>
                <a:r>
                  <a:rPr lang="en-US" altLang="zh-CN" sz="2200" dirty="0"/>
                  <a:t>The running time is dominated by the time spent in partition.</a:t>
                </a:r>
              </a:p>
              <a:p>
                <a:pPr lvl="1" algn="just" eaLnBrk="1" hangingPunct="1"/>
                <a:r>
                  <a:rPr lang="en-US" altLang="zh-CN" sz="2200" dirty="0"/>
                  <a:t>The running time of the partition procedure can be measured by the </a:t>
                </a:r>
                <a:r>
                  <a:rPr lang="en-US" altLang="zh-CN" sz="2200" dirty="0">
                    <a:solidFill>
                      <a:srgbClr val="FF0000"/>
                    </a:solidFill>
                  </a:rPr>
                  <a:t>number of key comparisons</a:t>
                </a:r>
                <a:r>
                  <a:rPr lang="en-US" altLang="zh-CN" sz="2200" dirty="0"/>
                  <a:t>.</a:t>
                </a:r>
              </a:p>
              <a:p>
                <a:pPr eaLnBrk="1" hangingPunct="1"/>
                <a:r>
                  <a:rPr lang="en-US" altLang="zh-CN" sz="2600" dirty="0"/>
                  <a:t>T(n): running time on array of size n.</a:t>
                </a:r>
              </a:p>
              <a:p>
                <a:pPr eaLnBrk="1" hangingPunct="1"/>
                <a:r>
                  <a:rPr lang="pt-BR" altLang="zh-CN" sz="2600" dirty="0"/>
                  <a:t>Recurrence: </a:t>
                </a:r>
                <a14:m>
                  <m:oMath xmlns:m="http://schemas.openxmlformats.org/officeDocument/2006/math">
                    <m:r>
                      <a:rPr lang="pt-BR" altLang="zh-CN" sz="260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pt-BR" altLang="zh-CN" sz="260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altLang="zh-CN" sz="260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pt-BR" altLang="zh-CN" sz="260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)=</m:t>
                    </m:r>
                    <m:r>
                      <a:rPr lang="pt-BR" altLang="zh-CN" sz="260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pt-BR" altLang="zh-CN" sz="260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altLang="zh-CN" sz="260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pt-BR" altLang="zh-CN" sz="260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)+</m:t>
                    </m:r>
                    <m:r>
                      <a:rPr lang="pt-BR" altLang="zh-CN" sz="260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pt-BR" altLang="zh-CN" sz="260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altLang="zh-CN" sz="260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2600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pt-BR" altLang="zh-CN" sz="2600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pt-BR" altLang="zh-CN" sz="2600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−1)+</m:t>
                    </m:r>
                    <m:r>
                      <a:rPr lang="pt-BR" altLang="zh-CN" sz="2600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pt-BR" altLang="zh-CN" sz="2600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altLang="zh-CN" sz="2600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pt-BR" altLang="zh-CN" sz="2600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2600" dirty="0">
                  <a:solidFill>
                    <a:srgbClr val="00B050"/>
                  </a:solidFill>
                </a:endParaRPr>
              </a:p>
              <a:p>
                <a:pPr eaLnBrk="1" hangingPunct="1"/>
                <a:r>
                  <a:rPr lang="en-US" altLang="zh-CN" sz="2600" dirty="0">
                    <a:solidFill>
                      <a:srgbClr val="0070C0"/>
                    </a:solidFill>
                  </a:rPr>
                  <a:t>Worst Case</a:t>
                </a:r>
                <a:r>
                  <a:rPr lang="en-US" altLang="zh-CN" sz="2600" dirty="0"/>
                  <a:t>:</a:t>
                </a:r>
              </a:p>
              <a:p>
                <a:pPr marL="0" indent="0" eaLnBrk="1" hangingPunct="1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altLang="zh-CN" sz="2600" i="1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pt-BR" altLang="zh-CN" sz="26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altLang="zh-CN" sz="2600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pt-BR" altLang="zh-CN" sz="2600" i="1">
                          <a:latin typeface="Cambria Math" panose="02040503050406030204" pitchFamily="18" charset="0"/>
                        </a:rPr>
                        <m:t>) = </m:t>
                      </m:r>
                      <m:r>
                        <a:rPr lang="pt-BR" altLang="zh-CN" sz="2600" i="1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pt-BR" altLang="zh-CN" sz="2600" i="1">
                          <a:latin typeface="Cambria Math" panose="02040503050406030204" pitchFamily="18" charset="0"/>
                        </a:rPr>
                        <m:t>(0) + </m:t>
                      </m:r>
                      <m:r>
                        <a:rPr lang="pt-BR" altLang="zh-CN" sz="2600" i="1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pt-BR" altLang="zh-CN" sz="26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altLang="zh-CN" sz="2600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zh-CN" sz="26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pt-BR" altLang="zh-CN" sz="2600" i="1">
                          <a:latin typeface="Cambria Math" panose="02040503050406030204" pitchFamily="18" charset="0"/>
                        </a:rPr>
                        <m:t>1) + </m:t>
                      </m:r>
                      <m:r>
                        <a:rPr lang="pt-BR" altLang="zh-CN" sz="2600" i="1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pt-BR" altLang="zh-CN" sz="26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altLang="zh-CN" sz="2600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pt-BR" altLang="zh-CN" sz="26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2600" dirty="0"/>
              </a:p>
              <a:p>
                <a:pPr marL="0" indent="0" eaLnBrk="1" hangingPunct="1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altLang="zh-CN" sz="2600" i="1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pt-BR" altLang="zh-CN" sz="26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altLang="zh-CN" sz="2600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pt-BR" altLang="zh-CN" sz="2600" i="1">
                          <a:latin typeface="Cambria Math" panose="02040503050406030204" pitchFamily="18" charset="0"/>
                        </a:rPr>
                        <m:t>)= </m:t>
                      </m:r>
                      <m:r>
                        <a:rPr lang="pt-BR" altLang="zh-CN" sz="26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pt-BR" altLang="zh-CN" sz="26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pt-BR" altLang="zh-CN" sz="2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altLang="zh-CN" sz="2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pt-BR" altLang="zh-CN" sz="26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2600" dirty="0">
                  <a:solidFill>
                    <a:srgbClr val="FF0000"/>
                  </a:solidFill>
                </a:endParaRPr>
              </a:p>
              <a:p>
                <a:pPr eaLnBrk="1" hangingPunct="1"/>
                <a:r>
                  <a:rPr lang="en-US" altLang="zh-CN" sz="2600" dirty="0"/>
                  <a:t>What inputs give worst case performance?</a:t>
                </a:r>
              </a:p>
              <a:p>
                <a:pPr lvl="1" eaLnBrk="1" hangingPunct="1"/>
                <a:r>
                  <a:rPr lang="en-US" altLang="zh-CN" sz="2200" dirty="0"/>
                  <a:t>Whether performance is the worst is not determined by input.</a:t>
                </a:r>
              </a:p>
              <a:p>
                <a:pPr lvl="1" eaLnBrk="1" hangingPunct="1"/>
                <a:r>
                  <a:rPr lang="en-US" altLang="zh-CN" sz="2200" dirty="0"/>
                  <a:t>An important property of randomized algorithms.</a:t>
                </a:r>
              </a:p>
              <a:p>
                <a:pPr lvl="1" algn="just" eaLnBrk="1" hangingPunct="1"/>
                <a:r>
                  <a:rPr lang="en-US" altLang="zh-CN" sz="2200" dirty="0"/>
                  <a:t>Worst case performance results only if the random number generator always produces the worst choice.</a:t>
                </a:r>
              </a:p>
              <a:p>
                <a:pPr marL="0" indent="0" eaLnBrk="1" hangingPunct="1">
                  <a:buNone/>
                </a:pPr>
                <a:endParaRPr lang="en-US" altLang="zh-CN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457200" y="836613"/>
                <a:ext cx="8229600" cy="4937125"/>
              </a:xfrm>
              <a:blipFill>
                <a:blip r:embed="rId2"/>
                <a:stretch>
                  <a:fillRect l="-444" t="-988" r="-963" b="-213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180</a:t>
            </a:fld>
            <a:endParaRPr lang="en-US" altLang="zh-CN" sz="1200" b="0"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58307363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Randomized Algorithms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836613"/>
            <a:ext cx="8229600" cy="4937125"/>
          </a:xfrm>
        </p:spPr>
        <p:txBody>
          <a:bodyPr/>
          <a:lstStyle/>
          <a:p>
            <a:pPr eaLnBrk="1" hangingPunct="1"/>
            <a:r>
              <a:rPr lang="en-US" altLang="zh-CN" sz="2800" dirty="0"/>
              <a:t>Analysis for Randomized Algorithms:</a:t>
            </a:r>
          </a:p>
          <a:p>
            <a:pPr lvl="1" algn="just" eaLnBrk="1" hangingPunct="1"/>
            <a:r>
              <a:rPr lang="en-US" altLang="zh-CN" sz="2400" dirty="0"/>
              <a:t>Worst-case doesn't make sense: for any given input, the worst case is very unlikely to happen.</a:t>
            </a:r>
          </a:p>
          <a:p>
            <a:pPr eaLnBrk="1" hangingPunct="1"/>
            <a:endParaRPr lang="en-US" altLang="zh-CN" sz="2400" dirty="0"/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181</a:t>
            </a:fld>
            <a:endParaRPr lang="en-US" altLang="zh-CN" sz="1200" b="0"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40831667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Randomized Algorithms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836613"/>
            <a:ext cx="8229600" cy="4937125"/>
          </a:xfrm>
        </p:spPr>
        <p:txBody>
          <a:bodyPr/>
          <a:lstStyle/>
          <a:p>
            <a:pPr eaLnBrk="1" hangingPunct="1"/>
            <a:r>
              <a:rPr lang="en-US" altLang="zh-CN" sz="2800" dirty="0"/>
              <a:t>Analysis for Randomized Algorithms:</a:t>
            </a:r>
          </a:p>
          <a:p>
            <a:pPr lvl="1" algn="just" eaLnBrk="1" hangingPunct="1"/>
            <a:r>
              <a:rPr lang="en-US" altLang="zh-CN" sz="2400" dirty="0"/>
              <a:t>Worst-case doesn't make sense: for any given input, the worst case is very unlikely to happen.</a:t>
            </a:r>
          </a:p>
          <a:p>
            <a:pPr lvl="1" algn="just" eaLnBrk="1" hangingPunct="1"/>
            <a:r>
              <a:rPr lang="en-US" altLang="zh-CN" sz="2400" dirty="0"/>
              <a:t>Use </a:t>
            </a:r>
            <a:r>
              <a:rPr lang="en-US" altLang="zh-CN" sz="2400" dirty="0">
                <a:solidFill>
                  <a:srgbClr val="FF0000"/>
                </a:solidFill>
              </a:rPr>
              <a:t>expected running time </a:t>
            </a:r>
            <a:r>
              <a:rPr lang="en-US" altLang="zh-CN" sz="2400" dirty="0"/>
              <a:t>analysis for randomized algorithms!</a:t>
            </a:r>
          </a:p>
          <a:p>
            <a:pPr eaLnBrk="1" hangingPunct="1"/>
            <a:endParaRPr lang="en-US" altLang="zh-CN" sz="2400" dirty="0"/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182</a:t>
            </a:fld>
            <a:endParaRPr lang="en-US" altLang="zh-CN" sz="1200" b="0"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73780408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Randomized Algorithms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836613"/>
            <a:ext cx="8229600" cy="4937125"/>
          </a:xfrm>
        </p:spPr>
        <p:txBody>
          <a:bodyPr/>
          <a:lstStyle/>
          <a:p>
            <a:pPr eaLnBrk="1" hangingPunct="1"/>
            <a:r>
              <a:rPr lang="en-US" altLang="zh-CN" sz="2800" dirty="0"/>
              <a:t>Analysis for Randomized Algorithms:</a:t>
            </a:r>
          </a:p>
          <a:p>
            <a:pPr lvl="1" algn="just" eaLnBrk="1" hangingPunct="1"/>
            <a:r>
              <a:rPr lang="en-US" altLang="zh-CN" sz="2400" dirty="0"/>
              <a:t>Worst-case doesn't make sense: for any given input, the worst case is very unlikely to happen.</a:t>
            </a:r>
          </a:p>
          <a:p>
            <a:pPr lvl="1" algn="just" eaLnBrk="1" hangingPunct="1"/>
            <a:r>
              <a:rPr lang="en-US" altLang="zh-CN" sz="2400" dirty="0"/>
              <a:t>Use </a:t>
            </a:r>
            <a:r>
              <a:rPr lang="en-US" altLang="zh-CN" sz="2400" dirty="0">
                <a:solidFill>
                  <a:srgbClr val="FF0000"/>
                </a:solidFill>
              </a:rPr>
              <a:t>expected running time </a:t>
            </a:r>
            <a:r>
              <a:rPr lang="en-US" altLang="zh-CN" sz="2400" dirty="0"/>
              <a:t>analysis for randomized algorithms!</a:t>
            </a:r>
          </a:p>
          <a:p>
            <a:pPr eaLnBrk="1" hangingPunct="1"/>
            <a:endParaRPr lang="en-US" altLang="zh-CN" sz="2400" dirty="0"/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183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3087297"/>
            <a:ext cx="8075240" cy="3400816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 bwMode="auto">
          <a:xfrm>
            <a:off x="827584" y="4221088"/>
            <a:ext cx="3528392" cy="2131522"/>
          </a:xfrm>
          <a:prstGeom prst="rect">
            <a:avLst/>
          </a:prstGeom>
          <a:solidFill>
            <a:srgbClr val="E9E9F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7" name="矩形 6"/>
          <p:cNvSpPr/>
          <p:nvPr/>
        </p:nvSpPr>
        <p:spPr bwMode="auto">
          <a:xfrm>
            <a:off x="4932040" y="4221088"/>
            <a:ext cx="3600400" cy="2131522"/>
          </a:xfrm>
          <a:prstGeom prst="rect">
            <a:avLst/>
          </a:prstGeom>
          <a:solidFill>
            <a:srgbClr val="E9E9F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76718321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Randomized Algorithms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836613"/>
            <a:ext cx="8229600" cy="4937125"/>
          </a:xfrm>
        </p:spPr>
        <p:txBody>
          <a:bodyPr/>
          <a:lstStyle/>
          <a:p>
            <a:pPr eaLnBrk="1" hangingPunct="1"/>
            <a:r>
              <a:rPr lang="en-US" altLang="zh-CN" sz="2800" dirty="0"/>
              <a:t>Analysis for Randomized Algorithms:</a:t>
            </a:r>
          </a:p>
          <a:p>
            <a:pPr lvl="1" algn="just" eaLnBrk="1" hangingPunct="1"/>
            <a:r>
              <a:rPr lang="en-US" altLang="zh-CN" sz="2400" dirty="0"/>
              <a:t>Worst-case doesn't make sense: for any given input, the worst case is very unlikely to happen.</a:t>
            </a:r>
          </a:p>
          <a:p>
            <a:pPr lvl="1" algn="just" eaLnBrk="1" hangingPunct="1"/>
            <a:r>
              <a:rPr lang="en-US" altLang="zh-CN" sz="2400" dirty="0"/>
              <a:t>Use </a:t>
            </a:r>
            <a:r>
              <a:rPr lang="en-US" altLang="zh-CN" sz="2400" dirty="0">
                <a:solidFill>
                  <a:srgbClr val="FF0000"/>
                </a:solidFill>
              </a:rPr>
              <a:t>expected running time </a:t>
            </a:r>
            <a:r>
              <a:rPr lang="en-US" altLang="zh-CN" sz="2400" dirty="0"/>
              <a:t>analysis for randomized algorithms!</a:t>
            </a:r>
          </a:p>
          <a:p>
            <a:pPr eaLnBrk="1" hangingPunct="1"/>
            <a:endParaRPr lang="en-US" altLang="zh-CN" sz="2400" dirty="0"/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184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3087297"/>
            <a:ext cx="8075240" cy="3400816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 bwMode="auto">
          <a:xfrm>
            <a:off x="827584" y="5301208"/>
            <a:ext cx="3528392" cy="1051402"/>
          </a:xfrm>
          <a:prstGeom prst="rect">
            <a:avLst/>
          </a:prstGeom>
          <a:solidFill>
            <a:srgbClr val="E9E9F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7" name="矩形 6"/>
          <p:cNvSpPr/>
          <p:nvPr/>
        </p:nvSpPr>
        <p:spPr bwMode="auto">
          <a:xfrm>
            <a:off x="4932040" y="5013176"/>
            <a:ext cx="3600400" cy="1339434"/>
          </a:xfrm>
          <a:prstGeom prst="rect">
            <a:avLst/>
          </a:prstGeom>
          <a:solidFill>
            <a:srgbClr val="E9E9F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48951863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Randomized Algorithms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836613"/>
            <a:ext cx="8229600" cy="4937125"/>
          </a:xfrm>
        </p:spPr>
        <p:txBody>
          <a:bodyPr/>
          <a:lstStyle/>
          <a:p>
            <a:pPr eaLnBrk="1" hangingPunct="1"/>
            <a:r>
              <a:rPr lang="en-US" altLang="zh-CN" sz="2800" dirty="0"/>
              <a:t>Analysis for Randomized Algorithms:</a:t>
            </a:r>
          </a:p>
          <a:p>
            <a:pPr lvl="1" algn="just" eaLnBrk="1" hangingPunct="1"/>
            <a:r>
              <a:rPr lang="en-US" altLang="zh-CN" sz="2400" dirty="0"/>
              <a:t>Worst-case doesn't make sense: for any given input, the worst case is very unlikely to happen.</a:t>
            </a:r>
          </a:p>
          <a:p>
            <a:pPr lvl="1" algn="just" eaLnBrk="1" hangingPunct="1"/>
            <a:r>
              <a:rPr lang="en-US" altLang="zh-CN" sz="2400" dirty="0"/>
              <a:t>Use </a:t>
            </a:r>
            <a:r>
              <a:rPr lang="en-US" altLang="zh-CN" sz="2400" dirty="0">
                <a:solidFill>
                  <a:srgbClr val="FF0000"/>
                </a:solidFill>
              </a:rPr>
              <a:t>expected running time </a:t>
            </a:r>
            <a:r>
              <a:rPr lang="en-US" altLang="zh-CN" sz="2400" dirty="0"/>
              <a:t>analysis for randomized algorithms!</a:t>
            </a:r>
          </a:p>
          <a:p>
            <a:pPr eaLnBrk="1" hangingPunct="1"/>
            <a:endParaRPr lang="en-US" altLang="zh-CN" sz="2400" dirty="0"/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185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3087297"/>
            <a:ext cx="8075240" cy="3400816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 bwMode="auto">
          <a:xfrm>
            <a:off x="827584" y="5949280"/>
            <a:ext cx="3528392" cy="403330"/>
          </a:xfrm>
          <a:prstGeom prst="rect">
            <a:avLst/>
          </a:prstGeom>
          <a:solidFill>
            <a:srgbClr val="E9E9F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7" name="矩形 6"/>
          <p:cNvSpPr/>
          <p:nvPr/>
        </p:nvSpPr>
        <p:spPr bwMode="auto">
          <a:xfrm>
            <a:off x="4932040" y="5949280"/>
            <a:ext cx="3600400" cy="403330"/>
          </a:xfrm>
          <a:prstGeom prst="rect">
            <a:avLst/>
          </a:prstGeom>
          <a:solidFill>
            <a:srgbClr val="E9E9F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463579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Randomized Algorithms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836613"/>
            <a:ext cx="8229600" cy="4937125"/>
          </a:xfrm>
        </p:spPr>
        <p:txBody>
          <a:bodyPr/>
          <a:lstStyle/>
          <a:p>
            <a:pPr eaLnBrk="1" hangingPunct="1"/>
            <a:r>
              <a:rPr lang="en-US" altLang="zh-CN" sz="2800" dirty="0"/>
              <a:t>Analysis for Randomized Algorithms:</a:t>
            </a:r>
          </a:p>
          <a:p>
            <a:pPr lvl="1" algn="just" eaLnBrk="1" hangingPunct="1"/>
            <a:r>
              <a:rPr lang="en-US" altLang="zh-CN" sz="2400" dirty="0"/>
              <a:t>Worst-case doesn't make sense: for any given input, the worst case is very unlikely to happen.</a:t>
            </a:r>
          </a:p>
          <a:p>
            <a:pPr lvl="1" algn="just" eaLnBrk="1" hangingPunct="1"/>
            <a:r>
              <a:rPr lang="en-US" altLang="zh-CN" sz="2400" dirty="0"/>
              <a:t>Use </a:t>
            </a:r>
            <a:r>
              <a:rPr lang="en-US" altLang="zh-CN" sz="2400" dirty="0">
                <a:solidFill>
                  <a:srgbClr val="FF0000"/>
                </a:solidFill>
              </a:rPr>
              <a:t>expected running time </a:t>
            </a:r>
            <a:r>
              <a:rPr lang="en-US" altLang="zh-CN" sz="2400" dirty="0"/>
              <a:t>analysis for randomized algorithms!</a:t>
            </a:r>
          </a:p>
          <a:p>
            <a:pPr eaLnBrk="1" hangingPunct="1"/>
            <a:endParaRPr lang="en-US" altLang="zh-CN" sz="2400" dirty="0"/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186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3087297"/>
            <a:ext cx="8075240" cy="3400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506574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Expected Case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836613"/>
            <a:ext cx="8229600" cy="4937125"/>
          </a:xfrm>
        </p:spPr>
        <p:txBody>
          <a:bodyPr/>
          <a:lstStyle/>
          <a:p>
            <a:pPr eaLnBrk="1" hangingPunct="1"/>
            <a:r>
              <a:rPr lang="en-US" altLang="zh-CN" sz="2800" dirty="0"/>
              <a:t>Two methods to analyze the expected running time of a divide-and-conquer randomized algorithm:</a:t>
            </a:r>
          </a:p>
          <a:p>
            <a:pPr lvl="1" eaLnBrk="1" hangingPunct="1"/>
            <a:r>
              <a:rPr lang="en-US" altLang="zh-CN" sz="2400" dirty="0"/>
              <a:t>Old fashioned: Write our a recurrence on T(n), where T(n) is the </a:t>
            </a:r>
            <a:r>
              <a:rPr lang="en-US" altLang="zh-CN" sz="2400" dirty="0">
                <a:solidFill>
                  <a:srgbClr val="FF0000"/>
                </a:solidFill>
              </a:rPr>
              <a:t>expected</a:t>
            </a:r>
            <a:r>
              <a:rPr lang="en-US" altLang="zh-CN" sz="2400" dirty="0"/>
              <a:t> running time of the algorithm on an input of size n, and solve it.</a:t>
            </a:r>
            <a:br>
              <a:rPr lang="en-US" altLang="zh-CN" sz="2400" dirty="0"/>
            </a:br>
            <a:r>
              <a:rPr lang="en-US" altLang="zh-CN" sz="2400" dirty="0"/>
              <a:t> —— (Almost) always works but needs complicated </a:t>
            </a:r>
            <a:r>
              <a:rPr lang="en-US" altLang="zh-CN" sz="2400" dirty="0" err="1"/>
              <a:t>maths</a:t>
            </a:r>
            <a:r>
              <a:rPr lang="en-US" altLang="zh-CN" sz="2400" dirty="0"/>
              <a:t>.</a:t>
            </a:r>
          </a:p>
          <a:p>
            <a:pPr eaLnBrk="1" hangingPunct="1"/>
            <a:endParaRPr lang="en-US" altLang="zh-CN" sz="2400" dirty="0"/>
          </a:p>
          <a:p>
            <a:pPr eaLnBrk="1" hangingPunct="1"/>
            <a:endParaRPr lang="en-US" altLang="zh-CN" sz="2400" dirty="0"/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187</a:t>
            </a:fld>
            <a:endParaRPr lang="en-US" altLang="zh-CN" sz="1200" b="0"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2162751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Expected Case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836613"/>
            <a:ext cx="8229600" cy="4937125"/>
          </a:xfrm>
        </p:spPr>
        <p:txBody>
          <a:bodyPr/>
          <a:lstStyle/>
          <a:p>
            <a:pPr eaLnBrk="1" hangingPunct="1"/>
            <a:r>
              <a:rPr lang="en-US" altLang="zh-CN" sz="2800" dirty="0"/>
              <a:t>Two methods to analyze the expected running time of a divide-and-conquer randomized algorithm:</a:t>
            </a:r>
          </a:p>
          <a:p>
            <a:pPr lvl="1" eaLnBrk="1" hangingPunct="1"/>
            <a:r>
              <a:rPr lang="en-US" altLang="zh-CN" sz="2400" dirty="0"/>
              <a:t>Old fashioned: Write our a recurrence on T(n), where T(n) is the </a:t>
            </a:r>
            <a:r>
              <a:rPr lang="en-US" altLang="zh-CN" sz="2400" dirty="0">
                <a:solidFill>
                  <a:srgbClr val="FF0000"/>
                </a:solidFill>
              </a:rPr>
              <a:t>expected</a:t>
            </a:r>
            <a:r>
              <a:rPr lang="en-US" altLang="zh-CN" sz="2400" dirty="0"/>
              <a:t> running time of the algorithm on an input of size n, and solve it.</a:t>
            </a:r>
            <a:br>
              <a:rPr lang="en-US" altLang="zh-CN" sz="2400" dirty="0"/>
            </a:br>
            <a:r>
              <a:rPr lang="en-US" altLang="zh-CN" sz="2400" dirty="0"/>
              <a:t> —— (Almost) always works but needs complicated </a:t>
            </a:r>
            <a:r>
              <a:rPr lang="en-US" altLang="zh-CN" sz="2400" dirty="0" err="1"/>
              <a:t>maths</a:t>
            </a:r>
            <a:r>
              <a:rPr lang="en-US" altLang="zh-CN" sz="2400" dirty="0"/>
              <a:t>.</a:t>
            </a:r>
          </a:p>
          <a:p>
            <a:pPr eaLnBrk="1" hangingPunct="1"/>
            <a:endParaRPr lang="en-US" altLang="zh-CN" sz="2400" dirty="0"/>
          </a:p>
          <a:p>
            <a:pPr eaLnBrk="1" hangingPunct="1"/>
            <a:endParaRPr lang="en-US" altLang="zh-CN" sz="2400" dirty="0"/>
          </a:p>
          <a:p>
            <a:pPr lvl="1" eaLnBrk="1" hangingPunct="1"/>
            <a:r>
              <a:rPr lang="en-US" altLang="zh-CN" sz="2400" dirty="0"/>
              <a:t>New: Indicator variables.</a:t>
            </a:r>
            <a:br>
              <a:rPr lang="en-US" altLang="zh-CN" sz="2400" dirty="0"/>
            </a:br>
            <a:r>
              <a:rPr lang="en-US" altLang="zh-CN" sz="2400" dirty="0"/>
              <a:t>—— Simple and elegant, but needs practice to master.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188</a:t>
            </a:fld>
            <a:endParaRPr lang="en-US" altLang="zh-CN" sz="1200" b="0"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13639880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Expected Case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836613"/>
            <a:ext cx="8229600" cy="4937125"/>
          </a:xfrm>
        </p:spPr>
        <p:txBody>
          <a:bodyPr/>
          <a:lstStyle/>
          <a:p>
            <a:pPr eaLnBrk="1" hangingPunct="1"/>
            <a:r>
              <a:rPr lang="en-US" altLang="zh-CN" sz="2800" dirty="0"/>
              <a:t>Two facts about key comparisons:</a:t>
            </a:r>
          </a:p>
          <a:p>
            <a:pPr eaLnBrk="1" hangingPunct="1"/>
            <a:endParaRPr lang="en-US" altLang="zh-CN" sz="2800" dirty="0"/>
          </a:p>
          <a:p>
            <a:pPr eaLnBrk="1" hangingPunct="1"/>
            <a:endParaRPr lang="en-US" altLang="zh-CN" sz="2400" dirty="0"/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189</a:t>
            </a:fld>
            <a:endParaRPr lang="en-US" altLang="zh-CN" sz="1200" b="0"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513849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457200" y="980728"/>
                <a:ext cx="8229600" cy="5688632"/>
              </a:xfrm>
            </p:spPr>
            <p:txBody>
              <a:bodyPr/>
              <a:lstStyle/>
              <a:p>
                <a:pPr marL="0" indent="0" eaLnBrk="1" hangingPunct="1">
                  <a:buNone/>
                </a:pPr>
                <a:r>
                  <a:rPr lang="en-US" altLang="zh-CN" sz="2800" dirty="0"/>
                  <a:t>To ease analysis, assume n = m.</a:t>
                </a:r>
              </a:p>
              <a:p>
                <a:pPr eaLnBrk="1" hangingPunct="1"/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altLang="zh-CN" sz="28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altLang="zh-CN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p>
                          <m:sSupPr>
                            <m:ctrlPr>
                              <a:rPr lang="en-US" altLang="zh-CN" sz="28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e>
                    </m:nary>
                  </m:oMath>
                </a14:m>
                <a:endParaRPr lang="en-US" altLang="zh-CN" sz="2800" dirty="0"/>
              </a:p>
              <a:p>
                <a:pPr eaLnBrk="1" hangingPunct="1"/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sSub>
                          <m:sSubPr>
                            <m:ctrlP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p>
                          <m:sSupPr>
                            <m:ctrlP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e>
                    </m:nary>
                  </m:oMath>
                </a14:m>
                <a:endParaRPr lang="en-US" altLang="zh-CN" sz="2800" b="0" dirty="0"/>
              </a:p>
            </p:txBody>
          </p:sp>
        </mc:Choice>
        <mc:Fallback xmlns="">
          <p:sp>
            <p:nvSpPr>
              <p:cNvPr id="8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457200" y="980728"/>
                <a:ext cx="8229600" cy="5688632"/>
              </a:xfrm>
              <a:blipFill>
                <a:blip r:embed="rId2"/>
                <a:stretch>
                  <a:fillRect l="-1481" t="-117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Direct (Brute Force) Approach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19</a:t>
            </a:fld>
            <a:endParaRPr lang="en-US" altLang="zh-CN" sz="1200" b="0"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9244486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Expected Case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836613"/>
            <a:ext cx="8229600" cy="4937125"/>
          </a:xfrm>
        </p:spPr>
        <p:txBody>
          <a:bodyPr/>
          <a:lstStyle/>
          <a:p>
            <a:pPr eaLnBrk="1" hangingPunct="1"/>
            <a:r>
              <a:rPr lang="en-US" altLang="zh-CN" sz="2800" dirty="0"/>
              <a:t>Two facts about key comparisons:</a:t>
            </a:r>
          </a:p>
          <a:p>
            <a:pPr lvl="1" eaLnBrk="1" hangingPunct="1"/>
            <a:r>
              <a:rPr lang="en-US" altLang="zh-CN" sz="2400" dirty="0"/>
              <a:t>When a pivot is selected, the pivot is compared with </a:t>
            </a:r>
            <a:r>
              <a:rPr lang="en-US" altLang="zh-CN" sz="2400" dirty="0">
                <a:solidFill>
                  <a:srgbClr val="FF0000"/>
                </a:solidFill>
              </a:rPr>
              <a:t>every</a:t>
            </a:r>
            <a:r>
              <a:rPr lang="en-US" altLang="zh-CN" sz="2400" dirty="0"/>
              <a:t> other elements, then the elements are partitioned into two parts accordingly</a:t>
            </a:r>
          </a:p>
          <a:p>
            <a:pPr eaLnBrk="1" hangingPunct="1"/>
            <a:endParaRPr lang="en-US" altLang="zh-CN" sz="2800" dirty="0"/>
          </a:p>
          <a:p>
            <a:pPr eaLnBrk="1" hangingPunct="1"/>
            <a:endParaRPr lang="en-US" altLang="zh-CN" sz="2400" dirty="0"/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190</a:t>
            </a:fld>
            <a:endParaRPr lang="en-US" altLang="zh-CN" sz="1200" b="0"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10824153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Expected Case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836613"/>
            <a:ext cx="8229600" cy="4937125"/>
          </a:xfrm>
        </p:spPr>
        <p:txBody>
          <a:bodyPr/>
          <a:lstStyle/>
          <a:p>
            <a:pPr eaLnBrk="1" hangingPunct="1"/>
            <a:r>
              <a:rPr lang="en-US" altLang="zh-CN" sz="2800" dirty="0"/>
              <a:t>Two facts about key comparisons:</a:t>
            </a:r>
          </a:p>
          <a:p>
            <a:pPr lvl="1" eaLnBrk="1" hangingPunct="1"/>
            <a:r>
              <a:rPr lang="en-US" altLang="zh-CN" sz="2400" dirty="0"/>
              <a:t>When a pivot is selected, the pivot is compared with </a:t>
            </a:r>
            <a:r>
              <a:rPr lang="en-US" altLang="zh-CN" sz="2400" dirty="0">
                <a:solidFill>
                  <a:srgbClr val="FF0000"/>
                </a:solidFill>
              </a:rPr>
              <a:t>every</a:t>
            </a:r>
            <a:r>
              <a:rPr lang="en-US" altLang="zh-CN" sz="2400" dirty="0"/>
              <a:t> other elements, then the elements are partitioned into two parts accordingly</a:t>
            </a:r>
          </a:p>
          <a:p>
            <a:pPr eaLnBrk="1" hangingPunct="1"/>
            <a:endParaRPr lang="en-US" altLang="zh-CN" sz="2800" dirty="0"/>
          </a:p>
          <a:p>
            <a:pPr lvl="1" eaLnBrk="1" hangingPunct="1"/>
            <a:r>
              <a:rPr lang="en-US" altLang="zh-CN" sz="2400" dirty="0"/>
              <a:t>Elements in </a:t>
            </a:r>
            <a:r>
              <a:rPr lang="en-US" altLang="zh-CN" sz="2400" dirty="0">
                <a:solidFill>
                  <a:srgbClr val="0070C0"/>
                </a:solidFill>
              </a:rPr>
              <a:t>different</a:t>
            </a:r>
            <a:r>
              <a:rPr lang="en-US" altLang="zh-CN" sz="2400" dirty="0"/>
              <a:t> partitions are </a:t>
            </a:r>
            <a:r>
              <a:rPr lang="en-US" altLang="zh-CN" sz="2400" dirty="0">
                <a:solidFill>
                  <a:srgbClr val="FF0000"/>
                </a:solidFill>
              </a:rPr>
              <a:t>never</a:t>
            </a:r>
            <a:r>
              <a:rPr lang="en-US" altLang="zh-CN" sz="2400" dirty="0"/>
              <a:t> compared with each other in </a:t>
            </a:r>
            <a:r>
              <a:rPr lang="en-US" altLang="zh-CN" sz="2400" dirty="0">
                <a:solidFill>
                  <a:srgbClr val="FF0000"/>
                </a:solidFill>
              </a:rPr>
              <a:t>all</a:t>
            </a:r>
            <a:r>
              <a:rPr lang="en-US" altLang="zh-CN" sz="2400" dirty="0"/>
              <a:t> operations</a:t>
            </a:r>
          </a:p>
          <a:p>
            <a:pPr eaLnBrk="1" hangingPunct="1"/>
            <a:endParaRPr lang="en-US" altLang="zh-CN" sz="2400" dirty="0"/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191</a:t>
            </a:fld>
            <a:endParaRPr lang="en-US" altLang="zh-CN" sz="1200" b="0"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35494997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Expected Case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192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187624" y="1052736"/>
            <a:ext cx="6544660" cy="5544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684388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Expected Running Time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457200" y="836613"/>
                <a:ext cx="8229600" cy="4937125"/>
              </a:xfrm>
            </p:spPr>
            <p:txBody>
              <a:bodyPr/>
              <a:lstStyle/>
              <a:p>
                <a:pPr eaLnBrk="1" hangingPunct="1"/>
                <a:r>
                  <a:rPr lang="en-US" altLang="zh-CN" sz="2800" dirty="0"/>
                  <a:t>Expected Running Time of Randomized-Quicksort:</a:t>
                </a:r>
              </a:p>
              <a:p>
                <a:pPr lvl="1" eaLnBrk="1" hangingPunct="1"/>
                <a:r>
                  <a:rPr lang="en-US" altLang="zh-CN" sz="2400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zh-CN" sz="240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 &lt;</m:t>
                    </m:r>
                    <m:sSub>
                      <m:sSub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zh-CN" sz="240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&lt;…&lt;</m:t>
                    </m:r>
                    <m:sSub>
                      <m:sSub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 dirty="0" err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zh-CN" sz="2400" i="1" dirty="0" err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CN" sz="2400" dirty="0"/>
                  <a:t> be the n elements in sorted order</a:t>
                </a:r>
              </a:p>
              <a:p>
                <a:pPr lvl="2" eaLnBrk="1" hangingPunct="1"/>
                <a:endParaRPr lang="en-US" altLang="zh-CN" sz="2000" dirty="0">
                  <a:solidFill>
                    <a:srgbClr val="0070C0"/>
                  </a:solidFill>
                </a:endParaRPr>
              </a:p>
              <a:p>
                <a:pPr marL="693737" lvl="2" indent="0" eaLnBrk="1" hangingPunct="1">
                  <a:buNone/>
                </a:pPr>
                <a:endParaRPr lang="en-US" altLang="zh-CN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457200" y="836613"/>
                <a:ext cx="8229600" cy="4937125"/>
              </a:xfrm>
              <a:blipFill>
                <a:blip r:embed="rId2"/>
                <a:stretch>
                  <a:fillRect l="-593" t="-1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193</a:t>
            </a:fld>
            <a:endParaRPr lang="en-US" altLang="zh-CN" sz="1200" b="0"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2924396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Expected Running Time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457200" y="836613"/>
                <a:ext cx="8229600" cy="4937125"/>
              </a:xfrm>
            </p:spPr>
            <p:txBody>
              <a:bodyPr/>
              <a:lstStyle/>
              <a:p>
                <a:pPr eaLnBrk="1" hangingPunct="1"/>
                <a:r>
                  <a:rPr lang="en-US" altLang="zh-CN" sz="2800" dirty="0"/>
                  <a:t>Expected Running Time of Randomized-Quicksort:</a:t>
                </a:r>
              </a:p>
              <a:p>
                <a:pPr lvl="1" eaLnBrk="1" hangingPunct="1"/>
                <a:r>
                  <a:rPr lang="en-US" altLang="zh-CN" sz="2400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zh-CN" sz="240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 &lt;</m:t>
                    </m:r>
                    <m:sSub>
                      <m:sSub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zh-CN" sz="240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&lt;…&lt;</m:t>
                    </m:r>
                    <m:sSub>
                      <m:sSub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 dirty="0" err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zh-CN" sz="2400" i="1" dirty="0" err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CN" sz="2400" dirty="0"/>
                  <a:t> be the n elements in sorted order</a:t>
                </a:r>
              </a:p>
              <a:p>
                <a:pPr lvl="1" eaLnBrk="1" hangingPunct="1"/>
                <a:r>
                  <a:rPr lang="en-US" altLang="zh-CN" sz="2400" dirty="0"/>
                  <a:t>X: total number of comparisons performed in </a:t>
                </a:r>
                <a:r>
                  <a:rPr lang="en-US" altLang="zh-CN" sz="2400" dirty="0">
                    <a:solidFill>
                      <a:srgbClr val="FF0000"/>
                    </a:solidFill>
                  </a:rPr>
                  <a:t>all</a:t>
                </a:r>
                <a:r>
                  <a:rPr lang="en-US" altLang="zh-CN" sz="2400" dirty="0"/>
                  <a:t> calls to randomized-partition</a:t>
                </a:r>
              </a:p>
              <a:p>
                <a:pPr lvl="2" eaLnBrk="1" hangingPunct="1"/>
                <a:endParaRPr lang="en-US" altLang="zh-CN" sz="2000" dirty="0">
                  <a:solidFill>
                    <a:srgbClr val="0070C0"/>
                  </a:solidFill>
                </a:endParaRPr>
              </a:p>
              <a:p>
                <a:pPr marL="693737" lvl="2" indent="0" eaLnBrk="1" hangingPunct="1">
                  <a:buNone/>
                </a:pPr>
                <a:endParaRPr lang="en-US" altLang="zh-CN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457200" y="836613"/>
                <a:ext cx="8229600" cy="4937125"/>
              </a:xfrm>
              <a:blipFill>
                <a:blip r:embed="rId2"/>
                <a:stretch>
                  <a:fillRect l="-593" t="-1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194</a:t>
            </a:fld>
            <a:endParaRPr lang="en-US" altLang="zh-CN" sz="1200" b="0"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89718464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Expected Running Time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457200" y="836613"/>
                <a:ext cx="8229600" cy="4937125"/>
              </a:xfrm>
            </p:spPr>
            <p:txBody>
              <a:bodyPr/>
              <a:lstStyle/>
              <a:p>
                <a:pPr eaLnBrk="1" hangingPunct="1"/>
                <a:r>
                  <a:rPr lang="en-US" altLang="zh-CN" sz="2800" dirty="0"/>
                  <a:t>Expected Running Time of Randomized-Quicksort:</a:t>
                </a:r>
              </a:p>
              <a:p>
                <a:pPr lvl="1" eaLnBrk="1" hangingPunct="1"/>
                <a:r>
                  <a:rPr lang="en-US" altLang="zh-CN" sz="2400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zh-CN" sz="240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 &lt;</m:t>
                    </m:r>
                    <m:sSub>
                      <m:sSub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zh-CN" sz="240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&lt;…&lt;</m:t>
                    </m:r>
                    <m:sSub>
                      <m:sSub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 dirty="0" err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zh-CN" sz="2400" i="1" dirty="0" err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CN" sz="2400" dirty="0"/>
                  <a:t> be the n elements in sorted order</a:t>
                </a:r>
              </a:p>
              <a:p>
                <a:pPr lvl="1" eaLnBrk="1" hangingPunct="1"/>
                <a:r>
                  <a:rPr lang="en-US" altLang="zh-CN" sz="2400" dirty="0"/>
                  <a:t>X: total number of comparisons performed in </a:t>
                </a:r>
                <a:r>
                  <a:rPr lang="en-US" altLang="zh-CN" sz="2400" dirty="0">
                    <a:solidFill>
                      <a:srgbClr val="FF0000"/>
                    </a:solidFill>
                  </a:rPr>
                  <a:t>all</a:t>
                </a:r>
                <a:r>
                  <a:rPr lang="en-US" altLang="zh-CN" sz="2400" dirty="0"/>
                  <a:t> calls to randomized-partition</a:t>
                </a:r>
              </a:p>
              <a:p>
                <a:pPr lvl="1" eaLnBrk="1" hangingPunct="1"/>
                <a:r>
                  <a:rPr lang="en-US" altLang="zh-CN" sz="2400" dirty="0" err="1"/>
                  <a:t>X</a:t>
                </a:r>
                <a:r>
                  <a:rPr lang="en-US" altLang="zh-CN" sz="2400" baseline="-25000" dirty="0" err="1"/>
                  <a:t>ij</a:t>
                </a:r>
                <a:r>
                  <a:rPr lang="en-US" altLang="zh-CN" sz="2400" dirty="0"/>
                  <a:t> : number of comparisons between </a:t>
                </a:r>
                <a:r>
                  <a:rPr lang="en-US" altLang="zh-CN" sz="2400" dirty="0" err="1"/>
                  <a:t>z</a:t>
                </a:r>
                <a:r>
                  <a:rPr lang="en-US" altLang="zh-CN" sz="2400" baseline="-25000" dirty="0" err="1"/>
                  <a:t>i</a:t>
                </a:r>
                <a:r>
                  <a:rPr lang="en-US" altLang="zh-CN" sz="2400" dirty="0"/>
                  <a:t> and </a:t>
                </a:r>
                <a:r>
                  <a:rPr lang="en-US" altLang="zh-CN" sz="2400" dirty="0" err="1"/>
                  <a:t>z</a:t>
                </a:r>
                <a:r>
                  <a:rPr lang="en-US" altLang="zh-CN" sz="2400" baseline="-25000" dirty="0" err="1"/>
                  <a:t>j</a:t>
                </a:r>
                <a:endParaRPr lang="en-US" altLang="zh-CN" sz="2400" baseline="-25000" dirty="0"/>
              </a:p>
              <a:p>
                <a:pPr lvl="2" eaLnBrk="1" hangingPunct="1"/>
                <a:endParaRPr lang="en-US" altLang="zh-CN" sz="2000" dirty="0">
                  <a:solidFill>
                    <a:srgbClr val="0070C0"/>
                  </a:solidFill>
                </a:endParaRPr>
              </a:p>
              <a:p>
                <a:pPr marL="693737" lvl="2" indent="0" eaLnBrk="1" hangingPunct="1">
                  <a:buNone/>
                </a:pPr>
                <a:endParaRPr lang="en-US" altLang="zh-CN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457200" y="836613"/>
                <a:ext cx="8229600" cy="4937125"/>
              </a:xfrm>
              <a:blipFill>
                <a:blip r:embed="rId2"/>
                <a:stretch>
                  <a:fillRect l="-593" t="-1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195</a:t>
            </a:fld>
            <a:endParaRPr lang="en-US" altLang="zh-CN" sz="1200" b="0"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42017977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Expected Running Time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457200" y="836613"/>
                <a:ext cx="8229600" cy="4937125"/>
              </a:xfrm>
            </p:spPr>
            <p:txBody>
              <a:bodyPr/>
              <a:lstStyle/>
              <a:p>
                <a:pPr eaLnBrk="1" hangingPunct="1"/>
                <a:r>
                  <a:rPr lang="en-US" altLang="zh-CN" sz="2800" dirty="0"/>
                  <a:t>Expected Running Time of Randomized-Quicksort:</a:t>
                </a:r>
              </a:p>
              <a:p>
                <a:pPr lvl="1" eaLnBrk="1" hangingPunct="1"/>
                <a:r>
                  <a:rPr lang="en-US" altLang="zh-CN" sz="2400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zh-CN" sz="240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 &lt;</m:t>
                    </m:r>
                    <m:sSub>
                      <m:sSub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zh-CN" sz="240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&lt;…&lt;</m:t>
                    </m:r>
                    <m:sSub>
                      <m:sSub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 dirty="0" err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zh-CN" sz="2400" i="1" dirty="0" err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CN" sz="2400" dirty="0"/>
                  <a:t> be the n elements in sorted order</a:t>
                </a:r>
              </a:p>
              <a:p>
                <a:pPr lvl="1" eaLnBrk="1" hangingPunct="1"/>
                <a:r>
                  <a:rPr lang="en-US" altLang="zh-CN" sz="2400" dirty="0"/>
                  <a:t>X: total number of comparisons performed in </a:t>
                </a:r>
                <a:r>
                  <a:rPr lang="en-US" altLang="zh-CN" sz="2400" dirty="0">
                    <a:solidFill>
                      <a:srgbClr val="FF0000"/>
                    </a:solidFill>
                  </a:rPr>
                  <a:t>all</a:t>
                </a:r>
                <a:r>
                  <a:rPr lang="en-US" altLang="zh-CN" sz="2400" dirty="0"/>
                  <a:t> calls to randomized-partition</a:t>
                </a:r>
              </a:p>
              <a:p>
                <a:pPr lvl="1" eaLnBrk="1" hangingPunct="1"/>
                <a:r>
                  <a:rPr lang="en-US" altLang="zh-CN" sz="2400" dirty="0" err="1"/>
                  <a:t>X</a:t>
                </a:r>
                <a:r>
                  <a:rPr lang="en-US" altLang="zh-CN" sz="2400" baseline="-25000" dirty="0" err="1"/>
                  <a:t>ij</a:t>
                </a:r>
                <a:r>
                  <a:rPr lang="en-US" altLang="zh-CN" sz="2400" dirty="0"/>
                  <a:t> : number of comparisons between </a:t>
                </a:r>
                <a:r>
                  <a:rPr lang="en-US" altLang="zh-CN" sz="2400" dirty="0" err="1"/>
                  <a:t>z</a:t>
                </a:r>
                <a:r>
                  <a:rPr lang="en-US" altLang="zh-CN" sz="2400" baseline="-25000" dirty="0" err="1"/>
                  <a:t>i</a:t>
                </a:r>
                <a:r>
                  <a:rPr lang="en-US" altLang="zh-CN" sz="2400" dirty="0"/>
                  <a:t> and </a:t>
                </a:r>
                <a:r>
                  <a:rPr lang="en-US" altLang="zh-CN" sz="2400" dirty="0" err="1"/>
                  <a:t>z</a:t>
                </a:r>
                <a:r>
                  <a:rPr lang="en-US" altLang="zh-CN" sz="2400" baseline="-25000" dirty="0" err="1"/>
                  <a:t>j</a:t>
                </a:r>
                <a:endParaRPr lang="en-US" altLang="zh-CN" sz="2400" baseline="-25000" dirty="0"/>
              </a:p>
              <a:p>
                <a:pPr lvl="2" eaLnBrk="1" hangingPunct="1"/>
                <a:r>
                  <a:rPr lang="en-US" altLang="zh-CN" sz="2000" dirty="0"/>
                  <a:t>can only be </a:t>
                </a:r>
                <a:r>
                  <a:rPr lang="en-US" altLang="zh-CN" sz="2000" dirty="0">
                    <a:solidFill>
                      <a:srgbClr val="0070C0"/>
                    </a:solidFill>
                  </a:rPr>
                  <a:t>0 or 1</a:t>
                </a:r>
              </a:p>
              <a:p>
                <a:pPr lvl="2" eaLnBrk="1" hangingPunct="1"/>
                <a:endParaRPr lang="en-US" altLang="zh-CN" sz="2000" dirty="0">
                  <a:solidFill>
                    <a:srgbClr val="0070C0"/>
                  </a:solidFill>
                </a:endParaRPr>
              </a:p>
              <a:p>
                <a:pPr marL="693737" lvl="2" indent="0" eaLnBrk="1" hangingPunct="1">
                  <a:buNone/>
                </a:pPr>
                <a:endParaRPr lang="en-US" altLang="zh-CN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457200" y="836613"/>
                <a:ext cx="8229600" cy="4937125"/>
              </a:xfrm>
              <a:blipFill>
                <a:blip r:embed="rId2"/>
                <a:stretch>
                  <a:fillRect l="-593" t="-1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196</a:t>
            </a:fld>
            <a:endParaRPr lang="en-US" altLang="zh-CN" sz="1200" b="0"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3240234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Expected Running Time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457200" y="836613"/>
                <a:ext cx="8229600" cy="4937125"/>
              </a:xfrm>
            </p:spPr>
            <p:txBody>
              <a:bodyPr/>
              <a:lstStyle/>
              <a:p>
                <a:pPr eaLnBrk="1" hangingPunct="1"/>
                <a:r>
                  <a:rPr lang="en-US" altLang="zh-CN" sz="2800" dirty="0"/>
                  <a:t>Expected Running Time of Randomized-Quicksort:</a:t>
                </a:r>
              </a:p>
              <a:p>
                <a:pPr lvl="1" eaLnBrk="1" hangingPunct="1"/>
                <a:r>
                  <a:rPr lang="en-US" altLang="zh-CN" sz="2400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zh-CN" sz="240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 &lt;</m:t>
                    </m:r>
                    <m:sSub>
                      <m:sSub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zh-CN" sz="240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&lt;…&lt;</m:t>
                    </m:r>
                    <m:sSub>
                      <m:sSub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 dirty="0" err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zh-CN" sz="2400" i="1" dirty="0" err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CN" sz="2400" dirty="0"/>
                  <a:t> be the n elements in sorted order</a:t>
                </a:r>
              </a:p>
              <a:p>
                <a:pPr lvl="1" eaLnBrk="1" hangingPunct="1"/>
                <a:r>
                  <a:rPr lang="en-US" altLang="zh-CN" sz="2400" dirty="0"/>
                  <a:t>X: total number of comparisons performed in </a:t>
                </a:r>
                <a:r>
                  <a:rPr lang="en-US" altLang="zh-CN" sz="2400" dirty="0">
                    <a:solidFill>
                      <a:srgbClr val="FF0000"/>
                    </a:solidFill>
                  </a:rPr>
                  <a:t>all</a:t>
                </a:r>
                <a:r>
                  <a:rPr lang="en-US" altLang="zh-CN" sz="2400" dirty="0"/>
                  <a:t> calls to randomized-partition</a:t>
                </a:r>
              </a:p>
              <a:p>
                <a:pPr lvl="1" eaLnBrk="1" hangingPunct="1"/>
                <a:r>
                  <a:rPr lang="en-US" altLang="zh-CN" sz="2400" dirty="0" err="1"/>
                  <a:t>X</a:t>
                </a:r>
                <a:r>
                  <a:rPr lang="en-US" altLang="zh-CN" sz="2400" baseline="-25000" dirty="0" err="1"/>
                  <a:t>ij</a:t>
                </a:r>
                <a:r>
                  <a:rPr lang="en-US" altLang="zh-CN" sz="2400" dirty="0"/>
                  <a:t> : number of comparisons between </a:t>
                </a:r>
                <a:r>
                  <a:rPr lang="en-US" altLang="zh-CN" sz="2400" dirty="0" err="1"/>
                  <a:t>z</a:t>
                </a:r>
                <a:r>
                  <a:rPr lang="en-US" altLang="zh-CN" sz="2400" baseline="-25000" dirty="0" err="1"/>
                  <a:t>i</a:t>
                </a:r>
                <a:r>
                  <a:rPr lang="en-US" altLang="zh-CN" sz="2400" dirty="0"/>
                  <a:t> and </a:t>
                </a:r>
                <a:r>
                  <a:rPr lang="en-US" altLang="zh-CN" sz="2400" dirty="0" err="1"/>
                  <a:t>z</a:t>
                </a:r>
                <a:r>
                  <a:rPr lang="en-US" altLang="zh-CN" sz="2400" baseline="-25000" dirty="0" err="1"/>
                  <a:t>j</a:t>
                </a:r>
                <a:endParaRPr lang="en-US" altLang="zh-CN" sz="2400" baseline="-25000" dirty="0"/>
              </a:p>
              <a:p>
                <a:pPr lvl="2" eaLnBrk="1" hangingPunct="1"/>
                <a:r>
                  <a:rPr lang="en-US" altLang="zh-CN" sz="2000" dirty="0"/>
                  <a:t>can only be </a:t>
                </a:r>
                <a:r>
                  <a:rPr lang="en-US" altLang="zh-CN" sz="2000" dirty="0">
                    <a:solidFill>
                      <a:srgbClr val="0070C0"/>
                    </a:solidFill>
                  </a:rPr>
                  <a:t>0 or 1</a:t>
                </a:r>
              </a:p>
              <a:p>
                <a:pPr lvl="2" eaLnBrk="1" hangingPunct="1"/>
                <a:endParaRPr lang="en-US" altLang="zh-CN" sz="2000" dirty="0">
                  <a:solidFill>
                    <a:srgbClr val="0070C0"/>
                  </a:solidFill>
                </a:endParaRPr>
              </a:p>
              <a:p>
                <a:pPr marL="693737" lvl="2" indent="0" eaLnBrk="1" hangingPunct="1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altLang="zh-CN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altLang="zh-CN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nary>
                                <m:naryPr>
                                  <m:chr m:val="∑"/>
                                  <m:ctrlPr>
                                    <a:rPr lang="en-US" altLang="zh-CN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zh-CN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altLang="zh-CN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altLang="zh-CN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CN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  <m:sup>
                                  <m:r>
                                    <a:rPr lang="en-US" altLang="zh-CN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altLang="zh-CN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altLang="zh-CN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</m:nary>
                        </m:e>
                      </m:d>
                      <m:r>
                        <a:rPr lang="en-US" altLang="zh-CN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  <m:sup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lang="en-US" altLang="zh-CN" sz="2000" i="1" smtClean="0"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e>
                          </m:nary>
                        </m:e>
                      </m:nary>
                    </m:oMath>
                    <m:oMath xmlns:m="http://schemas.openxmlformats.org/officeDocument/2006/math">
                      <m:r>
                        <a:rPr lang="en-US" altLang="zh-CN" sz="2000" b="0" i="0" smtClean="0">
                          <a:latin typeface="Cambria Math" panose="02040503050406030204" pitchFamily="18" charset="0"/>
                        </a:rPr>
                        <m:t>          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 =</m:t>
                      </m:r>
                      <m:nary>
                        <m:naryPr>
                          <m:chr m:val="∑"/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  <m:sup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func>
                                <m:func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sz="2000" b="0" i="0" smtClean="0">
                                      <a:latin typeface="Cambria Math" panose="02040503050406030204" pitchFamily="18" charset="0"/>
                                    </a:rPr>
                                    <m:t>Pr</m:t>
                                  </m:r>
                                </m:fName>
                                <m:e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  <m:t>𝑖𝑠</m:t>
                                      </m:r>
                                      <m: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  <m:t>𝑐𝑜𝑚𝑝𝑎𝑟𝑒𝑑</m:t>
                                      </m:r>
                                      <m: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  <m:t>𝑤𝑖𝑡h</m:t>
                                      </m:r>
                                      <m: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×1</m:t>
                              </m:r>
                            </m:e>
                          </m:nary>
                        </m:e>
                      </m:nary>
                    </m:oMath>
                    <m:oMath xmlns:m="http://schemas.openxmlformats.org/officeDocument/2006/math">
                      <m:r>
                        <a:rPr lang="en-US" altLang="zh-CN" sz="2000" b="0" i="0" smtClean="0">
                          <a:latin typeface="Cambria Math" panose="02040503050406030204" pitchFamily="18" charset="0"/>
                        </a:rPr>
                        <m:t>                 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func>
                        <m:func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000" b="0" i="0" smtClean="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𝑖𝑠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𝑛𝑜𝑡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𝑐𝑜𝑚𝑝𝑎𝑟𝑒𝑑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𝑤𝑖𝑡h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altLang="zh-CN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  <m:oMath xmlns:m="http://schemas.openxmlformats.org/officeDocument/2006/math">
                      <m:r>
                        <a:rPr lang="en-US" altLang="zh-CN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     </m:t>
                      </m:r>
                      <m:r>
                        <a:rPr lang="en-US" altLang="zh-CN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  <m:sup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func>
                                <m:funcPr>
                                  <m:ctrlPr>
                                    <a:rPr lang="en-US" altLang="zh-CN" sz="200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sz="200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Pr</m:t>
                                  </m:r>
                                </m:fName>
                                <m:e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en-US" altLang="zh-CN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altLang="zh-CN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altLang="zh-CN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𝑖𝑠</m:t>
                                      </m:r>
                                      <m:r>
                                        <a:rPr lang="en-US" altLang="zh-CN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altLang="zh-CN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𝑐𝑜𝑚𝑝𝑎𝑟𝑒𝑑</m:t>
                                      </m:r>
                                      <m:r>
                                        <a:rPr lang="en-US" altLang="zh-CN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altLang="zh-CN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𝑤𝑖𝑡h</m:t>
                                      </m:r>
                                      <m:r>
                                        <a:rPr lang="en-US" altLang="zh-CN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e>
                          </m:nary>
                        </m:e>
                      </m:nary>
                    </m:oMath>
                  </m:oMathPara>
                </a14:m>
                <a:endParaRPr lang="en-US" altLang="zh-CN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457200" y="836613"/>
                <a:ext cx="8229600" cy="4937125"/>
              </a:xfrm>
              <a:blipFill>
                <a:blip r:embed="rId2"/>
                <a:stretch>
                  <a:fillRect l="-593" t="-1111" b="-2123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197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2" name="矩形 1"/>
          <p:cNvSpPr/>
          <p:nvPr/>
        </p:nvSpPr>
        <p:spPr bwMode="auto">
          <a:xfrm>
            <a:off x="2113386" y="4750877"/>
            <a:ext cx="4834878" cy="213285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6" name="矩形 5"/>
          <p:cNvSpPr/>
          <p:nvPr/>
        </p:nvSpPr>
        <p:spPr bwMode="auto">
          <a:xfrm>
            <a:off x="2411760" y="3645024"/>
            <a:ext cx="5832648" cy="13909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35789111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Expected Running Time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457200" y="836613"/>
                <a:ext cx="8229600" cy="4937125"/>
              </a:xfrm>
            </p:spPr>
            <p:txBody>
              <a:bodyPr/>
              <a:lstStyle/>
              <a:p>
                <a:pPr eaLnBrk="1" hangingPunct="1"/>
                <a:r>
                  <a:rPr lang="en-US" altLang="zh-CN" sz="2800" dirty="0"/>
                  <a:t>Expected Running Time of Randomized-Quicksort:</a:t>
                </a:r>
              </a:p>
              <a:p>
                <a:pPr lvl="1" eaLnBrk="1" hangingPunct="1"/>
                <a:r>
                  <a:rPr lang="en-US" altLang="zh-CN" sz="2400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zh-CN" sz="240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 &lt;</m:t>
                    </m:r>
                    <m:sSub>
                      <m:sSub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zh-CN" sz="240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&lt;…&lt;</m:t>
                    </m:r>
                    <m:sSub>
                      <m:sSub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 dirty="0" err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zh-CN" sz="2400" i="1" dirty="0" err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CN" sz="2400" dirty="0"/>
                  <a:t> be the n elements in sorted order</a:t>
                </a:r>
              </a:p>
              <a:p>
                <a:pPr lvl="1" eaLnBrk="1" hangingPunct="1"/>
                <a:r>
                  <a:rPr lang="en-US" altLang="zh-CN" sz="2400" dirty="0"/>
                  <a:t>X: total number of comparisons performed in </a:t>
                </a:r>
                <a:r>
                  <a:rPr lang="en-US" altLang="zh-CN" sz="2400" dirty="0">
                    <a:solidFill>
                      <a:srgbClr val="FF0000"/>
                    </a:solidFill>
                  </a:rPr>
                  <a:t>all</a:t>
                </a:r>
                <a:r>
                  <a:rPr lang="en-US" altLang="zh-CN" sz="2400" dirty="0"/>
                  <a:t> calls to randomized-partition</a:t>
                </a:r>
              </a:p>
              <a:p>
                <a:pPr lvl="1" eaLnBrk="1" hangingPunct="1"/>
                <a:r>
                  <a:rPr lang="en-US" altLang="zh-CN" sz="2400" dirty="0" err="1"/>
                  <a:t>X</a:t>
                </a:r>
                <a:r>
                  <a:rPr lang="en-US" altLang="zh-CN" sz="2400" baseline="-25000" dirty="0" err="1"/>
                  <a:t>ij</a:t>
                </a:r>
                <a:r>
                  <a:rPr lang="en-US" altLang="zh-CN" sz="2400" dirty="0"/>
                  <a:t> : number of comparisons between </a:t>
                </a:r>
                <a:r>
                  <a:rPr lang="en-US" altLang="zh-CN" sz="2400" dirty="0" err="1"/>
                  <a:t>z</a:t>
                </a:r>
                <a:r>
                  <a:rPr lang="en-US" altLang="zh-CN" sz="2400" baseline="-25000" dirty="0" err="1"/>
                  <a:t>i</a:t>
                </a:r>
                <a:r>
                  <a:rPr lang="en-US" altLang="zh-CN" sz="2400" dirty="0"/>
                  <a:t> and </a:t>
                </a:r>
                <a:r>
                  <a:rPr lang="en-US" altLang="zh-CN" sz="2400" dirty="0" err="1"/>
                  <a:t>z</a:t>
                </a:r>
                <a:r>
                  <a:rPr lang="en-US" altLang="zh-CN" sz="2400" baseline="-25000" dirty="0" err="1"/>
                  <a:t>j</a:t>
                </a:r>
                <a:endParaRPr lang="en-US" altLang="zh-CN" sz="2400" baseline="-25000" dirty="0"/>
              </a:p>
              <a:p>
                <a:pPr lvl="2" eaLnBrk="1" hangingPunct="1"/>
                <a:r>
                  <a:rPr lang="en-US" altLang="zh-CN" sz="2000" dirty="0"/>
                  <a:t>can only be </a:t>
                </a:r>
                <a:r>
                  <a:rPr lang="en-US" altLang="zh-CN" sz="2000" dirty="0">
                    <a:solidFill>
                      <a:srgbClr val="0070C0"/>
                    </a:solidFill>
                  </a:rPr>
                  <a:t>0 or 1</a:t>
                </a:r>
              </a:p>
              <a:p>
                <a:pPr lvl="2" eaLnBrk="1" hangingPunct="1"/>
                <a:endParaRPr lang="en-US" altLang="zh-CN" sz="2000" dirty="0">
                  <a:solidFill>
                    <a:srgbClr val="0070C0"/>
                  </a:solidFill>
                </a:endParaRPr>
              </a:p>
              <a:p>
                <a:pPr marL="693737" lvl="2" indent="0" eaLnBrk="1" hangingPunct="1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altLang="zh-CN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altLang="zh-CN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nary>
                                <m:naryPr>
                                  <m:chr m:val="∑"/>
                                  <m:ctrlPr>
                                    <a:rPr lang="en-US" altLang="zh-CN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zh-CN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altLang="zh-CN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altLang="zh-CN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CN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  <m:sup>
                                  <m:r>
                                    <a:rPr lang="en-US" altLang="zh-CN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altLang="zh-CN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altLang="zh-CN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</m:nary>
                        </m:e>
                      </m:d>
                      <m:r>
                        <a:rPr lang="en-US" altLang="zh-CN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  <m:sup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lang="en-US" altLang="zh-CN" sz="2000" i="1" smtClean="0"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e>
                          </m:nary>
                        </m:e>
                      </m:nary>
                    </m:oMath>
                    <m:oMath xmlns:m="http://schemas.openxmlformats.org/officeDocument/2006/math">
                      <m:r>
                        <a:rPr lang="en-US" altLang="zh-CN" sz="2000" b="0" i="0" smtClean="0">
                          <a:latin typeface="Cambria Math" panose="02040503050406030204" pitchFamily="18" charset="0"/>
                        </a:rPr>
                        <m:t>          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 =</m:t>
                      </m:r>
                      <m:nary>
                        <m:naryPr>
                          <m:chr m:val="∑"/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  <m:sup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func>
                                <m:func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sz="2000" b="0" i="0" smtClean="0">
                                      <a:latin typeface="Cambria Math" panose="02040503050406030204" pitchFamily="18" charset="0"/>
                                    </a:rPr>
                                    <m:t>Pr</m:t>
                                  </m:r>
                                </m:fName>
                                <m:e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  <m:t>𝑖𝑠</m:t>
                                      </m:r>
                                      <m: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  <m:t>𝑐𝑜𝑚𝑝𝑎𝑟𝑒𝑑</m:t>
                                      </m:r>
                                      <m: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  <m:t>𝑤𝑖𝑡h</m:t>
                                      </m:r>
                                      <m: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×1</m:t>
                              </m:r>
                            </m:e>
                          </m:nary>
                        </m:e>
                      </m:nary>
                    </m:oMath>
                    <m:oMath xmlns:m="http://schemas.openxmlformats.org/officeDocument/2006/math">
                      <m:r>
                        <a:rPr lang="en-US" altLang="zh-CN" sz="2000" b="0" i="0" smtClean="0">
                          <a:latin typeface="Cambria Math" panose="02040503050406030204" pitchFamily="18" charset="0"/>
                        </a:rPr>
                        <m:t>                 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func>
                        <m:func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000" b="0" i="0" smtClean="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𝑖𝑠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𝑛𝑜𝑡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𝑐𝑜𝑚𝑝𝑎𝑟𝑒𝑑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𝑤𝑖𝑡h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altLang="zh-CN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  <m:oMath xmlns:m="http://schemas.openxmlformats.org/officeDocument/2006/math">
                      <m:r>
                        <a:rPr lang="en-US" altLang="zh-CN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     </m:t>
                      </m:r>
                      <m:r>
                        <a:rPr lang="en-US" altLang="zh-CN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  <m:sup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func>
                                <m:funcPr>
                                  <m:ctrlPr>
                                    <a:rPr lang="en-US" altLang="zh-CN" sz="200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sz="200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Pr</m:t>
                                  </m:r>
                                </m:fName>
                                <m:e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en-US" altLang="zh-CN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altLang="zh-CN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altLang="zh-CN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𝑖𝑠</m:t>
                                      </m:r>
                                      <m:r>
                                        <a:rPr lang="en-US" altLang="zh-CN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altLang="zh-CN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𝑐𝑜𝑚𝑝𝑎𝑟𝑒𝑑</m:t>
                                      </m:r>
                                      <m:r>
                                        <a:rPr lang="en-US" altLang="zh-CN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altLang="zh-CN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𝑤𝑖𝑡h</m:t>
                                      </m:r>
                                      <m:r>
                                        <a:rPr lang="en-US" altLang="zh-CN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e>
                          </m:nary>
                        </m:e>
                      </m:nary>
                    </m:oMath>
                  </m:oMathPara>
                </a14:m>
                <a:endParaRPr lang="en-US" altLang="zh-CN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457200" y="836613"/>
                <a:ext cx="8229600" cy="4937125"/>
              </a:xfrm>
              <a:blipFill>
                <a:blip r:embed="rId2"/>
                <a:stretch>
                  <a:fillRect l="-593" t="-1111" b="-2123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198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2" name="矩形 1"/>
          <p:cNvSpPr/>
          <p:nvPr/>
        </p:nvSpPr>
        <p:spPr bwMode="auto">
          <a:xfrm>
            <a:off x="2195736" y="4725144"/>
            <a:ext cx="4896544" cy="213285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6" name="矩形 5"/>
          <p:cNvSpPr/>
          <p:nvPr/>
        </p:nvSpPr>
        <p:spPr bwMode="auto">
          <a:xfrm>
            <a:off x="4427984" y="3645024"/>
            <a:ext cx="3889113" cy="13909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52774824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Expected Running Time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457200" y="836613"/>
                <a:ext cx="8229600" cy="4937125"/>
              </a:xfrm>
            </p:spPr>
            <p:txBody>
              <a:bodyPr/>
              <a:lstStyle/>
              <a:p>
                <a:pPr eaLnBrk="1" hangingPunct="1"/>
                <a:r>
                  <a:rPr lang="en-US" altLang="zh-CN" sz="2800" dirty="0"/>
                  <a:t>Expected Running Time of Randomized-Quicksort:</a:t>
                </a:r>
              </a:p>
              <a:p>
                <a:pPr lvl="1" eaLnBrk="1" hangingPunct="1"/>
                <a:r>
                  <a:rPr lang="en-US" altLang="zh-CN" sz="2400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zh-CN" sz="240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 &lt;</m:t>
                    </m:r>
                    <m:sSub>
                      <m:sSub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zh-CN" sz="240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&lt;…&lt;</m:t>
                    </m:r>
                    <m:sSub>
                      <m:sSub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 dirty="0" err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zh-CN" sz="2400" i="1" dirty="0" err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CN" sz="2400" dirty="0"/>
                  <a:t> be the n elements in sorted order</a:t>
                </a:r>
              </a:p>
              <a:p>
                <a:pPr lvl="1" eaLnBrk="1" hangingPunct="1"/>
                <a:r>
                  <a:rPr lang="en-US" altLang="zh-CN" sz="2400" dirty="0"/>
                  <a:t>X: total number of comparisons performed in </a:t>
                </a:r>
                <a:r>
                  <a:rPr lang="en-US" altLang="zh-CN" sz="2400" dirty="0">
                    <a:solidFill>
                      <a:srgbClr val="FF0000"/>
                    </a:solidFill>
                  </a:rPr>
                  <a:t>all</a:t>
                </a:r>
                <a:r>
                  <a:rPr lang="en-US" altLang="zh-CN" sz="2400" dirty="0"/>
                  <a:t> calls to randomized-partition</a:t>
                </a:r>
              </a:p>
              <a:p>
                <a:pPr lvl="1" eaLnBrk="1" hangingPunct="1"/>
                <a:r>
                  <a:rPr lang="en-US" altLang="zh-CN" sz="2400" dirty="0" err="1"/>
                  <a:t>X</a:t>
                </a:r>
                <a:r>
                  <a:rPr lang="en-US" altLang="zh-CN" sz="2400" baseline="-25000" dirty="0" err="1"/>
                  <a:t>ij</a:t>
                </a:r>
                <a:r>
                  <a:rPr lang="en-US" altLang="zh-CN" sz="2400" dirty="0"/>
                  <a:t> : number of comparisons between </a:t>
                </a:r>
                <a:r>
                  <a:rPr lang="en-US" altLang="zh-CN" sz="2400" dirty="0" err="1"/>
                  <a:t>z</a:t>
                </a:r>
                <a:r>
                  <a:rPr lang="en-US" altLang="zh-CN" sz="2400" baseline="-25000" dirty="0" err="1"/>
                  <a:t>i</a:t>
                </a:r>
                <a:r>
                  <a:rPr lang="en-US" altLang="zh-CN" sz="2400" dirty="0"/>
                  <a:t> and </a:t>
                </a:r>
                <a:r>
                  <a:rPr lang="en-US" altLang="zh-CN" sz="2400" dirty="0" err="1"/>
                  <a:t>z</a:t>
                </a:r>
                <a:r>
                  <a:rPr lang="en-US" altLang="zh-CN" sz="2400" baseline="-25000" dirty="0" err="1"/>
                  <a:t>j</a:t>
                </a:r>
                <a:endParaRPr lang="en-US" altLang="zh-CN" sz="2400" baseline="-25000" dirty="0"/>
              </a:p>
              <a:p>
                <a:pPr lvl="2" eaLnBrk="1" hangingPunct="1"/>
                <a:r>
                  <a:rPr lang="en-US" altLang="zh-CN" sz="2000" dirty="0"/>
                  <a:t>can only be </a:t>
                </a:r>
                <a:r>
                  <a:rPr lang="en-US" altLang="zh-CN" sz="2000" dirty="0">
                    <a:solidFill>
                      <a:srgbClr val="0070C0"/>
                    </a:solidFill>
                  </a:rPr>
                  <a:t>0 or 1</a:t>
                </a:r>
              </a:p>
              <a:p>
                <a:pPr lvl="2" eaLnBrk="1" hangingPunct="1"/>
                <a:endParaRPr lang="en-US" altLang="zh-CN" sz="2000" dirty="0">
                  <a:solidFill>
                    <a:srgbClr val="0070C0"/>
                  </a:solidFill>
                </a:endParaRPr>
              </a:p>
              <a:p>
                <a:pPr marL="693737" lvl="2" indent="0" eaLnBrk="1" hangingPunct="1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altLang="zh-CN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altLang="zh-CN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nary>
                                <m:naryPr>
                                  <m:chr m:val="∑"/>
                                  <m:ctrlPr>
                                    <a:rPr lang="en-US" altLang="zh-CN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zh-CN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altLang="zh-CN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altLang="zh-CN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CN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  <m:sup>
                                  <m:r>
                                    <a:rPr lang="en-US" altLang="zh-CN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altLang="zh-CN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altLang="zh-CN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</m:nary>
                        </m:e>
                      </m:d>
                      <m:r>
                        <a:rPr lang="en-US" altLang="zh-CN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  <m:sup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lang="en-US" altLang="zh-CN" sz="2000" i="1" smtClean="0"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e>
                          </m:nary>
                        </m:e>
                      </m:nary>
                    </m:oMath>
                    <m:oMath xmlns:m="http://schemas.openxmlformats.org/officeDocument/2006/math">
                      <m:r>
                        <a:rPr lang="en-US" altLang="zh-CN" sz="2000" b="0" i="0" smtClean="0">
                          <a:latin typeface="Cambria Math" panose="02040503050406030204" pitchFamily="18" charset="0"/>
                        </a:rPr>
                        <m:t>          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 =</m:t>
                      </m:r>
                      <m:nary>
                        <m:naryPr>
                          <m:chr m:val="∑"/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  <m:sup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func>
                                <m:func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sz="2000" b="0" i="0" smtClean="0">
                                      <a:latin typeface="Cambria Math" panose="02040503050406030204" pitchFamily="18" charset="0"/>
                                    </a:rPr>
                                    <m:t>Pr</m:t>
                                  </m:r>
                                </m:fName>
                                <m:e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  <m:t>𝑖𝑠</m:t>
                                      </m:r>
                                      <m: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  <m:t>𝑐𝑜𝑚𝑝𝑎𝑟𝑒𝑑</m:t>
                                      </m:r>
                                      <m: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  <m:t>𝑤𝑖𝑡h</m:t>
                                      </m:r>
                                      <m: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×1</m:t>
                              </m:r>
                            </m:e>
                          </m:nary>
                        </m:e>
                      </m:nary>
                    </m:oMath>
                    <m:oMath xmlns:m="http://schemas.openxmlformats.org/officeDocument/2006/math">
                      <m:r>
                        <a:rPr lang="en-US" altLang="zh-CN" sz="2000" b="0" i="0" smtClean="0">
                          <a:latin typeface="Cambria Math" panose="02040503050406030204" pitchFamily="18" charset="0"/>
                        </a:rPr>
                        <m:t>                 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func>
                        <m:func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000" b="0" i="0" smtClean="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𝑖𝑠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𝑛𝑜𝑡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𝑐𝑜𝑚𝑝𝑎𝑟𝑒𝑑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𝑤𝑖𝑡h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altLang="zh-CN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  <m:oMath xmlns:m="http://schemas.openxmlformats.org/officeDocument/2006/math">
                      <m:r>
                        <a:rPr lang="en-US" altLang="zh-CN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     </m:t>
                      </m:r>
                      <m:r>
                        <a:rPr lang="en-US" altLang="zh-CN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  <m:sup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func>
                                <m:funcPr>
                                  <m:ctrlPr>
                                    <a:rPr lang="en-US" altLang="zh-CN" sz="200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sz="200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Pr</m:t>
                                  </m:r>
                                </m:fName>
                                <m:e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en-US" altLang="zh-CN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altLang="zh-CN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altLang="zh-CN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𝑖𝑠</m:t>
                                      </m:r>
                                      <m:r>
                                        <a:rPr lang="en-US" altLang="zh-CN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altLang="zh-CN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𝑐𝑜𝑚𝑝𝑎𝑟𝑒𝑑</m:t>
                                      </m:r>
                                      <m:r>
                                        <a:rPr lang="en-US" altLang="zh-CN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altLang="zh-CN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𝑤𝑖𝑡h</m:t>
                                      </m:r>
                                      <m:r>
                                        <a:rPr lang="en-US" altLang="zh-CN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e>
                          </m:nary>
                        </m:e>
                      </m:nary>
                    </m:oMath>
                  </m:oMathPara>
                </a14:m>
                <a:endParaRPr lang="en-US" altLang="zh-CN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457200" y="836613"/>
                <a:ext cx="8229600" cy="4937125"/>
              </a:xfrm>
              <a:blipFill>
                <a:blip r:embed="rId2"/>
                <a:stretch>
                  <a:fillRect l="-593" t="-1111" b="-2123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199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2" name="矩形 1"/>
          <p:cNvSpPr/>
          <p:nvPr/>
        </p:nvSpPr>
        <p:spPr bwMode="auto">
          <a:xfrm>
            <a:off x="2195736" y="5611091"/>
            <a:ext cx="4536504" cy="124690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6" name="矩形 5"/>
          <p:cNvSpPr/>
          <p:nvPr/>
        </p:nvSpPr>
        <p:spPr bwMode="auto">
          <a:xfrm>
            <a:off x="2411760" y="4725144"/>
            <a:ext cx="5904656" cy="13909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226738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980728"/>
            <a:ext cx="8507288" cy="5688632"/>
          </a:xfrm>
        </p:spPr>
        <p:txBody>
          <a:bodyPr/>
          <a:lstStyle/>
          <a:p>
            <a:pPr eaLnBrk="1" hangingPunct="1">
              <a:spcBef>
                <a:spcPts val="1000"/>
              </a:spcBef>
            </a:pPr>
            <a:r>
              <a:rPr lang="en-US" altLang="zh-CN" sz="3400" dirty="0"/>
              <a:t>Review to Divide-and-Conquer Paradigm</a:t>
            </a:r>
          </a:p>
          <a:p>
            <a:pPr eaLnBrk="1" hangingPunct="1">
              <a:spcBef>
                <a:spcPts val="1000"/>
              </a:spcBef>
            </a:pPr>
            <a:r>
              <a:rPr lang="en-US" altLang="zh-CN" sz="3400" dirty="0"/>
              <a:t>Polynomial Multiplication Problem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zh-CN" sz="2600" dirty="0">
                <a:latin typeface="Calibri" panose="020F0502020204030204" pitchFamily="34" charset="0"/>
                <a:cs typeface="Calibri" panose="020F0502020204030204" pitchFamily="34" charset="0"/>
              </a:rPr>
              <a:t>Problem definition 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zh-CN" sz="2600" dirty="0"/>
              <a:t>A brute force algorithm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zh-CN" sz="2600" dirty="0"/>
              <a:t>A first divide-and-conquer algorithm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zh-CN" sz="2600" dirty="0"/>
              <a:t>An improved divide-and-conquer algorithm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zh-CN" sz="2600" dirty="0"/>
              <a:t>Analysis of the divide-and-conquer algorithm</a:t>
            </a:r>
          </a:p>
          <a:p>
            <a:pPr eaLnBrk="1" hangingPunct="1">
              <a:spcBef>
                <a:spcPts val="1000"/>
              </a:spcBef>
            </a:pPr>
            <a:r>
              <a:rPr lang="en-US" altLang="zh-CN" sz="3400" dirty="0"/>
              <a:t>Quicksort Problem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zh-CN" sz="2600" dirty="0"/>
              <a:t>Basic partition 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zh-CN" sz="2600" dirty="0"/>
              <a:t>Randomized partition and randomized quicksort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zh-CN" sz="2600" dirty="0"/>
              <a:t>Analysis of the randomized quicksort</a:t>
            </a:r>
          </a:p>
          <a:p>
            <a:pPr lvl="1" eaLnBrk="1" hangingPunct="1">
              <a:spcBef>
                <a:spcPts val="300"/>
              </a:spcBef>
            </a:pPr>
            <a:endParaRPr lang="en-US" altLang="zh-CN" sz="2600" dirty="0"/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>
                <a:latin typeface="Calibri" panose="020F0502020204030204" pitchFamily="34" charset="0"/>
                <a:cs typeface="Calibri" panose="020F0502020204030204" pitchFamily="34" charset="0"/>
              </a:rPr>
              <a:t>Outline</a:t>
            </a:r>
            <a:endParaRPr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2</a:t>
            </a:fld>
            <a:endParaRPr lang="en-US" altLang="zh-CN" sz="1200" b="0"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53399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457200" y="980728"/>
                <a:ext cx="8229600" cy="5688632"/>
              </a:xfrm>
            </p:spPr>
            <p:txBody>
              <a:bodyPr/>
              <a:lstStyle/>
              <a:p>
                <a:pPr marL="0" indent="0" eaLnBrk="1" hangingPunct="1">
                  <a:buNone/>
                </a:pPr>
                <a:r>
                  <a:rPr lang="en-US" altLang="zh-CN" sz="2800" dirty="0"/>
                  <a:t>To ease analysis, assume n = m.</a:t>
                </a:r>
              </a:p>
              <a:p>
                <a:pPr eaLnBrk="1" hangingPunct="1"/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altLang="zh-CN" sz="28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altLang="zh-CN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p>
                          <m:sSupPr>
                            <m:ctrlPr>
                              <a:rPr lang="en-US" altLang="zh-CN" sz="28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e>
                    </m:nary>
                  </m:oMath>
                </a14:m>
                <a:endParaRPr lang="en-US" altLang="zh-CN" sz="2800" dirty="0"/>
              </a:p>
              <a:p>
                <a:pPr eaLnBrk="1" hangingPunct="1"/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sSub>
                          <m:sSubPr>
                            <m:ctrlP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p>
                          <m:sSupPr>
                            <m:ctrlP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e>
                    </m:nary>
                  </m:oMath>
                </a14:m>
                <a:endParaRPr lang="en-US" altLang="zh-CN" sz="2800" b="0" dirty="0"/>
              </a:p>
              <a:p>
                <a:pPr eaLnBrk="1" hangingPunct="1"/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sSup>
                          <m:sSupPr>
                            <m:ctrlP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US" altLang="zh-CN" sz="2800" dirty="0"/>
                  <a:t> with </a:t>
                </a:r>
              </a:p>
              <a:p>
                <a:pPr marL="0" indent="0" eaLnBrk="1" hangingPunct="1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𝑓𝑜𝑟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𝑎𝑙𝑙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 0≤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≤2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altLang="zh-CN" sz="2800" dirty="0"/>
              </a:p>
            </p:txBody>
          </p:sp>
        </mc:Choice>
        <mc:Fallback xmlns="">
          <p:sp>
            <p:nvSpPr>
              <p:cNvPr id="8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457200" y="980728"/>
                <a:ext cx="8229600" cy="5688632"/>
              </a:xfrm>
              <a:blipFill>
                <a:blip r:embed="rId2"/>
                <a:stretch>
                  <a:fillRect l="-1481" t="-117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Direct (Brute Force) Approach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20</a:t>
            </a:fld>
            <a:endParaRPr lang="en-US" altLang="zh-CN" sz="1200" b="0"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21237212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Expected Running Time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457200" y="836613"/>
                <a:ext cx="8229600" cy="4937125"/>
              </a:xfrm>
            </p:spPr>
            <p:txBody>
              <a:bodyPr/>
              <a:lstStyle/>
              <a:p>
                <a:pPr eaLnBrk="1" hangingPunct="1"/>
                <a:r>
                  <a:rPr lang="en-US" altLang="zh-CN" sz="2800" dirty="0"/>
                  <a:t>Expected Running Time of Randomized-Quicksort:</a:t>
                </a:r>
              </a:p>
              <a:p>
                <a:pPr lvl="1" eaLnBrk="1" hangingPunct="1"/>
                <a:r>
                  <a:rPr lang="en-US" altLang="zh-CN" sz="2400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zh-CN" sz="240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 &lt;</m:t>
                    </m:r>
                    <m:sSub>
                      <m:sSub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zh-CN" sz="240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&lt;…&lt;</m:t>
                    </m:r>
                    <m:sSub>
                      <m:sSub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 dirty="0" err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zh-CN" sz="2400" i="1" dirty="0" err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CN" sz="2400" dirty="0"/>
                  <a:t> be the n elements in sorted order</a:t>
                </a:r>
              </a:p>
              <a:p>
                <a:pPr lvl="1" eaLnBrk="1" hangingPunct="1"/>
                <a:r>
                  <a:rPr lang="en-US" altLang="zh-CN" sz="2400" dirty="0"/>
                  <a:t>X: total number of comparisons performed in </a:t>
                </a:r>
                <a:r>
                  <a:rPr lang="en-US" altLang="zh-CN" sz="2400" dirty="0">
                    <a:solidFill>
                      <a:srgbClr val="FF0000"/>
                    </a:solidFill>
                  </a:rPr>
                  <a:t>all</a:t>
                </a:r>
                <a:r>
                  <a:rPr lang="en-US" altLang="zh-CN" sz="2400" dirty="0"/>
                  <a:t> calls to randomized-partition</a:t>
                </a:r>
              </a:p>
              <a:p>
                <a:pPr lvl="1" eaLnBrk="1" hangingPunct="1"/>
                <a:r>
                  <a:rPr lang="en-US" altLang="zh-CN" sz="2400" dirty="0" err="1"/>
                  <a:t>X</a:t>
                </a:r>
                <a:r>
                  <a:rPr lang="en-US" altLang="zh-CN" sz="2400" baseline="-25000" dirty="0" err="1"/>
                  <a:t>ij</a:t>
                </a:r>
                <a:r>
                  <a:rPr lang="en-US" altLang="zh-CN" sz="2400" dirty="0"/>
                  <a:t> : number of comparisons between </a:t>
                </a:r>
                <a:r>
                  <a:rPr lang="en-US" altLang="zh-CN" sz="2400" dirty="0" err="1"/>
                  <a:t>z</a:t>
                </a:r>
                <a:r>
                  <a:rPr lang="en-US" altLang="zh-CN" sz="2400" baseline="-25000" dirty="0" err="1"/>
                  <a:t>i</a:t>
                </a:r>
                <a:r>
                  <a:rPr lang="en-US" altLang="zh-CN" sz="2400" dirty="0"/>
                  <a:t> and </a:t>
                </a:r>
                <a:r>
                  <a:rPr lang="en-US" altLang="zh-CN" sz="2400" dirty="0" err="1"/>
                  <a:t>z</a:t>
                </a:r>
                <a:r>
                  <a:rPr lang="en-US" altLang="zh-CN" sz="2400" baseline="-25000" dirty="0" err="1"/>
                  <a:t>j</a:t>
                </a:r>
                <a:endParaRPr lang="en-US" altLang="zh-CN" sz="2400" baseline="-25000" dirty="0"/>
              </a:p>
              <a:p>
                <a:pPr lvl="2" eaLnBrk="1" hangingPunct="1"/>
                <a:r>
                  <a:rPr lang="en-US" altLang="zh-CN" sz="2000" dirty="0"/>
                  <a:t>can only be </a:t>
                </a:r>
                <a:r>
                  <a:rPr lang="en-US" altLang="zh-CN" sz="2000" dirty="0">
                    <a:solidFill>
                      <a:srgbClr val="0070C0"/>
                    </a:solidFill>
                  </a:rPr>
                  <a:t>0 or 1</a:t>
                </a:r>
              </a:p>
              <a:p>
                <a:pPr lvl="2" eaLnBrk="1" hangingPunct="1"/>
                <a:endParaRPr lang="en-US" altLang="zh-CN" sz="2000" dirty="0">
                  <a:solidFill>
                    <a:srgbClr val="0070C0"/>
                  </a:solidFill>
                </a:endParaRPr>
              </a:p>
              <a:p>
                <a:pPr marL="693737" lvl="2" indent="0" eaLnBrk="1" hangingPunct="1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altLang="zh-CN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altLang="zh-CN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nary>
                                <m:naryPr>
                                  <m:chr m:val="∑"/>
                                  <m:ctrlPr>
                                    <a:rPr lang="en-US" altLang="zh-CN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zh-CN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altLang="zh-CN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altLang="zh-CN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CN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  <m:sup>
                                  <m:r>
                                    <a:rPr lang="en-US" altLang="zh-CN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altLang="zh-CN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altLang="zh-CN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</m:nary>
                        </m:e>
                      </m:d>
                      <m:r>
                        <a:rPr lang="en-US" altLang="zh-CN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  <m:sup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lang="en-US" altLang="zh-CN" sz="2000" i="1" smtClean="0"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e>
                          </m:nary>
                        </m:e>
                      </m:nary>
                    </m:oMath>
                    <m:oMath xmlns:m="http://schemas.openxmlformats.org/officeDocument/2006/math">
                      <m:r>
                        <a:rPr lang="en-US" altLang="zh-CN" sz="2000" b="0" i="0" smtClean="0">
                          <a:latin typeface="Cambria Math" panose="02040503050406030204" pitchFamily="18" charset="0"/>
                        </a:rPr>
                        <m:t>          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 =</m:t>
                      </m:r>
                      <m:nary>
                        <m:naryPr>
                          <m:chr m:val="∑"/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  <m:sup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func>
                                <m:func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sz="2000" b="0" i="0" smtClean="0">
                                      <a:latin typeface="Cambria Math" panose="02040503050406030204" pitchFamily="18" charset="0"/>
                                    </a:rPr>
                                    <m:t>Pr</m:t>
                                  </m:r>
                                </m:fName>
                                <m:e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  <m:t>𝑖𝑠</m:t>
                                      </m:r>
                                      <m: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  <m:t>𝑐𝑜𝑚𝑝𝑎𝑟𝑒𝑑</m:t>
                                      </m:r>
                                      <m: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  <m:t>𝑤𝑖𝑡h</m:t>
                                      </m:r>
                                      <m: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×1</m:t>
                              </m:r>
                            </m:e>
                          </m:nary>
                        </m:e>
                      </m:nary>
                    </m:oMath>
                    <m:oMath xmlns:m="http://schemas.openxmlformats.org/officeDocument/2006/math">
                      <m:r>
                        <a:rPr lang="en-US" altLang="zh-CN" sz="2000" b="0" i="0" smtClean="0">
                          <a:latin typeface="Cambria Math" panose="02040503050406030204" pitchFamily="18" charset="0"/>
                        </a:rPr>
                        <m:t>                 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func>
                        <m:func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000" b="0" i="0" smtClean="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𝑖𝑠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𝑛𝑜𝑡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𝑐𝑜𝑚𝑝𝑎𝑟𝑒𝑑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𝑤𝑖𝑡h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altLang="zh-CN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  <m:oMath xmlns:m="http://schemas.openxmlformats.org/officeDocument/2006/math">
                      <m:r>
                        <a:rPr lang="en-US" altLang="zh-CN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     </m:t>
                      </m:r>
                      <m:r>
                        <a:rPr lang="en-US" altLang="zh-CN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  <m:sup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func>
                                <m:funcPr>
                                  <m:ctrlPr>
                                    <a:rPr lang="en-US" altLang="zh-CN" sz="200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sz="200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Pr</m:t>
                                  </m:r>
                                </m:fName>
                                <m:e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en-US" altLang="zh-CN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altLang="zh-CN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altLang="zh-CN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𝑖𝑠</m:t>
                                      </m:r>
                                      <m:r>
                                        <a:rPr lang="en-US" altLang="zh-CN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altLang="zh-CN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𝑐𝑜𝑚𝑝𝑎𝑟𝑒𝑑</m:t>
                                      </m:r>
                                      <m:r>
                                        <a:rPr lang="en-US" altLang="zh-CN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altLang="zh-CN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𝑤𝑖𝑡h</m:t>
                                      </m:r>
                                      <m:r>
                                        <a:rPr lang="en-US" altLang="zh-CN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e>
                          </m:nary>
                        </m:e>
                      </m:nary>
                    </m:oMath>
                  </m:oMathPara>
                </a14:m>
                <a:endParaRPr lang="en-US" altLang="zh-CN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457200" y="836613"/>
                <a:ext cx="8229600" cy="4937125"/>
              </a:xfrm>
              <a:blipFill>
                <a:blip r:embed="rId2"/>
                <a:stretch>
                  <a:fillRect l="-593" t="-1111" b="-2123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200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2" name="矩形 1"/>
          <p:cNvSpPr/>
          <p:nvPr/>
        </p:nvSpPr>
        <p:spPr bwMode="auto">
          <a:xfrm>
            <a:off x="2195736" y="5611091"/>
            <a:ext cx="4536504" cy="124690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6" name="矩形 5"/>
          <p:cNvSpPr/>
          <p:nvPr/>
        </p:nvSpPr>
        <p:spPr bwMode="auto">
          <a:xfrm>
            <a:off x="3851920" y="4797152"/>
            <a:ext cx="4608512" cy="124690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34126832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Expected Running Time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457200" y="836613"/>
                <a:ext cx="8229600" cy="4937125"/>
              </a:xfrm>
            </p:spPr>
            <p:txBody>
              <a:bodyPr/>
              <a:lstStyle/>
              <a:p>
                <a:pPr eaLnBrk="1" hangingPunct="1"/>
                <a:r>
                  <a:rPr lang="en-US" altLang="zh-CN" sz="2800" dirty="0"/>
                  <a:t>Expected Running Time of Randomized-Quicksort:</a:t>
                </a:r>
              </a:p>
              <a:p>
                <a:pPr lvl="1" eaLnBrk="1" hangingPunct="1"/>
                <a:r>
                  <a:rPr lang="en-US" altLang="zh-CN" sz="2400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zh-CN" sz="240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 &lt;</m:t>
                    </m:r>
                    <m:sSub>
                      <m:sSub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zh-CN" sz="240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&lt;…&lt;</m:t>
                    </m:r>
                    <m:sSub>
                      <m:sSub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 dirty="0" err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zh-CN" sz="2400" i="1" dirty="0" err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CN" sz="2400" dirty="0"/>
                  <a:t> be the n elements in sorted order</a:t>
                </a:r>
              </a:p>
              <a:p>
                <a:pPr lvl="1" eaLnBrk="1" hangingPunct="1"/>
                <a:r>
                  <a:rPr lang="en-US" altLang="zh-CN" sz="2400" dirty="0"/>
                  <a:t>X: total number of comparisons performed in </a:t>
                </a:r>
                <a:r>
                  <a:rPr lang="en-US" altLang="zh-CN" sz="2400" dirty="0">
                    <a:solidFill>
                      <a:srgbClr val="FF0000"/>
                    </a:solidFill>
                  </a:rPr>
                  <a:t>all</a:t>
                </a:r>
                <a:r>
                  <a:rPr lang="en-US" altLang="zh-CN" sz="2400" dirty="0"/>
                  <a:t> calls to randomized-partition</a:t>
                </a:r>
              </a:p>
              <a:p>
                <a:pPr lvl="1" eaLnBrk="1" hangingPunct="1"/>
                <a:r>
                  <a:rPr lang="en-US" altLang="zh-CN" sz="2400" dirty="0" err="1"/>
                  <a:t>X</a:t>
                </a:r>
                <a:r>
                  <a:rPr lang="en-US" altLang="zh-CN" sz="2400" baseline="-25000" dirty="0" err="1"/>
                  <a:t>ij</a:t>
                </a:r>
                <a:r>
                  <a:rPr lang="en-US" altLang="zh-CN" sz="2400" dirty="0"/>
                  <a:t> : number of comparisons between </a:t>
                </a:r>
                <a:r>
                  <a:rPr lang="en-US" altLang="zh-CN" sz="2400" dirty="0" err="1"/>
                  <a:t>z</a:t>
                </a:r>
                <a:r>
                  <a:rPr lang="en-US" altLang="zh-CN" sz="2400" baseline="-25000" dirty="0" err="1"/>
                  <a:t>i</a:t>
                </a:r>
                <a:r>
                  <a:rPr lang="en-US" altLang="zh-CN" sz="2400" dirty="0"/>
                  <a:t> and </a:t>
                </a:r>
                <a:r>
                  <a:rPr lang="en-US" altLang="zh-CN" sz="2400" dirty="0" err="1"/>
                  <a:t>z</a:t>
                </a:r>
                <a:r>
                  <a:rPr lang="en-US" altLang="zh-CN" sz="2400" baseline="-25000" dirty="0" err="1"/>
                  <a:t>j</a:t>
                </a:r>
                <a:endParaRPr lang="en-US" altLang="zh-CN" sz="2400" baseline="-25000" dirty="0"/>
              </a:p>
              <a:p>
                <a:pPr lvl="2" eaLnBrk="1" hangingPunct="1"/>
                <a:r>
                  <a:rPr lang="en-US" altLang="zh-CN" sz="2000" dirty="0"/>
                  <a:t>can only be </a:t>
                </a:r>
                <a:r>
                  <a:rPr lang="en-US" altLang="zh-CN" sz="2000" dirty="0">
                    <a:solidFill>
                      <a:srgbClr val="0070C0"/>
                    </a:solidFill>
                  </a:rPr>
                  <a:t>0 or 1</a:t>
                </a:r>
              </a:p>
              <a:p>
                <a:pPr lvl="2" eaLnBrk="1" hangingPunct="1"/>
                <a:endParaRPr lang="en-US" altLang="zh-CN" sz="2000" dirty="0">
                  <a:solidFill>
                    <a:srgbClr val="0070C0"/>
                  </a:solidFill>
                </a:endParaRPr>
              </a:p>
              <a:p>
                <a:pPr marL="693737" lvl="2" indent="0" eaLnBrk="1" hangingPunct="1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altLang="zh-CN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altLang="zh-CN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nary>
                                <m:naryPr>
                                  <m:chr m:val="∑"/>
                                  <m:ctrlPr>
                                    <a:rPr lang="en-US" altLang="zh-CN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zh-CN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altLang="zh-CN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altLang="zh-CN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CN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  <m:sup>
                                  <m:r>
                                    <a:rPr lang="en-US" altLang="zh-CN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altLang="zh-CN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altLang="zh-CN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</m:nary>
                        </m:e>
                      </m:d>
                      <m:r>
                        <a:rPr lang="en-US" altLang="zh-CN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  <m:sup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lang="en-US" altLang="zh-CN" sz="2000" i="1" smtClean="0"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e>
                          </m:nary>
                        </m:e>
                      </m:nary>
                    </m:oMath>
                    <m:oMath xmlns:m="http://schemas.openxmlformats.org/officeDocument/2006/math">
                      <m:r>
                        <a:rPr lang="en-US" altLang="zh-CN" sz="2000" b="0" i="0" smtClean="0">
                          <a:latin typeface="Cambria Math" panose="02040503050406030204" pitchFamily="18" charset="0"/>
                        </a:rPr>
                        <m:t>          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 =</m:t>
                      </m:r>
                      <m:nary>
                        <m:naryPr>
                          <m:chr m:val="∑"/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  <m:sup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func>
                                <m:func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sz="2000" b="0" i="0" smtClean="0">
                                      <a:latin typeface="Cambria Math" panose="02040503050406030204" pitchFamily="18" charset="0"/>
                                    </a:rPr>
                                    <m:t>Pr</m:t>
                                  </m:r>
                                </m:fName>
                                <m:e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  <m:t>𝑖𝑠</m:t>
                                      </m:r>
                                      <m: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  <m:t>𝑐𝑜𝑚𝑝𝑎𝑟𝑒𝑑</m:t>
                                      </m:r>
                                      <m: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  <m:t>𝑤𝑖𝑡h</m:t>
                                      </m:r>
                                      <m: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×1</m:t>
                              </m:r>
                            </m:e>
                          </m:nary>
                        </m:e>
                      </m:nary>
                    </m:oMath>
                    <m:oMath xmlns:m="http://schemas.openxmlformats.org/officeDocument/2006/math">
                      <m:r>
                        <a:rPr lang="en-US" altLang="zh-CN" sz="2000" b="0" i="0" smtClean="0">
                          <a:latin typeface="Cambria Math" panose="02040503050406030204" pitchFamily="18" charset="0"/>
                        </a:rPr>
                        <m:t>                 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func>
                        <m:func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000" b="0" i="0" smtClean="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𝑖𝑠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𝑛𝑜𝑡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𝑐𝑜𝑚𝑝𝑎𝑟𝑒𝑑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𝑤𝑖𝑡h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altLang="zh-CN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  <m:oMath xmlns:m="http://schemas.openxmlformats.org/officeDocument/2006/math">
                      <m:r>
                        <a:rPr lang="en-US" altLang="zh-CN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     </m:t>
                      </m:r>
                      <m:r>
                        <a:rPr lang="en-US" altLang="zh-CN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  <m:sup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func>
                                <m:funcPr>
                                  <m:ctrlPr>
                                    <a:rPr lang="en-US" altLang="zh-CN" sz="200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sz="200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Pr</m:t>
                                  </m:r>
                                </m:fName>
                                <m:e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en-US" altLang="zh-CN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altLang="zh-CN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altLang="zh-CN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𝑖𝑠</m:t>
                                      </m:r>
                                      <m:r>
                                        <a:rPr lang="en-US" altLang="zh-CN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altLang="zh-CN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𝑐𝑜𝑚𝑝𝑎𝑟𝑒𝑑</m:t>
                                      </m:r>
                                      <m:r>
                                        <a:rPr lang="en-US" altLang="zh-CN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altLang="zh-CN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𝑤𝑖𝑡h</m:t>
                                      </m:r>
                                      <m:r>
                                        <a:rPr lang="en-US" altLang="zh-CN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e>
                          </m:nary>
                        </m:e>
                      </m:nary>
                    </m:oMath>
                  </m:oMathPara>
                </a14:m>
                <a:endParaRPr lang="en-US" altLang="zh-CN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457200" y="836613"/>
                <a:ext cx="8229600" cy="4937125"/>
              </a:xfrm>
              <a:blipFill>
                <a:blip r:embed="rId2"/>
                <a:stretch>
                  <a:fillRect l="-593" t="-1111" b="-2123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201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2" name="矩形 1"/>
          <p:cNvSpPr/>
          <p:nvPr/>
        </p:nvSpPr>
        <p:spPr bwMode="auto">
          <a:xfrm>
            <a:off x="2195736" y="5943600"/>
            <a:ext cx="4536504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64937738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Expected Running Time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457200" y="836613"/>
                <a:ext cx="8229600" cy="4937125"/>
              </a:xfrm>
            </p:spPr>
            <p:txBody>
              <a:bodyPr/>
              <a:lstStyle/>
              <a:p>
                <a:pPr eaLnBrk="1" hangingPunct="1"/>
                <a:r>
                  <a:rPr lang="en-US" altLang="zh-CN" sz="2800" dirty="0"/>
                  <a:t>Expected Running Time of Randomized-Quicksort:</a:t>
                </a:r>
              </a:p>
              <a:p>
                <a:pPr lvl="1" eaLnBrk="1" hangingPunct="1"/>
                <a:r>
                  <a:rPr lang="en-US" altLang="zh-CN" sz="2400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zh-CN" sz="240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 &lt;</m:t>
                    </m:r>
                    <m:sSub>
                      <m:sSub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zh-CN" sz="240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&lt;…&lt;</m:t>
                    </m:r>
                    <m:sSub>
                      <m:sSub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 dirty="0" err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zh-CN" sz="2400" i="1" dirty="0" err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CN" sz="2400" dirty="0"/>
                  <a:t> be the n elements in sorted order</a:t>
                </a:r>
              </a:p>
              <a:p>
                <a:pPr lvl="1" eaLnBrk="1" hangingPunct="1"/>
                <a:r>
                  <a:rPr lang="en-US" altLang="zh-CN" sz="2400" dirty="0"/>
                  <a:t>X: total number of comparisons performed in </a:t>
                </a:r>
                <a:r>
                  <a:rPr lang="en-US" altLang="zh-CN" sz="2400" dirty="0">
                    <a:solidFill>
                      <a:srgbClr val="FF0000"/>
                    </a:solidFill>
                  </a:rPr>
                  <a:t>all</a:t>
                </a:r>
                <a:r>
                  <a:rPr lang="en-US" altLang="zh-CN" sz="2400" dirty="0"/>
                  <a:t> calls to randomized-partition</a:t>
                </a:r>
              </a:p>
              <a:p>
                <a:pPr lvl="1" eaLnBrk="1" hangingPunct="1"/>
                <a:r>
                  <a:rPr lang="en-US" altLang="zh-CN" sz="2400" dirty="0" err="1"/>
                  <a:t>X</a:t>
                </a:r>
                <a:r>
                  <a:rPr lang="en-US" altLang="zh-CN" sz="2400" baseline="-25000" dirty="0" err="1"/>
                  <a:t>ij</a:t>
                </a:r>
                <a:r>
                  <a:rPr lang="en-US" altLang="zh-CN" sz="2400" dirty="0"/>
                  <a:t> : number of comparisons between </a:t>
                </a:r>
                <a:r>
                  <a:rPr lang="en-US" altLang="zh-CN" sz="2400" dirty="0" err="1"/>
                  <a:t>z</a:t>
                </a:r>
                <a:r>
                  <a:rPr lang="en-US" altLang="zh-CN" sz="2400" baseline="-25000" dirty="0" err="1"/>
                  <a:t>i</a:t>
                </a:r>
                <a:r>
                  <a:rPr lang="en-US" altLang="zh-CN" sz="2400" dirty="0"/>
                  <a:t> and </a:t>
                </a:r>
                <a:r>
                  <a:rPr lang="en-US" altLang="zh-CN" sz="2400" dirty="0" err="1"/>
                  <a:t>z</a:t>
                </a:r>
                <a:r>
                  <a:rPr lang="en-US" altLang="zh-CN" sz="2400" baseline="-25000" dirty="0" err="1"/>
                  <a:t>j</a:t>
                </a:r>
                <a:endParaRPr lang="en-US" altLang="zh-CN" sz="2400" baseline="-25000" dirty="0"/>
              </a:p>
              <a:p>
                <a:pPr lvl="2" eaLnBrk="1" hangingPunct="1"/>
                <a:r>
                  <a:rPr lang="en-US" altLang="zh-CN" sz="2000" dirty="0"/>
                  <a:t>can only be </a:t>
                </a:r>
                <a:r>
                  <a:rPr lang="en-US" altLang="zh-CN" sz="2000" dirty="0">
                    <a:solidFill>
                      <a:srgbClr val="0070C0"/>
                    </a:solidFill>
                  </a:rPr>
                  <a:t>0 or 1</a:t>
                </a:r>
              </a:p>
              <a:p>
                <a:pPr lvl="2" eaLnBrk="1" hangingPunct="1"/>
                <a:endParaRPr lang="en-US" altLang="zh-CN" sz="2000" dirty="0">
                  <a:solidFill>
                    <a:srgbClr val="0070C0"/>
                  </a:solidFill>
                </a:endParaRPr>
              </a:p>
              <a:p>
                <a:pPr marL="693737" lvl="2" indent="0" eaLnBrk="1" hangingPunct="1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altLang="zh-CN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altLang="zh-CN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nary>
                                <m:naryPr>
                                  <m:chr m:val="∑"/>
                                  <m:ctrlPr>
                                    <a:rPr lang="en-US" altLang="zh-CN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zh-CN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altLang="zh-CN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altLang="zh-CN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CN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  <m:sup>
                                  <m:r>
                                    <a:rPr lang="en-US" altLang="zh-CN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altLang="zh-CN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altLang="zh-CN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</m:nary>
                        </m:e>
                      </m:d>
                      <m:r>
                        <a:rPr lang="en-US" altLang="zh-CN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  <m:sup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lang="en-US" altLang="zh-CN" sz="2000" i="1" smtClean="0"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e>
                          </m:nary>
                        </m:e>
                      </m:nary>
                    </m:oMath>
                    <m:oMath xmlns:m="http://schemas.openxmlformats.org/officeDocument/2006/math">
                      <m:r>
                        <a:rPr lang="en-US" altLang="zh-CN" sz="2000" b="0" i="0" smtClean="0">
                          <a:latin typeface="Cambria Math" panose="02040503050406030204" pitchFamily="18" charset="0"/>
                        </a:rPr>
                        <m:t>          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 =</m:t>
                      </m:r>
                      <m:nary>
                        <m:naryPr>
                          <m:chr m:val="∑"/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  <m:sup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func>
                                <m:func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sz="2000" b="0" i="0" smtClean="0">
                                      <a:latin typeface="Cambria Math" panose="02040503050406030204" pitchFamily="18" charset="0"/>
                                    </a:rPr>
                                    <m:t>Pr</m:t>
                                  </m:r>
                                </m:fName>
                                <m:e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  <m:t>𝑖𝑠</m:t>
                                      </m:r>
                                      <m: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  <m:t>𝑐𝑜𝑚𝑝𝑎𝑟𝑒𝑑</m:t>
                                      </m:r>
                                      <m: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  <m:t>𝑤𝑖𝑡h</m:t>
                                      </m:r>
                                      <m: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×1</m:t>
                              </m:r>
                            </m:e>
                          </m:nary>
                        </m:e>
                      </m:nary>
                    </m:oMath>
                    <m:oMath xmlns:m="http://schemas.openxmlformats.org/officeDocument/2006/math">
                      <m:r>
                        <a:rPr lang="en-US" altLang="zh-CN" sz="2000" b="0" i="0" smtClean="0">
                          <a:latin typeface="Cambria Math" panose="02040503050406030204" pitchFamily="18" charset="0"/>
                        </a:rPr>
                        <m:t>                 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func>
                        <m:func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000" b="0" i="0" smtClean="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𝑖𝑠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𝑛𝑜𝑡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𝑐𝑜𝑚𝑝𝑎𝑟𝑒𝑑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𝑤𝑖𝑡h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altLang="zh-CN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  <m:oMath xmlns:m="http://schemas.openxmlformats.org/officeDocument/2006/math">
                      <m:r>
                        <a:rPr lang="en-US" altLang="zh-CN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     </m:t>
                      </m:r>
                      <m:r>
                        <a:rPr lang="en-US" altLang="zh-CN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  <m:sup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func>
                                <m:funcPr>
                                  <m:ctrlPr>
                                    <a:rPr lang="en-US" altLang="zh-CN" sz="200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sz="200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Pr</m:t>
                                  </m:r>
                                </m:fName>
                                <m:e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en-US" altLang="zh-CN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altLang="zh-CN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altLang="zh-CN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𝑖𝑠</m:t>
                                      </m:r>
                                      <m:r>
                                        <a:rPr lang="en-US" altLang="zh-CN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altLang="zh-CN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𝑐𝑜𝑚𝑝𝑎𝑟𝑒𝑑</m:t>
                                      </m:r>
                                      <m:r>
                                        <a:rPr lang="en-US" altLang="zh-CN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altLang="zh-CN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𝑤𝑖𝑡h</m:t>
                                      </m:r>
                                      <m:r>
                                        <a:rPr lang="en-US" altLang="zh-CN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e>
                          </m:nary>
                        </m:e>
                      </m:nary>
                    </m:oMath>
                  </m:oMathPara>
                </a14:m>
                <a:endParaRPr lang="en-US" altLang="zh-CN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457200" y="836613"/>
                <a:ext cx="8229600" cy="4937125"/>
              </a:xfrm>
              <a:blipFill>
                <a:blip r:embed="rId2"/>
                <a:stretch>
                  <a:fillRect l="-593" t="-1111" b="-2123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202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2" name="矩形 1"/>
          <p:cNvSpPr/>
          <p:nvPr/>
        </p:nvSpPr>
        <p:spPr bwMode="auto">
          <a:xfrm>
            <a:off x="2411760" y="5943600"/>
            <a:ext cx="4176464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59974780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Expected Running Time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457200" y="836613"/>
                <a:ext cx="8229600" cy="4937125"/>
              </a:xfrm>
            </p:spPr>
            <p:txBody>
              <a:bodyPr/>
              <a:lstStyle/>
              <a:p>
                <a:pPr eaLnBrk="1" hangingPunct="1"/>
                <a:r>
                  <a:rPr lang="en-US" altLang="zh-CN" sz="2800" dirty="0"/>
                  <a:t>Expected Running Time of Randomized-Quicksort:</a:t>
                </a:r>
              </a:p>
              <a:p>
                <a:pPr lvl="1" eaLnBrk="1" hangingPunct="1"/>
                <a:r>
                  <a:rPr lang="en-US" altLang="zh-CN" sz="2400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zh-CN" sz="240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 &lt;</m:t>
                    </m:r>
                    <m:sSub>
                      <m:sSub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zh-CN" sz="240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&lt;…&lt;</m:t>
                    </m:r>
                    <m:sSub>
                      <m:sSub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 dirty="0" err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zh-CN" sz="2400" i="1" dirty="0" err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CN" sz="2400" dirty="0"/>
                  <a:t> be the n elements in sorted order</a:t>
                </a:r>
              </a:p>
              <a:p>
                <a:pPr lvl="1" eaLnBrk="1" hangingPunct="1"/>
                <a:r>
                  <a:rPr lang="en-US" altLang="zh-CN" sz="2400" dirty="0"/>
                  <a:t>X: total number of comparisons performed in </a:t>
                </a:r>
                <a:r>
                  <a:rPr lang="en-US" altLang="zh-CN" sz="2400" dirty="0">
                    <a:solidFill>
                      <a:srgbClr val="FF0000"/>
                    </a:solidFill>
                  </a:rPr>
                  <a:t>all</a:t>
                </a:r>
                <a:r>
                  <a:rPr lang="en-US" altLang="zh-CN" sz="2400" dirty="0"/>
                  <a:t> calls to randomized-partition</a:t>
                </a:r>
              </a:p>
              <a:p>
                <a:pPr lvl="1" eaLnBrk="1" hangingPunct="1"/>
                <a:r>
                  <a:rPr lang="en-US" altLang="zh-CN" sz="2400" dirty="0" err="1"/>
                  <a:t>X</a:t>
                </a:r>
                <a:r>
                  <a:rPr lang="en-US" altLang="zh-CN" sz="2400" baseline="-25000" dirty="0" err="1"/>
                  <a:t>ij</a:t>
                </a:r>
                <a:r>
                  <a:rPr lang="en-US" altLang="zh-CN" sz="2400" dirty="0"/>
                  <a:t> : number of comparisons between </a:t>
                </a:r>
                <a:r>
                  <a:rPr lang="en-US" altLang="zh-CN" sz="2400" dirty="0" err="1"/>
                  <a:t>z</a:t>
                </a:r>
                <a:r>
                  <a:rPr lang="en-US" altLang="zh-CN" sz="2400" baseline="-25000" dirty="0" err="1"/>
                  <a:t>i</a:t>
                </a:r>
                <a:r>
                  <a:rPr lang="en-US" altLang="zh-CN" sz="2400" dirty="0"/>
                  <a:t> and </a:t>
                </a:r>
                <a:r>
                  <a:rPr lang="en-US" altLang="zh-CN" sz="2400" dirty="0" err="1"/>
                  <a:t>z</a:t>
                </a:r>
                <a:r>
                  <a:rPr lang="en-US" altLang="zh-CN" sz="2400" baseline="-25000" dirty="0" err="1"/>
                  <a:t>j</a:t>
                </a:r>
                <a:endParaRPr lang="en-US" altLang="zh-CN" sz="2400" baseline="-25000" dirty="0"/>
              </a:p>
              <a:p>
                <a:pPr lvl="2" eaLnBrk="1" hangingPunct="1"/>
                <a:r>
                  <a:rPr lang="en-US" altLang="zh-CN" sz="2000" dirty="0"/>
                  <a:t>can only be </a:t>
                </a:r>
                <a:r>
                  <a:rPr lang="en-US" altLang="zh-CN" sz="2000" dirty="0">
                    <a:solidFill>
                      <a:srgbClr val="0070C0"/>
                    </a:solidFill>
                  </a:rPr>
                  <a:t>0 or 1</a:t>
                </a:r>
              </a:p>
              <a:p>
                <a:pPr lvl="2" eaLnBrk="1" hangingPunct="1"/>
                <a:endParaRPr lang="en-US" altLang="zh-CN" sz="2000" dirty="0">
                  <a:solidFill>
                    <a:srgbClr val="0070C0"/>
                  </a:solidFill>
                </a:endParaRPr>
              </a:p>
              <a:p>
                <a:pPr marL="693737" lvl="2" indent="0" eaLnBrk="1" hangingPunct="1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altLang="zh-CN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altLang="zh-CN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nary>
                                <m:naryPr>
                                  <m:chr m:val="∑"/>
                                  <m:ctrlPr>
                                    <a:rPr lang="en-US" altLang="zh-CN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zh-CN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altLang="zh-CN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altLang="zh-CN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CN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  <m:sup>
                                  <m:r>
                                    <a:rPr lang="en-US" altLang="zh-CN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altLang="zh-CN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altLang="zh-CN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</m:nary>
                        </m:e>
                      </m:d>
                      <m:r>
                        <a:rPr lang="en-US" altLang="zh-CN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  <m:sup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lang="en-US" altLang="zh-CN" sz="2000" i="1" smtClean="0"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e>
                          </m:nary>
                        </m:e>
                      </m:nary>
                    </m:oMath>
                    <m:oMath xmlns:m="http://schemas.openxmlformats.org/officeDocument/2006/math">
                      <m:r>
                        <a:rPr lang="en-US" altLang="zh-CN" sz="2000" b="0" i="0" smtClean="0">
                          <a:latin typeface="Cambria Math" panose="02040503050406030204" pitchFamily="18" charset="0"/>
                        </a:rPr>
                        <m:t>          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 =</m:t>
                      </m:r>
                      <m:nary>
                        <m:naryPr>
                          <m:chr m:val="∑"/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  <m:sup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func>
                                <m:func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sz="2000" b="0" i="0" smtClean="0">
                                      <a:latin typeface="Cambria Math" panose="02040503050406030204" pitchFamily="18" charset="0"/>
                                    </a:rPr>
                                    <m:t>Pr</m:t>
                                  </m:r>
                                </m:fName>
                                <m:e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  <m:t>𝑖𝑠</m:t>
                                      </m:r>
                                      <m: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  <m:t>𝑐𝑜𝑚𝑝𝑎𝑟𝑒𝑑</m:t>
                                      </m:r>
                                      <m: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  <m:t>𝑤𝑖𝑡h</m:t>
                                      </m:r>
                                      <m: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×1</m:t>
                              </m:r>
                            </m:e>
                          </m:nary>
                        </m:e>
                      </m:nary>
                    </m:oMath>
                    <m:oMath xmlns:m="http://schemas.openxmlformats.org/officeDocument/2006/math">
                      <m:r>
                        <a:rPr lang="en-US" altLang="zh-CN" sz="2000" b="0" i="0" smtClean="0">
                          <a:latin typeface="Cambria Math" panose="02040503050406030204" pitchFamily="18" charset="0"/>
                        </a:rPr>
                        <m:t>                 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func>
                        <m:func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000" b="0" i="0" smtClean="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𝑖𝑠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𝑛𝑜𝑡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𝑐𝑜𝑚𝑝𝑎𝑟𝑒𝑑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𝑤𝑖𝑡h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altLang="zh-CN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  <m:oMath xmlns:m="http://schemas.openxmlformats.org/officeDocument/2006/math">
                      <m:r>
                        <a:rPr lang="en-US" altLang="zh-CN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     </m:t>
                      </m:r>
                      <m:r>
                        <a:rPr lang="en-US" altLang="zh-CN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  <m:sup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func>
                                <m:funcPr>
                                  <m:ctrlPr>
                                    <a:rPr lang="en-US" altLang="zh-CN" sz="200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sz="200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Pr</m:t>
                                  </m:r>
                                </m:fName>
                                <m:e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en-US" altLang="zh-CN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altLang="zh-CN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altLang="zh-CN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𝑖𝑠</m:t>
                                      </m:r>
                                      <m:r>
                                        <a:rPr lang="en-US" altLang="zh-CN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altLang="zh-CN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𝑐𝑜𝑚𝑝𝑎𝑟𝑒𝑑</m:t>
                                      </m:r>
                                      <m:r>
                                        <a:rPr lang="en-US" altLang="zh-CN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altLang="zh-CN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𝑤𝑖𝑡h</m:t>
                                      </m:r>
                                      <m:r>
                                        <a:rPr lang="en-US" altLang="zh-CN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e>
                          </m:nary>
                        </m:e>
                      </m:nary>
                    </m:oMath>
                  </m:oMathPara>
                </a14:m>
                <a:endParaRPr lang="en-US" altLang="zh-CN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457200" y="836613"/>
                <a:ext cx="8229600" cy="4937125"/>
              </a:xfrm>
              <a:blipFill>
                <a:blip r:embed="rId2"/>
                <a:stretch>
                  <a:fillRect l="-593" t="-1111" b="-2123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203</a:t>
            </a:fld>
            <a:endParaRPr lang="en-US" altLang="zh-CN" sz="1200" b="0"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23943438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Observations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457200" y="764704"/>
                <a:ext cx="8229600" cy="4937125"/>
              </a:xfrm>
            </p:spPr>
            <p:txBody>
              <a:bodyPr/>
              <a:lstStyle/>
              <a:p>
                <a:pPr marL="0" indent="0" eaLnBrk="1" hangingPunct="1">
                  <a:buNone/>
                </a:pPr>
                <a:r>
                  <a:rPr lang="en-US" altLang="zh-CN" sz="2800" dirty="0"/>
                  <a:t>For </a:t>
                </a:r>
                <a14:m>
                  <m:oMath xmlns:m="http://schemas.openxmlformats.org/officeDocument/2006/math"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1≤</m:t>
                    </m:r>
                    <m:r>
                      <a:rPr lang="en-US" altLang="zh-CN" sz="2800" i="1" dirty="0" err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sz="2800" i="1" dirty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zh-CN" sz="2800" i="1" dirty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CN" sz="2800" i="1" dirty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zh-CN" sz="2800" i="1" dirty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zh-CN" sz="2800" dirty="0"/>
                  <a:t>,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altLang="zh-CN" sz="28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altLang="zh-CN" sz="2800" i="1" dirty="0"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altLang="zh-CN" sz="28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 dirty="0" err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zh-CN" sz="2800" i="1" dirty="0" err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800" i="1" dirty="0">
                        <a:latin typeface="Cambria Math" panose="02040503050406030204" pitchFamily="18" charset="0"/>
                      </a:rPr>
                      <m:t> , </m:t>
                    </m:r>
                    <m:sSub>
                      <m:sSubPr>
                        <m:ctrlP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 dirty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zh-CN" sz="2800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800" i="1" dirty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CN" sz="2800" i="1" dirty="0"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n-US" altLang="zh-CN" sz="28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 dirty="0" err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zh-CN" sz="2800" i="1" dirty="0" err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CN" sz="2800" i="1" dirty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altLang="zh-CN" sz="2800" dirty="0"/>
              </a:p>
              <a:p>
                <a:pPr eaLnBrk="1" hangingPunct="1"/>
                <a:r>
                  <a:rPr lang="en-US" altLang="zh-CN" sz="2800" dirty="0"/>
                  <a:t>remember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zh-CN" sz="280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800" i="1" dirty="0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 dirty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zh-CN" sz="2800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800" i="1" dirty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CN" sz="2800" i="1" dirty="0">
                        <a:latin typeface="Cambria Math" panose="02040503050406030204" pitchFamily="18" charset="0"/>
                      </a:rPr>
                      <m:t>&lt;…&lt;</m:t>
                    </m:r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 dirty="0" err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zh-CN" sz="2800" i="1" dirty="0" err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altLang="zh-CN" sz="2800" dirty="0"/>
              </a:p>
              <a:p>
                <a:pPr marL="0" indent="0" eaLnBrk="1" hangingPunct="1">
                  <a:buNone/>
                </a:pPr>
                <a:endParaRPr lang="en-US" altLang="zh-CN" sz="2400" dirty="0"/>
              </a:p>
              <a:p>
                <a:pPr marL="693737" lvl="2" indent="0" eaLnBrk="1" hangingPunct="1">
                  <a:buNone/>
                </a:pPr>
                <a:endParaRPr lang="en-US" altLang="zh-CN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457200" y="764704"/>
                <a:ext cx="8229600" cy="4937125"/>
              </a:xfrm>
              <a:blipFill>
                <a:blip r:embed="rId2"/>
                <a:stretch>
                  <a:fillRect l="-1481" t="-1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204</a:t>
            </a:fld>
            <a:endParaRPr lang="en-US" altLang="zh-CN" sz="1200" b="0"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79717239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Observations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457200" y="764704"/>
                <a:ext cx="8229600" cy="4937125"/>
              </a:xfrm>
            </p:spPr>
            <p:txBody>
              <a:bodyPr/>
              <a:lstStyle/>
              <a:p>
                <a:pPr marL="0" indent="0" eaLnBrk="1" hangingPunct="1">
                  <a:buNone/>
                </a:pPr>
                <a:r>
                  <a:rPr lang="en-US" altLang="zh-CN" sz="2800" dirty="0"/>
                  <a:t>For </a:t>
                </a:r>
                <a14:m>
                  <m:oMath xmlns:m="http://schemas.openxmlformats.org/officeDocument/2006/math"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1≤</m:t>
                    </m:r>
                    <m:r>
                      <a:rPr lang="en-US" altLang="zh-CN" sz="2800" i="1" dirty="0" err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sz="2800" i="1" dirty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zh-CN" sz="2800" i="1" dirty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CN" sz="2800" i="1" dirty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zh-CN" sz="2800" i="1" dirty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zh-CN" sz="2800" dirty="0"/>
                  <a:t>,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altLang="zh-CN" sz="28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altLang="zh-CN" sz="2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800" i="1" dirty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altLang="zh-CN" sz="28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 dirty="0" err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zh-CN" sz="2800" i="1" dirty="0" err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800" i="1" dirty="0">
                        <a:latin typeface="Cambria Math" panose="02040503050406030204" pitchFamily="18" charset="0"/>
                      </a:rPr>
                      <m:t> , </m:t>
                    </m:r>
                    <m:sSub>
                      <m:sSubPr>
                        <m:ctrlP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 dirty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zh-CN" sz="2800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800" i="1" dirty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CN" sz="2800" i="1" dirty="0"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n-US" altLang="zh-CN" sz="28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 dirty="0" err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zh-CN" sz="2800" i="1" dirty="0" err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CN" sz="2800" i="1" dirty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altLang="zh-CN" sz="2800" dirty="0"/>
              </a:p>
              <a:p>
                <a:pPr eaLnBrk="1" hangingPunct="1"/>
                <a:r>
                  <a:rPr lang="en-US" altLang="zh-CN" sz="2800" dirty="0"/>
                  <a:t>remember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zh-CN" sz="280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800" i="1" dirty="0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 dirty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zh-CN" sz="2800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800" i="1" dirty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CN" sz="2800" i="1" dirty="0">
                        <a:latin typeface="Cambria Math" panose="02040503050406030204" pitchFamily="18" charset="0"/>
                      </a:rPr>
                      <m:t>&lt;…&lt;</m:t>
                    </m:r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 dirty="0" err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zh-CN" sz="2800" i="1" dirty="0" err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altLang="zh-CN" sz="2800" dirty="0"/>
              </a:p>
              <a:p>
                <a:pPr marL="0" indent="0" eaLnBrk="1" hangingPunct="1">
                  <a:buNone/>
                </a:pPr>
                <a:r>
                  <a:rPr lang="en-US" altLang="zh-CN" sz="2800" dirty="0"/>
                  <a:t>Observations:</a:t>
                </a:r>
              </a:p>
              <a:p>
                <a:pPr eaLnBrk="1" hangingPunct="1"/>
                <a:r>
                  <a:rPr lang="en-US" altLang="zh-CN" sz="2800" dirty="0"/>
                  <a:t>Partition divides an array into three segments, left, pivot, and Right.</a:t>
                </a:r>
              </a:p>
              <a:p>
                <a:pPr eaLnBrk="1" hangingPunct="1"/>
                <a:r>
                  <a:rPr lang="en-US" altLang="zh-CN" sz="2800" dirty="0"/>
                  <a:t>When </a:t>
                </a:r>
                <a:r>
                  <a:rPr lang="en-US" altLang="zh-CN" sz="2800" dirty="0" err="1"/>
                  <a:t>z</a:t>
                </a:r>
                <a:r>
                  <a:rPr lang="en-US" altLang="zh-CN" sz="2800" baseline="-25000" dirty="0" err="1"/>
                  <a:t>i</a:t>
                </a:r>
                <a:r>
                  <a:rPr lang="en-US" altLang="zh-CN" sz="2800" dirty="0"/>
                  <a:t> and </a:t>
                </a:r>
                <a:r>
                  <a:rPr lang="en-US" altLang="zh-CN" sz="2800" dirty="0" err="1"/>
                  <a:t>z</a:t>
                </a:r>
                <a:r>
                  <a:rPr lang="en-US" altLang="zh-CN" sz="2800" baseline="-25000" dirty="0" err="1"/>
                  <a:t>j</a:t>
                </a:r>
                <a:r>
                  <a:rPr lang="en-US" altLang="zh-CN" sz="2800" dirty="0"/>
                  <a:t> are first placed in DIFFERENT segments of the array by partitioning, the pivot is one of the elements in </a:t>
                </a:r>
                <a:r>
                  <a:rPr lang="en-US" altLang="zh-CN" sz="2800" dirty="0" err="1"/>
                  <a:t>Z</a:t>
                </a:r>
                <a:r>
                  <a:rPr lang="en-US" altLang="zh-CN" sz="2800" baseline="-25000" dirty="0" err="1"/>
                  <a:t>ij</a:t>
                </a:r>
                <a:r>
                  <a:rPr lang="en-US" altLang="zh-CN" sz="2800" dirty="0"/>
                  <a:t> </a:t>
                </a:r>
              </a:p>
              <a:p>
                <a:pPr marL="0" indent="0" eaLnBrk="1" hangingPunct="1">
                  <a:buNone/>
                </a:pPr>
                <a:endParaRPr lang="en-US" altLang="zh-CN" sz="2400" dirty="0"/>
              </a:p>
              <a:p>
                <a:pPr marL="693737" lvl="2" indent="0" eaLnBrk="1" hangingPunct="1">
                  <a:buNone/>
                </a:pPr>
                <a:endParaRPr lang="en-US" altLang="zh-CN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457200" y="764704"/>
                <a:ext cx="8229600" cy="4937125"/>
              </a:xfrm>
              <a:blipFill>
                <a:blip r:embed="rId2"/>
                <a:stretch>
                  <a:fillRect l="-1481" t="-1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205</a:t>
            </a:fld>
            <a:endParaRPr lang="en-US" altLang="zh-CN" sz="1200" b="0"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43282049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Observations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457200" y="764704"/>
                <a:ext cx="8229600" cy="4937125"/>
              </a:xfrm>
            </p:spPr>
            <p:txBody>
              <a:bodyPr/>
              <a:lstStyle/>
              <a:p>
                <a:pPr marL="0" indent="0" eaLnBrk="1" hangingPunct="1">
                  <a:buNone/>
                </a:pPr>
                <a:r>
                  <a:rPr lang="en-US" altLang="zh-CN" sz="2800" dirty="0"/>
                  <a:t>For </a:t>
                </a:r>
                <a14:m>
                  <m:oMath xmlns:m="http://schemas.openxmlformats.org/officeDocument/2006/math"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1≤</m:t>
                    </m:r>
                    <m:r>
                      <a:rPr lang="en-US" altLang="zh-CN" sz="2800" i="1" dirty="0" err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sz="2800" i="1" dirty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zh-CN" sz="2800" i="1" dirty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CN" sz="2800" i="1" dirty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zh-CN" sz="2800" i="1" dirty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zh-CN" sz="2800" dirty="0"/>
                  <a:t>,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altLang="zh-CN" sz="28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altLang="zh-CN" sz="2800" i="1" dirty="0"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altLang="zh-CN" sz="28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 dirty="0" err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zh-CN" sz="2800" i="1" dirty="0" err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800" i="1" dirty="0">
                        <a:latin typeface="Cambria Math" panose="02040503050406030204" pitchFamily="18" charset="0"/>
                      </a:rPr>
                      <m:t> , </m:t>
                    </m:r>
                    <m:sSub>
                      <m:sSubPr>
                        <m:ctrlP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 dirty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zh-CN" sz="2800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800" i="1" dirty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CN" sz="2800" i="1" dirty="0"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n-US" altLang="zh-CN" sz="28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 dirty="0" err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zh-CN" sz="2800" i="1" dirty="0" err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CN" sz="2800" i="1" dirty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altLang="zh-CN" sz="2800" dirty="0"/>
              </a:p>
              <a:p>
                <a:pPr eaLnBrk="1" hangingPunct="1"/>
                <a:r>
                  <a:rPr lang="en-US" altLang="zh-CN" sz="2800" dirty="0"/>
                  <a:t>remember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zh-CN" sz="280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800" i="1" dirty="0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 dirty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zh-CN" sz="2800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800" i="1" dirty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CN" sz="2800" i="1" dirty="0">
                        <a:latin typeface="Cambria Math" panose="02040503050406030204" pitchFamily="18" charset="0"/>
                      </a:rPr>
                      <m:t>&lt;…&lt;</m:t>
                    </m:r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 dirty="0" err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zh-CN" sz="2800" i="1" dirty="0" err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altLang="zh-CN" sz="2800" dirty="0"/>
              </a:p>
              <a:p>
                <a:pPr marL="0" indent="0" eaLnBrk="1" hangingPunct="1">
                  <a:buNone/>
                </a:pPr>
                <a:r>
                  <a:rPr lang="en-US" altLang="zh-CN" sz="2800" dirty="0"/>
                  <a:t>Observations:</a:t>
                </a:r>
              </a:p>
              <a:p>
                <a:pPr eaLnBrk="1" hangingPunct="1"/>
                <a:r>
                  <a:rPr lang="en-US" altLang="zh-CN" sz="2800" dirty="0"/>
                  <a:t>Partition divides an array into three segments, left, pivot, and Right.</a:t>
                </a:r>
              </a:p>
              <a:p>
                <a:pPr eaLnBrk="1" hangingPunct="1"/>
                <a:r>
                  <a:rPr lang="en-US" altLang="zh-CN" sz="2800" dirty="0"/>
                  <a:t>When </a:t>
                </a:r>
                <a:r>
                  <a:rPr lang="en-US" altLang="zh-CN" sz="2800" dirty="0" err="1"/>
                  <a:t>z</a:t>
                </a:r>
                <a:r>
                  <a:rPr lang="en-US" altLang="zh-CN" sz="2800" baseline="-25000" dirty="0" err="1"/>
                  <a:t>i</a:t>
                </a:r>
                <a:r>
                  <a:rPr lang="en-US" altLang="zh-CN" sz="2800" dirty="0"/>
                  <a:t> and </a:t>
                </a:r>
                <a:r>
                  <a:rPr lang="en-US" altLang="zh-CN" sz="2800" dirty="0" err="1"/>
                  <a:t>z</a:t>
                </a:r>
                <a:r>
                  <a:rPr lang="en-US" altLang="zh-CN" sz="2800" baseline="-25000" dirty="0" err="1"/>
                  <a:t>j</a:t>
                </a:r>
                <a:r>
                  <a:rPr lang="en-US" altLang="zh-CN" sz="2800" dirty="0"/>
                  <a:t> are first placed in DIFFERENT segments of the array by partitioning, the pivot is one of the elements in </a:t>
                </a:r>
                <a:r>
                  <a:rPr lang="en-US" altLang="zh-CN" sz="2800" dirty="0" err="1"/>
                  <a:t>Z</a:t>
                </a:r>
                <a:r>
                  <a:rPr lang="en-US" altLang="zh-CN" sz="2800" baseline="-25000" dirty="0" err="1"/>
                  <a:t>ij</a:t>
                </a:r>
                <a:r>
                  <a:rPr lang="en-US" altLang="zh-CN" sz="2800" dirty="0"/>
                  <a:t> </a:t>
                </a:r>
              </a:p>
              <a:p>
                <a:pPr eaLnBrk="1" hangingPunct="1"/>
                <a:r>
                  <a:rPr lang="en-US" altLang="zh-CN" sz="2800" dirty="0"/>
                  <a:t>If the pivot is either </a:t>
                </a:r>
                <a:r>
                  <a:rPr lang="en-US" altLang="zh-CN" sz="2800" dirty="0" err="1"/>
                  <a:t>z</a:t>
                </a:r>
                <a:r>
                  <a:rPr lang="en-US" altLang="zh-CN" sz="2800" baseline="-25000" dirty="0" err="1"/>
                  <a:t>i</a:t>
                </a:r>
                <a:r>
                  <a:rPr lang="en-US" altLang="zh-CN" sz="2800" dirty="0"/>
                  <a:t> or </a:t>
                </a:r>
                <a:r>
                  <a:rPr lang="en-US" altLang="zh-CN" sz="2800" dirty="0" err="1"/>
                  <a:t>z</a:t>
                </a:r>
                <a:r>
                  <a:rPr lang="en-US" altLang="zh-CN" sz="2800" baseline="-25000" dirty="0" err="1"/>
                  <a:t>j</a:t>
                </a:r>
                <a:endParaRPr lang="en-US" altLang="zh-CN" sz="2800" baseline="-25000" dirty="0"/>
              </a:p>
              <a:p>
                <a:pPr marL="0" indent="0" eaLnBrk="1" hangingPunct="1">
                  <a:buNone/>
                </a:pPr>
                <a:endParaRPr lang="en-US" altLang="zh-CN" sz="2400" dirty="0"/>
              </a:p>
              <a:p>
                <a:pPr marL="693737" lvl="2" indent="0" eaLnBrk="1" hangingPunct="1">
                  <a:buNone/>
                </a:pPr>
                <a:endParaRPr lang="en-US" altLang="zh-CN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457200" y="764704"/>
                <a:ext cx="8229600" cy="4937125"/>
              </a:xfrm>
              <a:blipFill>
                <a:blip r:embed="rId2"/>
                <a:stretch>
                  <a:fillRect l="-1481" t="-1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206</a:t>
            </a:fld>
            <a:endParaRPr lang="en-US" altLang="zh-CN" sz="1200" b="0"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48662679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Observations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457200" y="764704"/>
                <a:ext cx="8229600" cy="4937125"/>
              </a:xfrm>
            </p:spPr>
            <p:txBody>
              <a:bodyPr/>
              <a:lstStyle/>
              <a:p>
                <a:pPr marL="0" indent="0" eaLnBrk="1" hangingPunct="1">
                  <a:buNone/>
                </a:pPr>
                <a:r>
                  <a:rPr lang="en-US" altLang="zh-CN" sz="2800" dirty="0"/>
                  <a:t>For </a:t>
                </a:r>
                <a14:m>
                  <m:oMath xmlns:m="http://schemas.openxmlformats.org/officeDocument/2006/math"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1≤</m:t>
                    </m:r>
                    <m:r>
                      <a:rPr lang="en-US" altLang="zh-CN" sz="2800" i="1" dirty="0" err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sz="2800" i="1" dirty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zh-CN" sz="2800" i="1" dirty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CN" sz="2800" i="1" dirty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zh-CN" sz="2800" i="1" dirty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zh-CN" sz="2800" dirty="0"/>
                  <a:t>,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altLang="zh-CN" sz="28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altLang="zh-CN" sz="2800" i="1" dirty="0"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altLang="zh-CN" sz="28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 dirty="0" err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zh-CN" sz="2800" i="1" dirty="0" err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800" i="1" dirty="0">
                        <a:latin typeface="Cambria Math" panose="02040503050406030204" pitchFamily="18" charset="0"/>
                      </a:rPr>
                      <m:t> , </m:t>
                    </m:r>
                    <m:sSub>
                      <m:sSubPr>
                        <m:ctrlP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 dirty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zh-CN" sz="2800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800" i="1" dirty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CN" sz="2800" i="1" dirty="0"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n-US" altLang="zh-CN" sz="28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 dirty="0" err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zh-CN" sz="2800" i="1" dirty="0" err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CN" sz="2800" i="1" dirty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altLang="zh-CN" sz="2800" dirty="0"/>
              </a:p>
              <a:p>
                <a:pPr eaLnBrk="1" hangingPunct="1"/>
                <a:r>
                  <a:rPr lang="en-US" altLang="zh-CN" sz="2800" dirty="0"/>
                  <a:t>remember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zh-CN" sz="280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800" i="1" dirty="0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 dirty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zh-CN" sz="2800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800" i="1" dirty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CN" sz="2800" i="1" dirty="0">
                        <a:latin typeface="Cambria Math" panose="02040503050406030204" pitchFamily="18" charset="0"/>
                      </a:rPr>
                      <m:t>&lt;…&lt;</m:t>
                    </m:r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 dirty="0" err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zh-CN" sz="2800" i="1" dirty="0" err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altLang="zh-CN" sz="2800" dirty="0"/>
              </a:p>
              <a:p>
                <a:pPr marL="0" indent="0" eaLnBrk="1" hangingPunct="1">
                  <a:buNone/>
                </a:pPr>
                <a:r>
                  <a:rPr lang="en-US" altLang="zh-CN" sz="2800" dirty="0"/>
                  <a:t>Observations:</a:t>
                </a:r>
              </a:p>
              <a:p>
                <a:pPr eaLnBrk="1" hangingPunct="1"/>
                <a:r>
                  <a:rPr lang="en-US" altLang="zh-CN" sz="2800" dirty="0"/>
                  <a:t>Partition divides an array into three segments, left, pivot, and Right.</a:t>
                </a:r>
              </a:p>
              <a:p>
                <a:pPr eaLnBrk="1" hangingPunct="1"/>
                <a:r>
                  <a:rPr lang="en-US" altLang="zh-CN" sz="2800" dirty="0"/>
                  <a:t>When </a:t>
                </a:r>
                <a:r>
                  <a:rPr lang="en-US" altLang="zh-CN" sz="2800" dirty="0" err="1"/>
                  <a:t>z</a:t>
                </a:r>
                <a:r>
                  <a:rPr lang="en-US" altLang="zh-CN" sz="2800" baseline="-25000" dirty="0" err="1"/>
                  <a:t>i</a:t>
                </a:r>
                <a:r>
                  <a:rPr lang="en-US" altLang="zh-CN" sz="2800" dirty="0"/>
                  <a:t> and </a:t>
                </a:r>
                <a:r>
                  <a:rPr lang="en-US" altLang="zh-CN" sz="2800" dirty="0" err="1"/>
                  <a:t>z</a:t>
                </a:r>
                <a:r>
                  <a:rPr lang="en-US" altLang="zh-CN" sz="2800" baseline="-25000" dirty="0" err="1"/>
                  <a:t>j</a:t>
                </a:r>
                <a:r>
                  <a:rPr lang="en-US" altLang="zh-CN" sz="2800" dirty="0"/>
                  <a:t> are first placed in DIFFERENT segments of the array by partitioning, the pivot is one of the elements in </a:t>
                </a:r>
                <a:r>
                  <a:rPr lang="en-US" altLang="zh-CN" sz="2800" dirty="0" err="1"/>
                  <a:t>Z</a:t>
                </a:r>
                <a:r>
                  <a:rPr lang="en-US" altLang="zh-CN" sz="2800" baseline="-25000" dirty="0" err="1"/>
                  <a:t>ij</a:t>
                </a:r>
                <a:r>
                  <a:rPr lang="en-US" altLang="zh-CN" sz="2800" dirty="0"/>
                  <a:t> </a:t>
                </a:r>
              </a:p>
              <a:p>
                <a:pPr eaLnBrk="1" hangingPunct="1"/>
                <a:r>
                  <a:rPr lang="en-US" altLang="zh-CN" sz="2800" dirty="0"/>
                  <a:t>If the pivot is either </a:t>
                </a:r>
                <a:r>
                  <a:rPr lang="en-US" altLang="zh-CN" sz="2800" dirty="0" err="1"/>
                  <a:t>z</a:t>
                </a:r>
                <a:r>
                  <a:rPr lang="en-US" altLang="zh-CN" sz="2800" baseline="-25000" dirty="0" err="1"/>
                  <a:t>i</a:t>
                </a:r>
                <a:r>
                  <a:rPr lang="en-US" altLang="zh-CN" sz="2800" dirty="0"/>
                  <a:t> or </a:t>
                </a:r>
                <a:r>
                  <a:rPr lang="en-US" altLang="zh-CN" sz="2800" dirty="0" err="1"/>
                  <a:t>z</a:t>
                </a:r>
                <a:r>
                  <a:rPr lang="en-US" altLang="zh-CN" sz="2800" baseline="-25000" dirty="0" err="1"/>
                  <a:t>j</a:t>
                </a:r>
                <a:endParaRPr lang="en-US" altLang="zh-CN" sz="2800" baseline="-25000" dirty="0"/>
              </a:p>
              <a:p>
                <a:pPr lvl="1" eaLnBrk="1" hangingPunct="1"/>
                <a:r>
                  <a:rPr lang="en-US" altLang="zh-CN" sz="2400" dirty="0" err="1"/>
                  <a:t>z</a:t>
                </a:r>
                <a:r>
                  <a:rPr lang="en-US" altLang="zh-CN" sz="2400" baseline="-25000" dirty="0" err="1"/>
                  <a:t>i</a:t>
                </a:r>
                <a:r>
                  <a:rPr lang="en-US" altLang="zh-CN" sz="2400" dirty="0"/>
                  <a:t> and </a:t>
                </a:r>
                <a:r>
                  <a:rPr lang="en-US" altLang="zh-CN" sz="2400" dirty="0" err="1"/>
                  <a:t>z</a:t>
                </a:r>
                <a:r>
                  <a:rPr lang="en-US" altLang="zh-CN" sz="2400" baseline="-25000" dirty="0" err="1"/>
                  <a:t>j</a:t>
                </a:r>
                <a:r>
                  <a:rPr lang="en-US" altLang="zh-CN" sz="2400" dirty="0"/>
                  <a:t> will be compared</a:t>
                </a:r>
              </a:p>
              <a:p>
                <a:pPr marL="0" indent="0" eaLnBrk="1" hangingPunct="1">
                  <a:buNone/>
                </a:pPr>
                <a:endParaRPr lang="en-US" altLang="zh-CN" sz="2400" dirty="0"/>
              </a:p>
              <a:p>
                <a:pPr marL="693737" lvl="2" indent="0" eaLnBrk="1" hangingPunct="1">
                  <a:buNone/>
                </a:pPr>
                <a:endParaRPr lang="en-US" altLang="zh-CN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457200" y="764704"/>
                <a:ext cx="8229600" cy="4937125"/>
              </a:xfrm>
              <a:blipFill>
                <a:blip r:embed="rId2"/>
                <a:stretch>
                  <a:fillRect l="-1481" t="-1111" b="-14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207</a:t>
            </a:fld>
            <a:endParaRPr lang="en-US" altLang="zh-CN" sz="1200" b="0"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93162585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Observations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457200" y="764704"/>
                <a:ext cx="8229600" cy="4937125"/>
              </a:xfrm>
            </p:spPr>
            <p:txBody>
              <a:bodyPr/>
              <a:lstStyle/>
              <a:p>
                <a:pPr marL="0" indent="0" eaLnBrk="1" hangingPunct="1">
                  <a:buNone/>
                </a:pPr>
                <a:r>
                  <a:rPr lang="en-US" altLang="zh-CN" sz="2800" dirty="0"/>
                  <a:t>For </a:t>
                </a:r>
                <a14:m>
                  <m:oMath xmlns:m="http://schemas.openxmlformats.org/officeDocument/2006/math"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1≤</m:t>
                    </m:r>
                    <m:r>
                      <a:rPr lang="en-US" altLang="zh-CN" sz="2800" i="1" dirty="0" err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sz="2800" i="1" dirty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zh-CN" sz="2800" i="1" dirty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CN" sz="2800" i="1" dirty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zh-CN" sz="2800" i="1" dirty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zh-CN" sz="2800" dirty="0"/>
                  <a:t>,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altLang="zh-CN" sz="28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altLang="zh-CN" sz="2800" i="1" dirty="0"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altLang="zh-CN" sz="28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 dirty="0" err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zh-CN" sz="2800" i="1" dirty="0" err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800" i="1" dirty="0">
                        <a:latin typeface="Cambria Math" panose="02040503050406030204" pitchFamily="18" charset="0"/>
                      </a:rPr>
                      <m:t> , </m:t>
                    </m:r>
                    <m:sSub>
                      <m:sSubPr>
                        <m:ctrlP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 dirty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zh-CN" sz="2800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800" i="1" dirty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CN" sz="2800" i="1" dirty="0"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n-US" altLang="zh-CN" sz="28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 dirty="0" err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zh-CN" sz="2800" i="1" dirty="0" err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CN" sz="2800" i="1" dirty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altLang="zh-CN" sz="2800" dirty="0"/>
              </a:p>
              <a:p>
                <a:pPr eaLnBrk="1" hangingPunct="1"/>
                <a:r>
                  <a:rPr lang="en-US" altLang="zh-CN" sz="2800" dirty="0"/>
                  <a:t>remember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zh-CN" sz="280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800" i="1" dirty="0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 dirty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zh-CN" sz="2800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800" i="1" dirty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CN" sz="2800" i="1" dirty="0">
                        <a:latin typeface="Cambria Math" panose="02040503050406030204" pitchFamily="18" charset="0"/>
                      </a:rPr>
                      <m:t>&lt;…&lt;</m:t>
                    </m:r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 dirty="0" err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zh-CN" sz="2800" i="1" dirty="0" err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altLang="zh-CN" sz="2800" dirty="0"/>
              </a:p>
              <a:p>
                <a:pPr marL="0" indent="0" eaLnBrk="1" hangingPunct="1">
                  <a:buNone/>
                </a:pPr>
                <a:r>
                  <a:rPr lang="en-US" altLang="zh-CN" sz="2800" dirty="0"/>
                  <a:t>Observations:</a:t>
                </a:r>
              </a:p>
              <a:p>
                <a:pPr eaLnBrk="1" hangingPunct="1"/>
                <a:r>
                  <a:rPr lang="en-US" altLang="zh-CN" sz="2800" dirty="0"/>
                  <a:t>Partition divides an array into three segments, left, pivot, and Right.</a:t>
                </a:r>
              </a:p>
              <a:p>
                <a:pPr eaLnBrk="1" hangingPunct="1"/>
                <a:r>
                  <a:rPr lang="en-US" altLang="zh-CN" sz="2800" dirty="0"/>
                  <a:t>When </a:t>
                </a:r>
                <a:r>
                  <a:rPr lang="en-US" altLang="zh-CN" sz="2800" dirty="0" err="1"/>
                  <a:t>z</a:t>
                </a:r>
                <a:r>
                  <a:rPr lang="en-US" altLang="zh-CN" sz="2800" baseline="-25000" dirty="0" err="1"/>
                  <a:t>i</a:t>
                </a:r>
                <a:r>
                  <a:rPr lang="en-US" altLang="zh-CN" sz="2800" dirty="0"/>
                  <a:t> and </a:t>
                </a:r>
                <a:r>
                  <a:rPr lang="en-US" altLang="zh-CN" sz="2800" dirty="0" err="1"/>
                  <a:t>z</a:t>
                </a:r>
                <a:r>
                  <a:rPr lang="en-US" altLang="zh-CN" sz="2800" baseline="-25000" dirty="0" err="1"/>
                  <a:t>j</a:t>
                </a:r>
                <a:r>
                  <a:rPr lang="en-US" altLang="zh-CN" sz="2800" dirty="0"/>
                  <a:t> are first placed in DIFFERENT segments of the array by partitioning, the pivot is one of the elements in </a:t>
                </a:r>
                <a:r>
                  <a:rPr lang="en-US" altLang="zh-CN" sz="2800" dirty="0" err="1"/>
                  <a:t>Z</a:t>
                </a:r>
                <a:r>
                  <a:rPr lang="en-US" altLang="zh-CN" sz="2800" baseline="-25000" dirty="0" err="1"/>
                  <a:t>ij</a:t>
                </a:r>
                <a:r>
                  <a:rPr lang="en-US" altLang="zh-CN" sz="2800" dirty="0"/>
                  <a:t> </a:t>
                </a:r>
              </a:p>
              <a:p>
                <a:pPr eaLnBrk="1" hangingPunct="1"/>
                <a:r>
                  <a:rPr lang="en-US" altLang="zh-CN" sz="2800" dirty="0"/>
                  <a:t>If the pivot is either </a:t>
                </a:r>
                <a:r>
                  <a:rPr lang="en-US" altLang="zh-CN" sz="2800" dirty="0" err="1"/>
                  <a:t>z</a:t>
                </a:r>
                <a:r>
                  <a:rPr lang="en-US" altLang="zh-CN" sz="2800" baseline="-25000" dirty="0" err="1"/>
                  <a:t>i</a:t>
                </a:r>
                <a:r>
                  <a:rPr lang="en-US" altLang="zh-CN" sz="2800" dirty="0"/>
                  <a:t> or </a:t>
                </a:r>
                <a:r>
                  <a:rPr lang="en-US" altLang="zh-CN" sz="2800" dirty="0" err="1"/>
                  <a:t>z</a:t>
                </a:r>
                <a:r>
                  <a:rPr lang="en-US" altLang="zh-CN" sz="2800" baseline="-25000" dirty="0" err="1"/>
                  <a:t>j</a:t>
                </a:r>
                <a:endParaRPr lang="en-US" altLang="zh-CN" sz="2800" baseline="-25000" dirty="0"/>
              </a:p>
              <a:p>
                <a:pPr lvl="1" eaLnBrk="1" hangingPunct="1"/>
                <a:r>
                  <a:rPr lang="en-US" altLang="zh-CN" sz="2400" dirty="0" err="1"/>
                  <a:t>z</a:t>
                </a:r>
                <a:r>
                  <a:rPr lang="en-US" altLang="zh-CN" sz="2400" baseline="-25000" dirty="0" err="1"/>
                  <a:t>i</a:t>
                </a:r>
                <a:r>
                  <a:rPr lang="en-US" altLang="zh-CN" sz="2400" dirty="0"/>
                  <a:t> and </a:t>
                </a:r>
                <a:r>
                  <a:rPr lang="en-US" altLang="zh-CN" sz="2400" dirty="0" err="1"/>
                  <a:t>z</a:t>
                </a:r>
                <a:r>
                  <a:rPr lang="en-US" altLang="zh-CN" sz="2400" baseline="-25000" dirty="0" err="1"/>
                  <a:t>j</a:t>
                </a:r>
                <a:r>
                  <a:rPr lang="en-US" altLang="zh-CN" sz="2400" dirty="0"/>
                  <a:t> will be compared</a:t>
                </a:r>
              </a:p>
              <a:p>
                <a:pPr eaLnBrk="1" hangingPunct="1"/>
                <a:r>
                  <a:rPr lang="en-US" altLang="zh-CN" sz="2800" dirty="0"/>
                  <a:t>If the pivot is any element in </a:t>
                </a:r>
                <a:r>
                  <a:rPr lang="en-US" altLang="zh-CN" sz="2800" dirty="0" err="1"/>
                  <a:t>Z</a:t>
                </a:r>
                <a:r>
                  <a:rPr lang="en-US" altLang="zh-CN" sz="2800" baseline="-25000" dirty="0" err="1"/>
                  <a:t>ij</a:t>
                </a:r>
                <a:r>
                  <a:rPr lang="en-US" altLang="zh-CN" sz="2800" dirty="0"/>
                  <a:t> other than </a:t>
                </a:r>
                <a:r>
                  <a:rPr lang="en-US" altLang="zh-CN" sz="2800" dirty="0" err="1"/>
                  <a:t>z</a:t>
                </a:r>
                <a:r>
                  <a:rPr lang="en-US" altLang="zh-CN" sz="2800" baseline="-25000" dirty="0" err="1"/>
                  <a:t>i</a:t>
                </a:r>
                <a:r>
                  <a:rPr lang="en-US" altLang="zh-CN" sz="2800" dirty="0"/>
                  <a:t> or </a:t>
                </a:r>
                <a:r>
                  <a:rPr lang="en-US" altLang="zh-CN" sz="2800" dirty="0" err="1"/>
                  <a:t>z</a:t>
                </a:r>
                <a:r>
                  <a:rPr lang="en-US" altLang="zh-CN" sz="2800" baseline="-25000" dirty="0" err="1"/>
                  <a:t>j</a:t>
                </a:r>
                <a:endParaRPr lang="en-US" altLang="zh-CN" sz="2800" baseline="-25000" dirty="0"/>
              </a:p>
              <a:p>
                <a:pPr lvl="1" eaLnBrk="1" hangingPunct="1"/>
                <a:r>
                  <a:rPr lang="en-US" altLang="zh-CN" sz="2400" dirty="0" err="1"/>
                  <a:t>z</a:t>
                </a:r>
                <a:r>
                  <a:rPr lang="en-US" altLang="zh-CN" sz="2400" baseline="-25000" dirty="0" err="1"/>
                  <a:t>i</a:t>
                </a:r>
                <a:r>
                  <a:rPr lang="en-US" altLang="zh-CN" sz="2400" dirty="0"/>
                  <a:t> and </a:t>
                </a:r>
                <a:r>
                  <a:rPr lang="en-US" altLang="zh-CN" sz="2400" dirty="0" err="1"/>
                  <a:t>z</a:t>
                </a:r>
                <a:r>
                  <a:rPr lang="en-US" altLang="zh-CN" sz="2400" baseline="-25000" dirty="0" err="1"/>
                  <a:t>j</a:t>
                </a:r>
                <a:r>
                  <a:rPr lang="en-US" altLang="zh-CN" sz="2400" dirty="0"/>
                  <a:t> are not compared with each other in all randomized-partition calls</a:t>
                </a:r>
              </a:p>
              <a:p>
                <a:pPr marL="0" indent="0" eaLnBrk="1" hangingPunct="1">
                  <a:buNone/>
                </a:pPr>
                <a:endParaRPr lang="en-US" altLang="zh-CN" sz="2400" dirty="0"/>
              </a:p>
              <a:p>
                <a:pPr marL="693737" lvl="2" indent="0" eaLnBrk="1" hangingPunct="1">
                  <a:buNone/>
                </a:pPr>
                <a:endParaRPr lang="en-US" altLang="zh-CN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457200" y="764704"/>
                <a:ext cx="8229600" cy="4937125"/>
              </a:xfrm>
              <a:blipFill>
                <a:blip r:embed="rId2"/>
                <a:stretch>
                  <a:fillRect l="-1481" t="-1111" b="-281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208</a:t>
            </a:fld>
            <a:endParaRPr lang="en-US" altLang="zh-CN" sz="1200" b="0"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68718250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9458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 eaLnBrk="1" hangingPunct="1"/>
                <a:r>
                  <a:rPr lang="en-US" altLang="zh-CN" b="0" dirty="0"/>
                  <a:t>How to Find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1" dirty="0">
                        <a:latin typeface="Cambria Math" panose="02040503050406030204" pitchFamily="18" charset="0"/>
                      </a:rPr>
                      <m:t>Pr</m:t>
                    </m:r>
                    <m:r>
                      <a:rPr lang="en-US" altLang="zh-CN" b="0" i="0" dirty="0" smtClean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b="0" i="0" dirty="0" smtClean="0">
                            <a:latin typeface="Cambria Math" panose="02040503050406030204" pitchFamily="18" charset="0"/>
                          </a:rPr>
                          <m:t>z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b="0" i="0" dirty="0" smtClean="0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r>
                      <a:rPr lang="en-US" altLang="zh-CN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b="0" i="0" dirty="0" smtClean="0">
                        <a:latin typeface="Cambria Math" panose="02040503050406030204" pitchFamily="18" charset="0"/>
                      </a:rPr>
                      <m:t>is</m:t>
                    </m:r>
                    <m:r>
                      <a:rPr lang="en-US" altLang="zh-CN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b="0" i="0" dirty="0" smtClean="0">
                        <a:latin typeface="Cambria Math" panose="02040503050406030204" pitchFamily="18" charset="0"/>
                      </a:rPr>
                      <m:t>compared</m:t>
                    </m:r>
                    <m:r>
                      <a:rPr lang="en-US" altLang="zh-CN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b="0" i="0" dirty="0" smtClean="0">
                        <a:latin typeface="Cambria Math" panose="02040503050406030204" pitchFamily="18" charset="0"/>
                      </a:rPr>
                      <m:t>with</m:t>
                    </m:r>
                    <m:r>
                      <a:rPr lang="en-US" altLang="zh-CN" b="0" i="0" dirty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b="0" i="0" dirty="0" smtClean="0">
                            <a:latin typeface="Cambria Math" panose="02040503050406030204" pitchFamily="18" charset="0"/>
                          </a:rPr>
                          <m:t>z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b="0" i="0" dirty="0" smtClean="0">
                            <a:latin typeface="Cambria Math" panose="02040503050406030204" pitchFamily="18" charset="0"/>
                          </a:rPr>
                          <m:t>j</m:t>
                        </m:r>
                      </m:sub>
                    </m:sSub>
                    <m:r>
                      <a:rPr lang="en-US" altLang="zh-CN" b="0" i="0" dirty="0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altLang="zh-CN" b="0" dirty="0"/>
                  <a:t>?</a:t>
                </a:r>
              </a:p>
            </p:txBody>
          </p:sp>
        </mc:Choice>
        <mc:Fallback xmlns="">
          <p:sp>
            <p:nvSpPr>
              <p:cNvPr id="19458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222" t="-9402" b="-264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457200" y="764704"/>
                <a:ext cx="8686800" cy="4937125"/>
              </a:xfrm>
            </p:spPr>
            <p:txBody>
              <a:bodyPr/>
              <a:lstStyle/>
              <a:p>
                <a:pPr marL="0" indent="0" eaLnBrk="1" hangingPunct="1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altLang="zh-CN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𝑖𝑠</m:t>
                              </m:r>
                              <m:r>
                                <a:rPr lang="en-US" altLang="zh-CN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𝑐𝑜𝑚𝑝𝑎𝑟𝑒𝑑</m:t>
                              </m:r>
                              <m:r>
                                <a:rPr lang="en-US" altLang="zh-CN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𝑤𝑖𝑡h</m:t>
                              </m:r>
                              <m:r>
                                <a:rPr lang="en-US" altLang="zh-CN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altLang="zh-CN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  <m:oMath xmlns:m="http://schemas.openxmlformats.org/officeDocument/2006/math">
                      <m:r>
                        <a:rPr lang="en-US" altLang="zh-CN" sz="240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or</m:t>
                              </m:r>
                              <m: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is</m:t>
                              </m:r>
                              <m: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the</m:t>
                              </m:r>
                              <m: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first</m:t>
                              </m:r>
                              <m: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pivot</m:t>
                              </m:r>
                              <m: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chosen</m:t>
                              </m:r>
                              <m: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from</m:t>
                              </m:r>
                              <m: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  <m:oMath xmlns:m="http://schemas.openxmlformats.org/officeDocument/2006/math">
                      <m:r>
                        <a:rPr lang="en-US" altLang="zh-CN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is</m:t>
                              </m:r>
                              <m: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the</m:t>
                              </m:r>
                              <m: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first</m:t>
                              </m:r>
                              <m: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pivot</m:t>
                              </m:r>
                              <m: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chosen</m:t>
                              </m:r>
                              <m: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from</m:t>
                              </m:r>
                              <m: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  <m:oMath xmlns:m="http://schemas.openxmlformats.org/officeDocument/2006/math">
                      <m:r>
                        <a:rPr lang="en-US" altLang="zh-CN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  </m:t>
                      </m:r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unc>
                        <m:funcPr>
                          <m:ctrlP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is</m:t>
                              </m:r>
                              <m: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the</m:t>
                              </m:r>
                              <m: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first</m:t>
                              </m:r>
                              <m: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pivot</m:t>
                              </m:r>
                              <m: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chosen</m:t>
                              </m:r>
                              <m: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from</m:t>
                              </m:r>
                              <m: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  <m:oMath xmlns:m="http://schemas.openxmlformats.org/officeDocument/2006/math">
                      <m:r>
                        <a:rPr lang="en-US" altLang="zh-CN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den>
                      </m:f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+1 </m:t>
                          </m:r>
                        </m:den>
                      </m:f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den>
                      </m:f>
                    </m:oMath>
                  </m:oMathPara>
                </a14:m>
                <a:br>
                  <a:rPr lang="en-US" altLang="zh-CN" sz="2400" b="0" dirty="0">
                    <a:solidFill>
                      <a:schemeClr val="tx1"/>
                    </a:solidFill>
                  </a:rPr>
                </a:br>
                <a:endParaRPr lang="en-US" altLang="zh-CN" sz="24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457200" y="764704"/>
                <a:ext cx="8686800" cy="4937125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209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2" name="矩形 1"/>
          <p:cNvSpPr/>
          <p:nvPr/>
        </p:nvSpPr>
        <p:spPr bwMode="auto">
          <a:xfrm>
            <a:off x="1907704" y="1628800"/>
            <a:ext cx="5688632" cy="177849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6" name="矩形 5"/>
          <p:cNvSpPr/>
          <p:nvPr/>
        </p:nvSpPr>
        <p:spPr bwMode="auto">
          <a:xfrm>
            <a:off x="2250604" y="1290464"/>
            <a:ext cx="5849788" cy="4823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874817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457200" y="980728"/>
                <a:ext cx="8229600" cy="5688632"/>
              </a:xfrm>
            </p:spPr>
            <p:txBody>
              <a:bodyPr/>
              <a:lstStyle/>
              <a:p>
                <a:pPr marL="0" indent="0" eaLnBrk="1" hangingPunct="1">
                  <a:buNone/>
                </a:pPr>
                <a:r>
                  <a:rPr lang="en-US" altLang="zh-CN" sz="2800" dirty="0"/>
                  <a:t>To ease analysis, assume n = m.</a:t>
                </a:r>
              </a:p>
              <a:p>
                <a:pPr eaLnBrk="1" hangingPunct="1"/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altLang="zh-CN" sz="28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altLang="zh-CN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p>
                          <m:sSupPr>
                            <m:ctrlPr>
                              <a:rPr lang="en-US" altLang="zh-CN" sz="28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e>
                    </m:nary>
                  </m:oMath>
                </a14:m>
                <a:endParaRPr lang="en-US" altLang="zh-CN" sz="2800" dirty="0"/>
              </a:p>
              <a:p>
                <a:pPr eaLnBrk="1" hangingPunct="1"/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sSub>
                          <m:sSubPr>
                            <m:ctrlP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p>
                          <m:sSupPr>
                            <m:ctrlP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e>
                    </m:nary>
                  </m:oMath>
                </a14:m>
                <a:endParaRPr lang="en-US" altLang="zh-CN" sz="2800" b="0" dirty="0"/>
              </a:p>
              <a:p>
                <a:pPr eaLnBrk="1" hangingPunct="1"/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sSup>
                          <m:sSupPr>
                            <m:ctrlP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US" altLang="zh-CN" sz="2800" dirty="0"/>
                  <a:t> with </a:t>
                </a:r>
              </a:p>
              <a:p>
                <a:pPr marL="0" indent="0" eaLnBrk="1" hangingPunct="1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𝑓𝑜𝑟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𝑎𝑙𝑙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 0≤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≤2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altLang="zh-CN" sz="2800" dirty="0"/>
              </a:p>
              <a:p>
                <a:pPr marL="0" indent="0" eaLnBrk="1" hangingPunct="1">
                  <a:buNone/>
                </a:pPr>
                <a:r>
                  <a:rPr lang="en-US" altLang="zh-CN" sz="2800" dirty="0">
                    <a:solidFill>
                      <a:srgbClr val="0070C0"/>
                    </a:solidFill>
                  </a:rPr>
                  <a:t>Direct approach</a:t>
                </a:r>
                <a:r>
                  <a:rPr lang="en-US" altLang="zh-CN" sz="2800" dirty="0"/>
                  <a:t>:</a:t>
                </a:r>
              </a:p>
            </p:txBody>
          </p:sp>
        </mc:Choice>
        <mc:Fallback xmlns="">
          <p:sp>
            <p:nvSpPr>
              <p:cNvPr id="8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457200" y="980728"/>
                <a:ext cx="8229600" cy="5688632"/>
              </a:xfrm>
              <a:blipFill>
                <a:blip r:embed="rId2"/>
                <a:stretch>
                  <a:fillRect l="-1481" t="-117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Direct (Brute Force) Approach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21</a:t>
            </a:fld>
            <a:endParaRPr lang="en-US" altLang="zh-CN" sz="1200" b="0"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2072740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9458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 eaLnBrk="1" hangingPunct="1"/>
                <a:r>
                  <a:rPr lang="en-US" altLang="zh-CN" b="0" dirty="0"/>
                  <a:t>How to Find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1" dirty="0">
                        <a:latin typeface="Cambria Math" panose="02040503050406030204" pitchFamily="18" charset="0"/>
                      </a:rPr>
                      <m:t>Pr</m:t>
                    </m:r>
                    <m:r>
                      <a:rPr lang="en-US" altLang="zh-CN" b="0" i="0" dirty="0" smtClean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b="0" i="0" dirty="0" smtClean="0">
                            <a:latin typeface="Cambria Math" panose="02040503050406030204" pitchFamily="18" charset="0"/>
                          </a:rPr>
                          <m:t>z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b="0" i="0" dirty="0" smtClean="0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r>
                      <a:rPr lang="en-US" altLang="zh-CN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b="0" i="0" dirty="0" smtClean="0">
                        <a:latin typeface="Cambria Math" panose="02040503050406030204" pitchFamily="18" charset="0"/>
                      </a:rPr>
                      <m:t>is</m:t>
                    </m:r>
                    <m:r>
                      <a:rPr lang="en-US" altLang="zh-CN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b="0" i="0" dirty="0" smtClean="0">
                        <a:latin typeface="Cambria Math" panose="02040503050406030204" pitchFamily="18" charset="0"/>
                      </a:rPr>
                      <m:t>compared</m:t>
                    </m:r>
                    <m:r>
                      <a:rPr lang="en-US" altLang="zh-CN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b="0" i="0" dirty="0" smtClean="0">
                        <a:latin typeface="Cambria Math" panose="02040503050406030204" pitchFamily="18" charset="0"/>
                      </a:rPr>
                      <m:t>with</m:t>
                    </m:r>
                    <m:r>
                      <a:rPr lang="en-US" altLang="zh-CN" b="0" i="0" dirty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b="0" i="0" dirty="0" smtClean="0">
                            <a:latin typeface="Cambria Math" panose="02040503050406030204" pitchFamily="18" charset="0"/>
                          </a:rPr>
                          <m:t>z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b="0" i="0" dirty="0" smtClean="0">
                            <a:latin typeface="Cambria Math" panose="02040503050406030204" pitchFamily="18" charset="0"/>
                          </a:rPr>
                          <m:t>j</m:t>
                        </m:r>
                      </m:sub>
                    </m:sSub>
                    <m:r>
                      <a:rPr lang="en-US" altLang="zh-CN" b="0" i="0" dirty="0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altLang="zh-CN" b="0" dirty="0"/>
                  <a:t>?</a:t>
                </a:r>
              </a:p>
            </p:txBody>
          </p:sp>
        </mc:Choice>
        <mc:Fallback xmlns="">
          <p:sp>
            <p:nvSpPr>
              <p:cNvPr id="19458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222" t="-9402" b="-264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457200" y="764704"/>
                <a:ext cx="8686800" cy="4937125"/>
              </a:xfrm>
            </p:spPr>
            <p:txBody>
              <a:bodyPr/>
              <a:lstStyle/>
              <a:p>
                <a:pPr marL="0" indent="0" eaLnBrk="1" hangingPunct="1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altLang="zh-CN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𝑖𝑠</m:t>
                              </m:r>
                              <m:r>
                                <a:rPr lang="en-US" altLang="zh-CN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𝑐𝑜𝑚𝑝𝑎𝑟𝑒𝑑</m:t>
                              </m:r>
                              <m:r>
                                <a:rPr lang="en-US" altLang="zh-CN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𝑤𝑖𝑡h</m:t>
                              </m:r>
                              <m:r>
                                <a:rPr lang="en-US" altLang="zh-CN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altLang="zh-CN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  <m:oMath xmlns:m="http://schemas.openxmlformats.org/officeDocument/2006/math">
                      <m:r>
                        <a:rPr lang="en-US" altLang="zh-CN" sz="240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or</m:t>
                              </m:r>
                              <m: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is</m:t>
                              </m:r>
                              <m: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the</m:t>
                              </m:r>
                              <m: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first</m:t>
                              </m:r>
                              <m: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pivot</m:t>
                              </m:r>
                              <m: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chosen</m:t>
                              </m:r>
                              <m: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from</m:t>
                              </m:r>
                              <m: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  <m:oMath xmlns:m="http://schemas.openxmlformats.org/officeDocument/2006/math">
                      <m:r>
                        <a:rPr lang="en-US" altLang="zh-CN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is</m:t>
                              </m:r>
                              <m: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the</m:t>
                              </m:r>
                              <m: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first</m:t>
                              </m:r>
                              <m: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pivot</m:t>
                              </m:r>
                              <m: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chosen</m:t>
                              </m:r>
                              <m: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from</m:t>
                              </m:r>
                              <m: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  <m:oMath xmlns:m="http://schemas.openxmlformats.org/officeDocument/2006/math">
                      <m:r>
                        <a:rPr lang="en-US" altLang="zh-CN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  </m:t>
                      </m:r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unc>
                        <m:funcPr>
                          <m:ctrlP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is</m:t>
                              </m:r>
                              <m: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the</m:t>
                              </m:r>
                              <m: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first</m:t>
                              </m:r>
                              <m: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pivot</m:t>
                              </m:r>
                              <m: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chosen</m:t>
                              </m:r>
                              <m: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from</m:t>
                              </m:r>
                              <m: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  <m:oMath xmlns:m="http://schemas.openxmlformats.org/officeDocument/2006/math">
                      <m:r>
                        <a:rPr lang="en-US" altLang="zh-CN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den>
                      </m:f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+1 </m:t>
                          </m:r>
                        </m:den>
                      </m:f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den>
                      </m:f>
                    </m:oMath>
                  </m:oMathPara>
                </a14:m>
                <a:br>
                  <a:rPr lang="en-US" altLang="zh-CN" sz="2400" b="0" dirty="0">
                    <a:solidFill>
                      <a:schemeClr val="tx1"/>
                    </a:solidFill>
                  </a:rPr>
                </a:br>
                <a:endParaRPr lang="en-US" altLang="zh-CN" sz="24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457200" y="764704"/>
                <a:ext cx="8686800" cy="4937125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210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2" name="矩形 1"/>
          <p:cNvSpPr/>
          <p:nvPr/>
        </p:nvSpPr>
        <p:spPr bwMode="auto">
          <a:xfrm>
            <a:off x="1907704" y="2060848"/>
            <a:ext cx="5688632" cy="13464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6" name="矩形 5"/>
          <p:cNvSpPr/>
          <p:nvPr/>
        </p:nvSpPr>
        <p:spPr bwMode="auto">
          <a:xfrm>
            <a:off x="2250604" y="1650504"/>
            <a:ext cx="5099992" cy="4823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02945132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9458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 eaLnBrk="1" hangingPunct="1"/>
                <a:r>
                  <a:rPr lang="en-US" altLang="zh-CN" b="0" dirty="0"/>
                  <a:t>How to Find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1" dirty="0">
                        <a:latin typeface="Cambria Math" panose="02040503050406030204" pitchFamily="18" charset="0"/>
                      </a:rPr>
                      <m:t>Pr</m:t>
                    </m:r>
                    <m:r>
                      <a:rPr lang="en-US" altLang="zh-CN" b="0" i="0" dirty="0" smtClean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b="0" i="0" dirty="0" smtClean="0">
                            <a:latin typeface="Cambria Math" panose="02040503050406030204" pitchFamily="18" charset="0"/>
                          </a:rPr>
                          <m:t>z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b="0" i="0" dirty="0" smtClean="0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r>
                      <a:rPr lang="en-US" altLang="zh-CN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b="0" i="0" dirty="0" smtClean="0">
                        <a:latin typeface="Cambria Math" panose="02040503050406030204" pitchFamily="18" charset="0"/>
                      </a:rPr>
                      <m:t>is</m:t>
                    </m:r>
                    <m:r>
                      <a:rPr lang="en-US" altLang="zh-CN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b="0" i="0" dirty="0" smtClean="0">
                        <a:latin typeface="Cambria Math" panose="02040503050406030204" pitchFamily="18" charset="0"/>
                      </a:rPr>
                      <m:t>compared</m:t>
                    </m:r>
                    <m:r>
                      <a:rPr lang="en-US" altLang="zh-CN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b="0" i="0" dirty="0" smtClean="0">
                        <a:latin typeface="Cambria Math" panose="02040503050406030204" pitchFamily="18" charset="0"/>
                      </a:rPr>
                      <m:t>with</m:t>
                    </m:r>
                    <m:r>
                      <a:rPr lang="en-US" altLang="zh-CN" b="0" i="0" dirty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b="0" i="0" dirty="0" smtClean="0">
                            <a:latin typeface="Cambria Math" panose="02040503050406030204" pitchFamily="18" charset="0"/>
                          </a:rPr>
                          <m:t>z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b="0" i="0" dirty="0" smtClean="0">
                            <a:latin typeface="Cambria Math" panose="02040503050406030204" pitchFamily="18" charset="0"/>
                          </a:rPr>
                          <m:t>j</m:t>
                        </m:r>
                      </m:sub>
                    </m:sSub>
                    <m:r>
                      <a:rPr lang="en-US" altLang="zh-CN" b="0" i="0" dirty="0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altLang="zh-CN" b="0" dirty="0"/>
                  <a:t>?</a:t>
                </a:r>
              </a:p>
            </p:txBody>
          </p:sp>
        </mc:Choice>
        <mc:Fallback xmlns="">
          <p:sp>
            <p:nvSpPr>
              <p:cNvPr id="19458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222" t="-9402" b="-264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457200" y="764704"/>
                <a:ext cx="8686800" cy="4937125"/>
              </a:xfrm>
            </p:spPr>
            <p:txBody>
              <a:bodyPr/>
              <a:lstStyle/>
              <a:p>
                <a:pPr marL="0" indent="0" eaLnBrk="1" hangingPunct="1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altLang="zh-CN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𝑖𝑠</m:t>
                              </m:r>
                              <m:r>
                                <a:rPr lang="en-US" altLang="zh-CN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𝑐𝑜𝑚𝑝𝑎𝑟𝑒𝑑</m:t>
                              </m:r>
                              <m:r>
                                <a:rPr lang="en-US" altLang="zh-CN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𝑤𝑖𝑡h</m:t>
                              </m:r>
                              <m:r>
                                <a:rPr lang="en-US" altLang="zh-CN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altLang="zh-CN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  <m:oMath xmlns:m="http://schemas.openxmlformats.org/officeDocument/2006/math">
                      <m:r>
                        <a:rPr lang="en-US" altLang="zh-CN" sz="240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or</m:t>
                              </m:r>
                              <m: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is</m:t>
                              </m:r>
                              <m: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the</m:t>
                              </m:r>
                              <m: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first</m:t>
                              </m:r>
                              <m: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pivot</m:t>
                              </m:r>
                              <m: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chosen</m:t>
                              </m:r>
                              <m: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from</m:t>
                              </m:r>
                              <m: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  <m:oMath xmlns:m="http://schemas.openxmlformats.org/officeDocument/2006/math">
                      <m:r>
                        <a:rPr lang="en-US" altLang="zh-CN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is</m:t>
                              </m:r>
                              <m: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the</m:t>
                              </m:r>
                              <m: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first</m:t>
                              </m:r>
                              <m: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pivot</m:t>
                              </m:r>
                              <m: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chosen</m:t>
                              </m:r>
                              <m: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from</m:t>
                              </m:r>
                              <m: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  <m:oMath xmlns:m="http://schemas.openxmlformats.org/officeDocument/2006/math">
                      <m:r>
                        <a:rPr lang="en-US" altLang="zh-CN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  </m:t>
                      </m:r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unc>
                        <m:funcPr>
                          <m:ctrlP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is</m:t>
                              </m:r>
                              <m: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the</m:t>
                              </m:r>
                              <m: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first</m:t>
                              </m:r>
                              <m: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pivot</m:t>
                              </m:r>
                              <m: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chosen</m:t>
                              </m:r>
                              <m: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from</m:t>
                              </m:r>
                              <m: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  <m:oMath xmlns:m="http://schemas.openxmlformats.org/officeDocument/2006/math">
                      <m:r>
                        <a:rPr lang="en-US" altLang="zh-CN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den>
                      </m:f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+1 </m:t>
                          </m:r>
                        </m:den>
                      </m:f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den>
                      </m:f>
                    </m:oMath>
                  </m:oMathPara>
                </a14:m>
                <a:br>
                  <a:rPr lang="en-US" altLang="zh-CN" sz="2400" b="0" dirty="0">
                    <a:solidFill>
                      <a:schemeClr val="tx1"/>
                    </a:solidFill>
                  </a:rPr>
                </a:br>
                <a:endParaRPr lang="en-US" altLang="zh-CN" sz="24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457200" y="764704"/>
                <a:ext cx="8686800" cy="4937125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211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2" name="矩形 1"/>
          <p:cNvSpPr/>
          <p:nvPr/>
        </p:nvSpPr>
        <p:spPr bwMode="auto">
          <a:xfrm>
            <a:off x="1907704" y="2492896"/>
            <a:ext cx="4608512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6" name="矩形 5"/>
          <p:cNvSpPr/>
          <p:nvPr/>
        </p:nvSpPr>
        <p:spPr bwMode="auto">
          <a:xfrm>
            <a:off x="2496344" y="2082552"/>
            <a:ext cx="5099992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57881659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9458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 eaLnBrk="1" hangingPunct="1"/>
                <a:r>
                  <a:rPr lang="en-US" altLang="zh-CN" b="0" dirty="0"/>
                  <a:t>How to Find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1" dirty="0">
                        <a:latin typeface="Cambria Math" panose="02040503050406030204" pitchFamily="18" charset="0"/>
                      </a:rPr>
                      <m:t>Pr</m:t>
                    </m:r>
                    <m:r>
                      <a:rPr lang="en-US" altLang="zh-CN" b="0" i="0" dirty="0" smtClean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b="0" i="0" dirty="0" smtClean="0">
                            <a:latin typeface="Cambria Math" panose="02040503050406030204" pitchFamily="18" charset="0"/>
                          </a:rPr>
                          <m:t>z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b="0" i="0" dirty="0" smtClean="0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r>
                      <a:rPr lang="en-US" altLang="zh-CN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b="0" i="0" dirty="0" smtClean="0">
                        <a:latin typeface="Cambria Math" panose="02040503050406030204" pitchFamily="18" charset="0"/>
                      </a:rPr>
                      <m:t>is</m:t>
                    </m:r>
                    <m:r>
                      <a:rPr lang="en-US" altLang="zh-CN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b="0" i="0" dirty="0" smtClean="0">
                        <a:latin typeface="Cambria Math" panose="02040503050406030204" pitchFamily="18" charset="0"/>
                      </a:rPr>
                      <m:t>compared</m:t>
                    </m:r>
                    <m:r>
                      <a:rPr lang="en-US" altLang="zh-CN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b="0" i="0" dirty="0" smtClean="0">
                        <a:latin typeface="Cambria Math" panose="02040503050406030204" pitchFamily="18" charset="0"/>
                      </a:rPr>
                      <m:t>with</m:t>
                    </m:r>
                    <m:r>
                      <a:rPr lang="en-US" altLang="zh-CN" b="0" i="0" dirty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b="0" i="0" dirty="0" smtClean="0">
                            <a:latin typeface="Cambria Math" panose="02040503050406030204" pitchFamily="18" charset="0"/>
                          </a:rPr>
                          <m:t>z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b="0" i="0" dirty="0" smtClean="0">
                            <a:latin typeface="Cambria Math" panose="02040503050406030204" pitchFamily="18" charset="0"/>
                          </a:rPr>
                          <m:t>j</m:t>
                        </m:r>
                      </m:sub>
                    </m:sSub>
                    <m:r>
                      <a:rPr lang="en-US" altLang="zh-CN" b="0" i="0" dirty="0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altLang="zh-CN" b="0" dirty="0"/>
                  <a:t>?</a:t>
                </a:r>
              </a:p>
            </p:txBody>
          </p:sp>
        </mc:Choice>
        <mc:Fallback xmlns="">
          <p:sp>
            <p:nvSpPr>
              <p:cNvPr id="19458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222" t="-9402" b="-264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457200" y="764704"/>
                <a:ext cx="8686800" cy="4937125"/>
              </a:xfrm>
            </p:spPr>
            <p:txBody>
              <a:bodyPr/>
              <a:lstStyle/>
              <a:p>
                <a:pPr marL="0" indent="0" eaLnBrk="1" hangingPunct="1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altLang="zh-CN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𝑖𝑠</m:t>
                              </m:r>
                              <m:r>
                                <a:rPr lang="en-US" altLang="zh-CN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𝑐𝑜𝑚𝑝𝑎𝑟𝑒𝑑</m:t>
                              </m:r>
                              <m:r>
                                <a:rPr lang="en-US" altLang="zh-CN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𝑤𝑖𝑡h</m:t>
                              </m:r>
                              <m:r>
                                <a:rPr lang="en-US" altLang="zh-CN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altLang="zh-CN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  <m:oMath xmlns:m="http://schemas.openxmlformats.org/officeDocument/2006/math">
                      <m:r>
                        <a:rPr lang="en-US" altLang="zh-CN" sz="240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or</m:t>
                              </m:r>
                              <m: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is</m:t>
                              </m:r>
                              <m: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the</m:t>
                              </m:r>
                              <m: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first</m:t>
                              </m:r>
                              <m: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pivot</m:t>
                              </m:r>
                              <m: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chosen</m:t>
                              </m:r>
                              <m: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from</m:t>
                              </m:r>
                              <m: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  <m:oMath xmlns:m="http://schemas.openxmlformats.org/officeDocument/2006/math">
                      <m:r>
                        <a:rPr lang="en-US" altLang="zh-CN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is</m:t>
                              </m:r>
                              <m: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the</m:t>
                              </m:r>
                              <m: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first</m:t>
                              </m:r>
                              <m: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pivot</m:t>
                              </m:r>
                              <m: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chosen</m:t>
                              </m:r>
                              <m: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from</m:t>
                              </m:r>
                              <m: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  <m:oMath xmlns:m="http://schemas.openxmlformats.org/officeDocument/2006/math">
                      <m:r>
                        <a:rPr lang="en-US" altLang="zh-CN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  </m:t>
                      </m:r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unc>
                        <m:funcPr>
                          <m:ctrlP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is</m:t>
                              </m:r>
                              <m: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the</m:t>
                              </m:r>
                              <m: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first</m:t>
                              </m:r>
                              <m: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pivot</m:t>
                              </m:r>
                              <m: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chosen</m:t>
                              </m:r>
                              <m: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from</m:t>
                              </m:r>
                              <m: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  <m:oMath xmlns:m="http://schemas.openxmlformats.org/officeDocument/2006/math">
                      <m:r>
                        <a:rPr lang="en-US" altLang="zh-CN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den>
                      </m:f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+1 </m:t>
                          </m:r>
                        </m:den>
                      </m:f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den>
                      </m:f>
                    </m:oMath>
                  </m:oMathPara>
                </a14:m>
                <a:br>
                  <a:rPr lang="en-US" altLang="zh-CN" sz="2400" b="0" dirty="0">
                    <a:solidFill>
                      <a:schemeClr val="tx1"/>
                    </a:solidFill>
                  </a:rPr>
                </a:br>
                <a:endParaRPr lang="en-US" altLang="zh-CN" sz="24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457200" y="764704"/>
                <a:ext cx="8686800" cy="4937125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212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2" name="矩形 1"/>
          <p:cNvSpPr/>
          <p:nvPr/>
        </p:nvSpPr>
        <p:spPr bwMode="auto">
          <a:xfrm>
            <a:off x="3707904" y="2492896"/>
            <a:ext cx="2808312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5396897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9458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 eaLnBrk="1" hangingPunct="1"/>
                <a:r>
                  <a:rPr lang="en-US" altLang="zh-CN" b="0" dirty="0"/>
                  <a:t>How to Find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1" dirty="0">
                        <a:latin typeface="Cambria Math" panose="02040503050406030204" pitchFamily="18" charset="0"/>
                      </a:rPr>
                      <m:t>Pr</m:t>
                    </m:r>
                    <m:r>
                      <a:rPr lang="en-US" altLang="zh-CN" b="0" i="0" dirty="0" smtClean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b="0" i="0" dirty="0" smtClean="0">
                            <a:latin typeface="Cambria Math" panose="02040503050406030204" pitchFamily="18" charset="0"/>
                          </a:rPr>
                          <m:t>z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b="0" i="0" dirty="0" smtClean="0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r>
                      <a:rPr lang="en-US" altLang="zh-CN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b="0" i="0" dirty="0" smtClean="0">
                        <a:latin typeface="Cambria Math" panose="02040503050406030204" pitchFamily="18" charset="0"/>
                      </a:rPr>
                      <m:t>is</m:t>
                    </m:r>
                    <m:r>
                      <a:rPr lang="en-US" altLang="zh-CN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b="0" i="0" dirty="0" smtClean="0">
                        <a:latin typeface="Cambria Math" panose="02040503050406030204" pitchFamily="18" charset="0"/>
                      </a:rPr>
                      <m:t>compared</m:t>
                    </m:r>
                    <m:r>
                      <a:rPr lang="en-US" altLang="zh-CN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b="0" i="0" dirty="0" smtClean="0">
                        <a:latin typeface="Cambria Math" panose="02040503050406030204" pitchFamily="18" charset="0"/>
                      </a:rPr>
                      <m:t>with</m:t>
                    </m:r>
                    <m:r>
                      <a:rPr lang="en-US" altLang="zh-CN" b="0" i="0" dirty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b="0" i="0" dirty="0" smtClean="0">
                            <a:latin typeface="Cambria Math" panose="02040503050406030204" pitchFamily="18" charset="0"/>
                          </a:rPr>
                          <m:t>z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b="0" i="0" dirty="0" smtClean="0">
                            <a:latin typeface="Cambria Math" panose="02040503050406030204" pitchFamily="18" charset="0"/>
                          </a:rPr>
                          <m:t>j</m:t>
                        </m:r>
                      </m:sub>
                    </m:sSub>
                    <m:r>
                      <a:rPr lang="en-US" altLang="zh-CN" b="0" i="0" dirty="0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altLang="zh-CN" b="0" dirty="0"/>
                  <a:t>?</a:t>
                </a:r>
              </a:p>
            </p:txBody>
          </p:sp>
        </mc:Choice>
        <mc:Fallback xmlns="">
          <p:sp>
            <p:nvSpPr>
              <p:cNvPr id="19458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222" t="-9402" b="-264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457200" y="764704"/>
                <a:ext cx="8686800" cy="4937125"/>
              </a:xfrm>
            </p:spPr>
            <p:txBody>
              <a:bodyPr/>
              <a:lstStyle/>
              <a:p>
                <a:pPr marL="0" indent="0" eaLnBrk="1" hangingPunct="1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altLang="zh-CN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𝑖𝑠</m:t>
                              </m:r>
                              <m:r>
                                <a:rPr lang="en-US" altLang="zh-CN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𝑐𝑜𝑚𝑝𝑎𝑟𝑒𝑑</m:t>
                              </m:r>
                              <m:r>
                                <a:rPr lang="en-US" altLang="zh-CN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𝑤𝑖𝑡h</m:t>
                              </m:r>
                              <m:r>
                                <a:rPr lang="en-US" altLang="zh-CN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altLang="zh-CN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  <m:oMath xmlns:m="http://schemas.openxmlformats.org/officeDocument/2006/math">
                      <m:r>
                        <a:rPr lang="en-US" altLang="zh-CN" sz="240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or</m:t>
                              </m:r>
                              <m: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is</m:t>
                              </m:r>
                              <m: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the</m:t>
                              </m:r>
                              <m: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first</m:t>
                              </m:r>
                              <m: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pivot</m:t>
                              </m:r>
                              <m: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chosen</m:t>
                              </m:r>
                              <m: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from</m:t>
                              </m:r>
                              <m: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  <m:oMath xmlns:m="http://schemas.openxmlformats.org/officeDocument/2006/math">
                      <m:r>
                        <a:rPr lang="en-US" altLang="zh-CN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is</m:t>
                              </m:r>
                              <m: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the</m:t>
                              </m:r>
                              <m: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first</m:t>
                              </m:r>
                              <m: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pivot</m:t>
                              </m:r>
                              <m: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chosen</m:t>
                              </m:r>
                              <m: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from</m:t>
                              </m:r>
                              <m: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  <m:oMath xmlns:m="http://schemas.openxmlformats.org/officeDocument/2006/math">
                      <m:r>
                        <a:rPr lang="en-US" altLang="zh-CN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  </m:t>
                      </m:r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unc>
                        <m:funcPr>
                          <m:ctrlP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is</m:t>
                              </m:r>
                              <m: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the</m:t>
                              </m:r>
                              <m: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first</m:t>
                              </m:r>
                              <m: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pivot</m:t>
                              </m:r>
                              <m: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chosen</m:t>
                              </m:r>
                              <m: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from</m:t>
                              </m:r>
                              <m: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  <m:oMath xmlns:m="http://schemas.openxmlformats.org/officeDocument/2006/math">
                      <m:r>
                        <a:rPr lang="en-US" altLang="zh-CN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den>
                      </m:f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+1 </m:t>
                          </m:r>
                        </m:den>
                      </m:f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den>
                      </m:f>
                    </m:oMath>
                  </m:oMathPara>
                </a14:m>
                <a:br>
                  <a:rPr lang="en-US" altLang="zh-CN" sz="2400" b="0" dirty="0">
                    <a:solidFill>
                      <a:schemeClr val="tx1"/>
                    </a:solidFill>
                  </a:rPr>
                </a:br>
                <a:endParaRPr lang="en-US" altLang="zh-CN" sz="24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457200" y="764704"/>
                <a:ext cx="8686800" cy="4937125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213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2" name="矩形 1"/>
          <p:cNvSpPr/>
          <p:nvPr/>
        </p:nvSpPr>
        <p:spPr bwMode="auto">
          <a:xfrm>
            <a:off x="5292080" y="2492896"/>
            <a:ext cx="122413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04856214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9458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 eaLnBrk="1" hangingPunct="1"/>
                <a:r>
                  <a:rPr lang="en-US" altLang="zh-CN" b="0" dirty="0"/>
                  <a:t>How to Find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1" dirty="0">
                        <a:latin typeface="Cambria Math" panose="02040503050406030204" pitchFamily="18" charset="0"/>
                      </a:rPr>
                      <m:t>Pr</m:t>
                    </m:r>
                    <m:r>
                      <a:rPr lang="en-US" altLang="zh-CN" b="0" i="0" dirty="0" smtClean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b="0" i="0" dirty="0" smtClean="0">
                            <a:latin typeface="Cambria Math" panose="02040503050406030204" pitchFamily="18" charset="0"/>
                          </a:rPr>
                          <m:t>z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b="0" i="0" dirty="0" smtClean="0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r>
                      <a:rPr lang="en-US" altLang="zh-CN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b="0" i="0" dirty="0" smtClean="0">
                        <a:latin typeface="Cambria Math" panose="02040503050406030204" pitchFamily="18" charset="0"/>
                      </a:rPr>
                      <m:t>is</m:t>
                    </m:r>
                    <m:r>
                      <a:rPr lang="en-US" altLang="zh-CN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b="0" i="0" dirty="0" smtClean="0">
                        <a:latin typeface="Cambria Math" panose="02040503050406030204" pitchFamily="18" charset="0"/>
                      </a:rPr>
                      <m:t>compared</m:t>
                    </m:r>
                    <m:r>
                      <a:rPr lang="en-US" altLang="zh-CN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b="0" i="0" dirty="0" smtClean="0">
                        <a:latin typeface="Cambria Math" panose="02040503050406030204" pitchFamily="18" charset="0"/>
                      </a:rPr>
                      <m:t>with</m:t>
                    </m:r>
                    <m:r>
                      <a:rPr lang="en-US" altLang="zh-CN" b="0" i="0" dirty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b="0" i="0" dirty="0" smtClean="0">
                            <a:latin typeface="Cambria Math" panose="02040503050406030204" pitchFamily="18" charset="0"/>
                          </a:rPr>
                          <m:t>z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b="0" i="0" dirty="0" smtClean="0">
                            <a:latin typeface="Cambria Math" panose="02040503050406030204" pitchFamily="18" charset="0"/>
                          </a:rPr>
                          <m:t>j</m:t>
                        </m:r>
                      </m:sub>
                    </m:sSub>
                    <m:r>
                      <a:rPr lang="en-US" altLang="zh-CN" b="0" i="0" dirty="0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altLang="zh-CN" b="0" dirty="0"/>
                  <a:t>?</a:t>
                </a:r>
              </a:p>
            </p:txBody>
          </p:sp>
        </mc:Choice>
        <mc:Fallback xmlns="">
          <p:sp>
            <p:nvSpPr>
              <p:cNvPr id="19458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222" t="-9402" b="-264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457200" y="764704"/>
                <a:ext cx="8686800" cy="4937125"/>
              </a:xfrm>
            </p:spPr>
            <p:txBody>
              <a:bodyPr/>
              <a:lstStyle/>
              <a:p>
                <a:pPr marL="0" indent="0" eaLnBrk="1" hangingPunct="1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altLang="zh-CN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𝑖𝑠</m:t>
                              </m:r>
                              <m:r>
                                <a:rPr lang="en-US" altLang="zh-CN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𝑐𝑜𝑚𝑝𝑎𝑟𝑒𝑑</m:t>
                              </m:r>
                              <m:r>
                                <a:rPr lang="en-US" altLang="zh-CN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𝑤𝑖𝑡h</m:t>
                              </m:r>
                              <m:r>
                                <a:rPr lang="en-US" altLang="zh-CN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altLang="zh-CN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  <m:oMath xmlns:m="http://schemas.openxmlformats.org/officeDocument/2006/math">
                      <m:r>
                        <a:rPr lang="en-US" altLang="zh-CN" sz="240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or</m:t>
                              </m:r>
                              <m: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is</m:t>
                              </m:r>
                              <m: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the</m:t>
                              </m:r>
                              <m: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first</m:t>
                              </m:r>
                              <m: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pivot</m:t>
                              </m:r>
                              <m: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chosen</m:t>
                              </m:r>
                              <m: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from</m:t>
                              </m:r>
                              <m: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  <m:oMath xmlns:m="http://schemas.openxmlformats.org/officeDocument/2006/math">
                      <m:r>
                        <a:rPr lang="en-US" altLang="zh-CN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is</m:t>
                              </m:r>
                              <m: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the</m:t>
                              </m:r>
                              <m: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first</m:t>
                              </m:r>
                              <m: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pivot</m:t>
                              </m:r>
                              <m: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chosen</m:t>
                              </m:r>
                              <m: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from</m:t>
                              </m:r>
                              <m: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  <m:oMath xmlns:m="http://schemas.openxmlformats.org/officeDocument/2006/math">
                      <m:r>
                        <a:rPr lang="en-US" altLang="zh-CN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  </m:t>
                      </m:r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unc>
                        <m:funcPr>
                          <m:ctrlP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is</m:t>
                              </m:r>
                              <m: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the</m:t>
                              </m:r>
                              <m: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first</m:t>
                              </m:r>
                              <m: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pivot</m:t>
                              </m:r>
                              <m: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chosen</m:t>
                              </m:r>
                              <m: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from</m:t>
                              </m:r>
                              <m: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  <m:oMath xmlns:m="http://schemas.openxmlformats.org/officeDocument/2006/math">
                      <m:r>
                        <a:rPr lang="en-US" altLang="zh-CN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den>
                      </m:f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+1 </m:t>
                          </m:r>
                        </m:den>
                      </m:f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den>
                      </m:f>
                    </m:oMath>
                  </m:oMathPara>
                </a14:m>
                <a:br>
                  <a:rPr lang="en-US" altLang="zh-CN" sz="2400" b="0" dirty="0">
                    <a:solidFill>
                      <a:schemeClr val="tx1"/>
                    </a:solidFill>
                  </a:rPr>
                </a:br>
                <a:endParaRPr lang="en-US" altLang="zh-CN" sz="24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457200" y="764704"/>
                <a:ext cx="8686800" cy="4937125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214</a:t>
            </a:fld>
            <a:endParaRPr lang="en-US" altLang="zh-CN" sz="1200" b="0"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10682053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9458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 eaLnBrk="1" hangingPunct="1"/>
                <a:r>
                  <a:rPr lang="en-US" altLang="zh-CN" b="0" dirty="0"/>
                  <a:t>How to Find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1" dirty="0">
                        <a:latin typeface="Cambria Math" panose="02040503050406030204" pitchFamily="18" charset="0"/>
                      </a:rPr>
                      <m:t>Pr</m:t>
                    </m:r>
                    <m:r>
                      <a:rPr lang="en-US" altLang="zh-CN" b="0" i="0" dirty="0" smtClean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b="0" i="0" dirty="0" smtClean="0">
                            <a:latin typeface="Cambria Math" panose="02040503050406030204" pitchFamily="18" charset="0"/>
                          </a:rPr>
                          <m:t>z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b="0" i="0" dirty="0" smtClean="0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r>
                      <a:rPr lang="en-US" altLang="zh-CN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b="0" i="0" dirty="0" smtClean="0">
                        <a:latin typeface="Cambria Math" panose="02040503050406030204" pitchFamily="18" charset="0"/>
                      </a:rPr>
                      <m:t>is</m:t>
                    </m:r>
                    <m:r>
                      <a:rPr lang="en-US" altLang="zh-CN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b="0" i="0" dirty="0" smtClean="0">
                        <a:latin typeface="Cambria Math" panose="02040503050406030204" pitchFamily="18" charset="0"/>
                      </a:rPr>
                      <m:t>compared</m:t>
                    </m:r>
                    <m:r>
                      <a:rPr lang="en-US" altLang="zh-CN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b="0" i="0" dirty="0" smtClean="0">
                        <a:latin typeface="Cambria Math" panose="02040503050406030204" pitchFamily="18" charset="0"/>
                      </a:rPr>
                      <m:t>with</m:t>
                    </m:r>
                    <m:r>
                      <a:rPr lang="en-US" altLang="zh-CN" b="0" i="0" dirty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b="0" i="0" dirty="0" smtClean="0">
                            <a:latin typeface="Cambria Math" panose="02040503050406030204" pitchFamily="18" charset="0"/>
                          </a:rPr>
                          <m:t>z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b="0" i="0" dirty="0" smtClean="0">
                            <a:latin typeface="Cambria Math" panose="02040503050406030204" pitchFamily="18" charset="0"/>
                          </a:rPr>
                          <m:t>j</m:t>
                        </m:r>
                      </m:sub>
                    </m:sSub>
                    <m:r>
                      <a:rPr lang="en-US" altLang="zh-CN" b="0" i="0" dirty="0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altLang="zh-CN" b="0" dirty="0"/>
                  <a:t>?</a:t>
                </a:r>
              </a:p>
            </p:txBody>
          </p:sp>
        </mc:Choice>
        <mc:Fallback xmlns="">
          <p:sp>
            <p:nvSpPr>
              <p:cNvPr id="19458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222" t="-9402" b="-264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457200" y="764704"/>
                <a:ext cx="8686800" cy="4937125"/>
              </a:xfrm>
            </p:spPr>
            <p:txBody>
              <a:bodyPr/>
              <a:lstStyle/>
              <a:p>
                <a:pPr marL="0" indent="0" eaLnBrk="1" hangingPunct="1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altLang="zh-CN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𝑖𝑠</m:t>
                              </m:r>
                              <m:r>
                                <a:rPr lang="en-US" altLang="zh-CN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𝑐𝑜𝑚𝑝𝑎𝑟𝑒𝑑</m:t>
                              </m:r>
                              <m:r>
                                <a:rPr lang="en-US" altLang="zh-CN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𝑤𝑖𝑡h</m:t>
                              </m:r>
                              <m:r>
                                <a:rPr lang="en-US" altLang="zh-CN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altLang="zh-CN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  <m:oMath xmlns:m="http://schemas.openxmlformats.org/officeDocument/2006/math">
                      <m:r>
                        <a:rPr lang="en-US" altLang="zh-CN" sz="240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or</m:t>
                              </m:r>
                              <m: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is</m:t>
                              </m:r>
                              <m: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the</m:t>
                              </m:r>
                              <m: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first</m:t>
                              </m:r>
                              <m: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pivot</m:t>
                              </m:r>
                              <m: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chosen</m:t>
                              </m:r>
                              <m: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from</m:t>
                              </m:r>
                              <m: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  <m:oMath xmlns:m="http://schemas.openxmlformats.org/officeDocument/2006/math">
                      <m:r>
                        <a:rPr lang="en-US" altLang="zh-CN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is</m:t>
                              </m:r>
                              <m: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the</m:t>
                              </m:r>
                              <m: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first</m:t>
                              </m:r>
                              <m: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pivot</m:t>
                              </m:r>
                              <m: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chosen</m:t>
                              </m:r>
                              <m: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from</m:t>
                              </m:r>
                              <m: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  <m:oMath xmlns:m="http://schemas.openxmlformats.org/officeDocument/2006/math">
                      <m:r>
                        <a:rPr lang="en-US" altLang="zh-CN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  </m:t>
                      </m:r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unc>
                        <m:funcPr>
                          <m:ctrlP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is</m:t>
                              </m:r>
                              <m: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the</m:t>
                              </m:r>
                              <m: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first</m:t>
                              </m:r>
                              <m: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pivot</m:t>
                              </m:r>
                              <m: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chosen</m:t>
                              </m:r>
                              <m: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from</m:t>
                              </m:r>
                              <m: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  <m:oMath xmlns:m="http://schemas.openxmlformats.org/officeDocument/2006/math">
                      <m:r>
                        <a:rPr lang="en-US" altLang="zh-CN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den>
                      </m:f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+1 </m:t>
                          </m:r>
                        </m:den>
                      </m:f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den>
                      </m:f>
                    </m:oMath>
                  </m:oMathPara>
                </a14:m>
                <a:br>
                  <a:rPr lang="en-US" altLang="zh-CN" sz="2400" b="0" dirty="0">
                    <a:solidFill>
                      <a:schemeClr val="tx1"/>
                    </a:solidFill>
                  </a:rPr>
                </a:br>
                <a:endParaRPr lang="en-US" altLang="zh-CN" sz="2400" b="0" dirty="0">
                  <a:solidFill>
                    <a:schemeClr val="tx1"/>
                  </a:solidFill>
                </a:endParaRPr>
              </a:p>
              <a:p>
                <a:pPr marL="0" indent="0" eaLnBrk="1" hangingPunct="1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  <m:sup>
                              <m: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func>
                                <m:funcPr>
                                  <m:ctrlPr>
                                    <a:rPr lang="en-US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sz="2400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Pr</m:t>
                                  </m:r>
                                </m:fName>
                                <m:e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en-US" altLang="zh-CN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4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4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altLang="zh-CN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altLang="zh-CN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𝑖𝑠</m:t>
                                      </m:r>
                                      <m:r>
                                        <a:rPr lang="en-US" altLang="zh-CN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altLang="zh-CN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𝑐𝑜𝑚𝑝𝑎𝑟𝑒𝑑</m:t>
                                      </m:r>
                                      <m:r>
                                        <a:rPr lang="en-US" altLang="zh-CN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altLang="zh-CN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𝑤𝑖𝑡h</m:t>
                                      </m:r>
                                      <m:r>
                                        <a:rPr lang="en-US" altLang="zh-CN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24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4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  <m: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</m:e>
                          </m:nary>
                        </m:e>
                      </m:nary>
                      <m:nary>
                        <m:naryPr>
                          <m:chr m:val="∑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f>
                                <m:f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num>
                                <m:den>
                                  <m:r>
                                    <a:rPr lang="en-US" altLang="zh-CN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altLang="zh-CN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den>
                              </m:f>
                            </m:e>
                          </m:nary>
                        </m:e>
                      </m:nary>
                    </m:oMath>
                    <m:oMath xmlns:m="http://schemas.openxmlformats.org/officeDocument/2006/math">
                      <m: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           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  <m:e>
                              <m:f>
                                <m:f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num>
                                <m:den>
                                  <m:r>
                                    <a:rPr lang="en-US" altLang="zh-CN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den>
                              </m:f>
                            </m:e>
                          </m:nary>
                        </m:e>
                      </m:nary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&lt;</m:t>
                      </m:r>
                      <m:nary>
                        <m:naryPr>
                          <m:chr m:val="∑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f>
                                <m:f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num>
                                <m:den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den>
                              </m:f>
                            </m:e>
                          </m:nary>
                        </m:e>
                      </m:nary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func>
                            <m:func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func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𝑛</m:t>
                      </m:r>
                      <m:func>
                        <m:func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func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457200" y="764704"/>
                <a:ext cx="8686800" cy="4937125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215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2" name="矩形 1"/>
          <p:cNvSpPr/>
          <p:nvPr/>
        </p:nvSpPr>
        <p:spPr bwMode="auto">
          <a:xfrm>
            <a:off x="1259632" y="4365104"/>
            <a:ext cx="7427168" cy="12241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6" name="矩形 5"/>
          <p:cNvSpPr/>
          <p:nvPr/>
        </p:nvSpPr>
        <p:spPr bwMode="auto">
          <a:xfrm>
            <a:off x="6660232" y="3140968"/>
            <a:ext cx="2375818" cy="12241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84453708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9458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 eaLnBrk="1" hangingPunct="1"/>
                <a:r>
                  <a:rPr lang="en-US" altLang="zh-CN" b="0" dirty="0"/>
                  <a:t>How to Find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1" dirty="0">
                        <a:latin typeface="Cambria Math" panose="02040503050406030204" pitchFamily="18" charset="0"/>
                      </a:rPr>
                      <m:t>Pr</m:t>
                    </m:r>
                    <m:r>
                      <a:rPr lang="en-US" altLang="zh-CN" b="0" i="0" dirty="0" smtClean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b="0" i="0" dirty="0" smtClean="0">
                            <a:latin typeface="Cambria Math" panose="02040503050406030204" pitchFamily="18" charset="0"/>
                          </a:rPr>
                          <m:t>z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b="0" i="0" dirty="0" smtClean="0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r>
                      <a:rPr lang="en-US" altLang="zh-CN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b="0" i="0" dirty="0" smtClean="0">
                        <a:latin typeface="Cambria Math" panose="02040503050406030204" pitchFamily="18" charset="0"/>
                      </a:rPr>
                      <m:t>is</m:t>
                    </m:r>
                    <m:r>
                      <a:rPr lang="en-US" altLang="zh-CN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b="0" i="0" dirty="0" smtClean="0">
                        <a:latin typeface="Cambria Math" panose="02040503050406030204" pitchFamily="18" charset="0"/>
                      </a:rPr>
                      <m:t>compared</m:t>
                    </m:r>
                    <m:r>
                      <a:rPr lang="en-US" altLang="zh-CN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b="0" i="0" dirty="0" smtClean="0">
                        <a:latin typeface="Cambria Math" panose="02040503050406030204" pitchFamily="18" charset="0"/>
                      </a:rPr>
                      <m:t>with</m:t>
                    </m:r>
                    <m:r>
                      <a:rPr lang="en-US" altLang="zh-CN" b="0" i="0" dirty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b="0" i="0" dirty="0" smtClean="0">
                            <a:latin typeface="Cambria Math" panose="02040503050406030204" pitchFamily="18" charset="0"/>
                          </a:rPr>
                          <m:t>z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b="0" i="0" dirty="0" smtClean="0">
                            <a:latin typeface="Cambria Math" panose="02040503050406030204" pitchFamily="18" charset="0"/>
                          </a:rPr>
                          <m:t>j</m:t>
                        </m:r>
                      </m:sub>
                    </m:sSub>
                    <m:r>
                      <a:rPr lang="en-US" altLang="zh-CN" b="0" i="0" dirty="0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altLang="zh-CN" b="0" dirty="0"/>
                  <a:t>?</a:t>
                </a:r>
              </a:p>
            </p:txBody>
          </p:sp>
        </mc:Choice>
        <mc:Fallback xmlns="">
          <p:sp>
            <p:nvSpPr>
              <p:cNvPr id="19458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222" t="-9402" b="-264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457200" y="764704"/>
                <a:ext cx="8686800" cy="4937125"/>
              </a:xfrm>
            </p:spPr>
            <p:txBody>
              <a:bodyPr/>
              <a:lstStyle/>
              <a:p>
                <a:pPr marL="0" indent="0" eaLnBrk="1" hangingPunct="1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altLang="zh-CN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𝑖𝑠</m:t>
                              </m:r>
                              <m:r>
                                <a:rPr lang="en-US" altLang="zh-CN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𝑐𝑜𝑚𝑝𝑎𝑟𝑒𝑑</m:t>
                              </m:r>
                              <m:r>
                                <a:rPr lang="en-US" altLang="zh-CN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𝑤𝑖𝑡h</m:t>
                              </m:r>
                              <m:r>
                                <a:rPr lang="en-US" altLang="zh-CN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altLang="zh-CN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  <m:oMath xmlns:m="http://schemas.openxmlformats.org/officeDocument/2006/math">
                      <m:r>
                        <a:rPr lang="en-US" altLang="zh-CN" sz="240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or</m:t>
                              </m:r>
                              <m: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is</m:t>
                              </m:r>
                              <m: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the</m:t>
                              </m:r>
                              <m: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first</m:t>
                              </m:r>
                              <m: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pivot</m:t>
                              </m:r>
                              <m: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chosen</m:t>
                              </m:r>
                              <m: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from</m:t>
                              </m:r>
                              <m: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  <m:oMath xmlns:m="http://schemas.openxmlformats.org/officeDocument/2006/math">
                      <m:r>
                        <a:rPr lang="en-US" altLang="zh-CN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is</m:t>
                              </m:r>
                              <m: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the</m:t>
                              </m:r>
                              <m: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first</m:t>
                              </m:r>
                              <m: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pivot</m:t>
                              </m:r>
                              <m: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chosen</m:t>
                              </m:r>
                              <m: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from</m:t>
                              </m:r>
                              <m: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  <m:oMath xmlns:m="http://schemas.openxmlformats.org/officeDocument/2006/math">
                      <m:r>
                        <a:rPr lang="en-US" altLang="zh-CN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  </m:t>
                      </m:r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unc>
                        <m:funcPr>
                          <m:ctrlP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is</m:t>
                              </m:r>
                              <m: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the</m:t>
                              </m:r>
                              <m: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first</m:t>
                              </m:r>
                              <m: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pivot</m:t>
                              </m:r>
                              <m: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chosen</m:t>
                              </m:r>
                              <m: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from</m:t>
                              </m:r>
                              <m: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  <m:oMath xmlns:m="http://schemas.openxmlformats.org/officeDocument/2006/math">
                      <m:r>
                        <a:rPr lang="en-US" altLang="zh-CN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den>
                      </m:f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+1 </m:t>
                          </m:r>
                        </m:den>
                      </m:f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den>
                      </m:f>
                    </m:oMath>
                  </m:oMathPara>
                </a14:m>
                <a:br>
                  <a:rPr lang="en-US" altLang="zh-CN" sz="2400" b="0" dirty="0">
                    <a:solidFill>
                      <a:schemeClr val="tx1"/>
                    </a:solidFill>
                  </a:rPr>
                </a:br>
                <a:endParaRPr lang="en-US" altLang="zh-CN" sz="2400" b="0" dirty="0">
                  <a:solidFill>
                    <a:schemeClr val="tx1"/>
                  </a:solidFill>
                </a:endParaRPr>
              </a:p>
              <a:p>
                <a:pPr marL="0" indent="0" eaLnBrk="1" hangingPunct="1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  <m:sup>
                              <m: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func>
                                <m:funcPr>
                                  <m:ctrlPr>
                                    <a:rPr lang="en-US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sz="2400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Pr</m:t>
                                  </m:r>
                                </m:fName>
                                <m:e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en-US" altLang="zh-CN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4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4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altLang="zh-CN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altLang="zh-CN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𝑖𝑠</m:t>
                                      </m:r>
                                      <m:r>
                                        <a:rPr lang="en-US" altLang="zh-CN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altLang="zh-CN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𝑐𝑜𝑚𝑝𝑎𝑟𝑒𝑑</m:t>
                                      </m:r>
                                      <m:r>
                                        <a:rPr lang="en-US" altLang="zh-CN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altLang="zh-CN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𝑤𝑖𝑡h</m:t>
                                      </m:r>
                                      <m:r>
                                        <a:rPr lang="en-US" altLang="zh-CN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24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4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  <m: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</m:e>
                          </m:nary>
                        </m:e>
                      </m:nary>
                      <m:nary>
                        <m:naryPr>
                          <m:chr m:val="∑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f>
                                <m:f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num>
                                <m:den>
                                  <m:r>
                                    <a:rPr lang="en-US" altLang="zh-CN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altLang="zh-CN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den>
                              </m:f>
                            </m:e>
                          </m:nary>
                        </m:e>
                      </m:nary>
                    </m:oMath>
                    <m:oMath xmlns:m="http://schemas.openxmlformats.org/officeDocument/2006/math">
                      <m: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           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  <m:e>
                              <m:f>
                                <m:f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num>
                                <m:den>
                                  <m:r>
                                    <a:rPr lang="en-US" altLang="zh-CN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den>
                              </m:f>
                            </m:e>
                          </m:nary>
                        </m:e>
                      </m:nary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&lt;</m:t>
                      </m:r>
                      <m:nary>
                        <m:naryPr>
                          <m:chr m:val="∑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f>
                                <m:f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num>
                                <m:den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den>
                              </m:f>
                            </m:e>
                          </m:nary>
                        </m:e>
                      </m:nary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func>
                            <m:func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func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𝑛</m:t>
                      </m:r>
                      <m:func>
                        <m:func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func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457200" y="764704"/>
                <a:ext cx="8686800" cy="4937125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216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2" name="矩形 1"/>
          <p:cNvSpPr/>
          <p:nvPr/>
        </p:nvSpPr>
        <p:spPr bwMode="auto">
          <a:xfrm>
            <a:off x="1619672" y="4365104"/>
            <a:ext cx="7067128" cy="12241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18951966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9458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 eaLnBrk="1" hangingPunct="1"/>
                <a:r>
                  <a:rPr lang="en-US" altLang="zh-CN" b="0" dirty="0"/>
                  <a:t>How to Find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1" dirty="0">
                        <a:latin typeface="Cambria Math" panose="02040503050406030204" pitchFamily="18" charset="0"/>
                      </a:rPr>
                      <m:t>Pr</m:t>
                    </m:r>
                    <m:r>
                      <a:rPr lang="en-US" altLang="zh-CN" b="0" i="0" dirty="0" smtClean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b="0" i="0" dirty="0" smtClean="0">
                            <a:latin typeface="Cambria Math" panose="02040503050406030204" pitchFamily="18" charset="0"/>
                          </a:rPr>
                          <m:t>z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b="0" i="0" dirty="0" smtClean="0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r>
                      <a:rPr lang="en-US" altLang="zh-CN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b="0" i="0" dirty="0" smtClean="0">
                        <a:latin typeface="Cambria Math" panose="02040503050406030204" pitchFamily="18" charset="0"/>
                      </a:rPr>
                      <m:t>is</m:t>
                    </m:r>
                    <m:r>
                      <a:rPr lang="en-US" altLang="zh-CN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b="0" i="0" dirty="0" smtClean="0">
                        <a:latin typeface="Cambria Math" panose="02040503050406030204" pitchFamily="18" charset="0"/>
                      </a:rPr>
                      <m:t>compared</m:t>
                    </m:r>
                    <m:r>
                      <a:rPr lang="en-US" altLang="zh-CN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b="0" i="0" dirty="0" smtClean="0">
                        <a:latin typeface="Cambria Math" panose="02040503050406030204" pitchFamily="18" charset="0"/>
                      </a:rPr>
                      <m:t>with</m:t>
                    </m:r>
                    <m:r>
                      <a:rPr lang="en-US" altLang="zh-CN" b="0" i="0" dirty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b="0" i="0" dirty="0" smtClean="0">
                            <a:latin typeface="Cambria Math" panose="02040503050406030204" pitchFamily="18" charset="0"/>
                          </a:rPr>
                          <m:t>z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b="0" i="0" dirty="0" smtClean="0">
                            <a:latin typeface="Cambria Math" panose="02040503050406030204" pitchFamily="18" charset="0"/>
                          </a:rPr>
                          <m:t>j</m:t>
                        </m:r>
                      </m:sub>
                    </m:sSub>
                    <m:r>
                      <a:rPr lang="en-US" altLang="zh-CN" b="0" i="0" dirty="0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altLang="zh-CN" b="0" dirty="0"/>
                  <a:t>?</a:t>
                </a:r>
              </a:p>
            </p:txBody>
          </p:sp>
        </mc:Choice>
        <mc:Fallback xmlns="">
          <p:sp>
            <p:nvSpPr>
              <p:cNvPr id="19458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222" t="-9402" b="-264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457200" y="764704"/>
                <a:ext cx="8686800" cy="4937125"/>
              </a:xfrm>
            </p:spPr>
            <p:txBody>
              <a:bodyPr/>
              <a:lstStyle/>
              <a:p>
                <a:pPr marL="0" indent="0" eaLnBrk="1" hangingPunct="1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altLang="zh-CN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𝑖𝑠</m:t>
                              </m:r>
                              <m:r>
                                <a:rPr lang="en-US" altLang="zh-CN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𝑐𝑜𝑚𝑝𝑎𝑟𝑒𝑑</m:t>
                              </m:r>
                              <m:r>
                                <a:rPr lang="en-US" altLang="zh-CN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𝑤𝑖𝑡h</m:t>
                              </m:r>
                              <m:r>
                                <a:rPr lang="en-US" altLang="zh-CN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altLang="zh-CN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  <m:oMath xmlns:m="http://schemas.openxmlformats.org/officeDocument/2006/math">
                      <m:r>
                        <a:rPr lang="en-US" altLang="zh-CN" sz="240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or</m:t>
                              </m:r>
                              <m: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is</m:t>
                              </m:r>
                              <m: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the</m:t>
                              </m:r>
                              <m: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first</m:t>
                              </m:r>
                              <m: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pivot</m:t>
                              </m:r>
                              <m: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chosen</m:t>
                              </m:r>
                              <m: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from</m:t>
                              </m:r>
                              <m: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  <m:oMath xmlns:m="http://schemas.openxmlformats.org/officeDocument/2006/math">
                      <m:r>
                        <a:rPr lang="en-US" altLang="zh-CN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is</m:t>
                              </m:r>
                              <m: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the</m:t>
                              </m:r>
                              <m: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first</m:t>
                              </m:r>
                              <m: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pivot</m:t>
                              </m:r>
                              <m: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chosen</m:t>
                              </m:r>
                              <m: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from</m:t>
                              </m:r>
                              <m: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  <m:oMath xmlns:m="http://schemas.openxmlformats.org/officeDocument/2006/math">
                      <m:r>
                        <a:rPr lang="en-US" altLang="zh-CN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  </m:t>
                      </m:r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unc>
                        <m:funcPr>
                          <m:ctrlP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is</m:t>
                              </m:r>
                              <m: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the</m:t>
                              </m:r>
                              <m: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first</m:t>
                              </m:r>
                              <m: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pivot</m:t>
                              </m:r>
                              <m: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chosen</m:t>
                              </m:r>
                              <m: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from</m:t>
                              </m:r>
                              <m: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  <m:oMath xmlns:m="http://schemas.openxmlformats.org/officeDocument/2006/math">
                      <m:r>
                        <a:rPr lang="en-US" altLang="zh-CN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den>
                      </m:f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+1 </m:t>
                          </m:r>
                        </m:den>
                      </m:f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den>
                      </m:f>
                    </m:oMath>
                  </m:oMathPara>
                </a14:m>
                <a:br>
                  <a:rPr lang="en-US" altLang="zh-CN" sz="2400" b="0" dirty="0">
                    <a:solidFill>
                      <a:schemeClr val="tx1"/>
                    </a:solidFill>
                  </a:rPr>
                </a:br>
                <a:endParaRPr lang="en-US" altLang="zh-CN" sz="2400" b="0" dirty="0">
                  <a:solidFill>
                    <a:schemeClr val="tx1"/>
                  </a:solidFill>
                </a:endParaRPr>
              </a:p>
              <a:p>
                <a:pPr marL="0" indent="0" eaLnBrk="1" hangingPunct="1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  <m:sup>
                              <m: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func>
                                <m:funcPr>
                                  <m:ctrlPr>
                                    <a:rPr lang="en-US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sz="2400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Pr</m:t>
                                  </m:r>
                                </m:fName>
                                <m:e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en-US" altLang="zh-CN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4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4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altLang="zh-CN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altLang="zh-CN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𝑖𝑠</m:t>
                                      </m:r>
                                      <m:r>
                                        <a:rPr lang="en-US" altLang="zh-CN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altLang="zh-CN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𝑐𝑜𝑚𝑝𝑎𝑟𝑒𝑑</m:t>
                                      </m:r>
                                      <m:r>
                                        <a:rPr lang="en-US" altLang="zh-CN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altLang="zh-CN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𝑤𝑖𝑡h</m:t>
                                      </m:r>
                                      <m:r>
                                        <a:rPr lang="en-US" altLang="zh-CN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24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4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  <m: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</m:e>
                          </m:nary>
                        </m:e>
                      </m:nary>
                      <m:nary>
                        <m:naryPr>
                          <m:chr m:val="∑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f>
                                <m:f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num>
                                <m:den>
                                  <m:r>
                                    <a:rPr lang="en-US" altLang="zh-CN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altLang="zh-CN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den>
                              </m:f>
                            </m:e>
                          </m:nary>
                        </m:e>
                      </m:nary>
                    </m:oMath>
                    <m:oMath xmlns:m="http://schemas.openxmlformats.org/officeDocument/2006/math">
                      <m: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           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  <m:e>
                              <m:f>
                                <m:f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num>
                                <m:den>
                                  <m:r>
                                    <a:rPr lang="en-US" altLang="zh-CN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den>
                              </m:f>
                            </m:e>
                          </m:nary>
                        </m:e>
                      </m:nary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&lt;</m:t>
                      </m:r>
                      <m:nary>
                        <m:naryPr>
                          <m:chr m:val="∑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f>
                                <m:f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num>
                                <m:den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den>
                              </m:f>
                            </m:e>
                          </m:nary>
                        </m:e>
                      </m:nary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func>
                            <m:func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func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𝑛</m:t>
                      </m:r>
                      <m:func>
                        <m:func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func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457200" y="764704"/>
                <a:ext cx="8686800" cy="4937125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217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2" name="矩形 1"/>
          <p:cNvSpPr/>
          <p:nvPr/>
        </p:nvSpPr>
        <p:spPr bwMode="auto">
          <a:xfrm>
            <a:off x="3419872" y="4365104"/>
            <a:ext cx="5266928" cy="12241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51525248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9458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 eaLnBrk="1" hangingPunct="1"/>
                <a:r>
                  <a:rPr lang="en-US" altLang="zh-CN" b="0" dirty="0"/>
                  <a:t>How to Find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1" dirty="0">
                        <a:latin typeface="Cambria Math" panose="02040503050406030204" pitchFamily="18" charset="0"/>
                      </a:rPr>
                      <m:t>Pr</m:t>
                    </m:r>
                    <m:r>
                      <a:rPr lang="en-US" altLang="zh-CN" b="0" i="0" dirty="0" smtClean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b="0" i="0" dirty="0" smtClean="0">
                            <a:latin typeface="Cambria Math" panose="02040503050406030204" pitchFamily="18" charset="0"/>
                          </a:rPr>
                          <m:t>z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b="0" i="0" dirty="0" smtClean="0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r>
                      <a:rPr lang="en-US" altLang="zh-CN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b="0" i="0" dirty="0" smtClean="0">
                        <a:latin typeface="Cambria Math" panose="02040503050406030204" pitchFamily="18" charset="0"/>
                      </a:rPr>
                      <m:t>is</m:t>
                    </m:r>
                    <m:r>
                      <a:rPr lang="en-US" altLang="zh-CN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b="0" i="0" dirty="0" smtClean="0">
                        <a:latin typeface="Cambria Math" panose="02040503050406030204" pitchFamily="18" charset="0"/>
                      </a:rPr>
                      <m:t>compared</m:t>
                    </m:r>
                    <m:r>
                      <a:rPr lang="en-US" altLang="zh-CN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b="0" i="0" dirty="0" smtClean="0">
                        <a:latin typeface="Cambria Math" panose="02040503050406030204" pitchFamily="18" charset="0"/>
                      </a:rPr>
                      <m:t>with</m:t>
                    </m:r>
                    <m:r>
                      <a:rPr lang="en-US" altLang="zh-CN" b="0" i="0" dirty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b="0" i="0" dirty="0" smtClean="0">
                            <a:latin typeface="Cambria Math" panose="02040503050406030204" pitchFamily="18" charset="0"/>
                          </a:rPr>
                          <m:t>z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b="0" i="0" dirty="0" smtClean="0">
                            <a:latin typeface="Cambria Math" panose="02040503050406030204" pitchFamily="18" charset="0"/>
                          </a:rPr>
                          <m:t>j</m:t>
                        </m:r>
                      </m:sub>
                    </m:sSub>
                    <m:r>
                      <a:rPr lang="en-US" altLang="zh-CN" b="0" i="0" dirty="0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altLang="zh-CN" b="0" dirty="0"/>
                  <a:t>?</a:t>
                </a:r>
              </a:p>
            </p:txBody>
          </p:sp>
        </mc:Choice>
        <mc:Fallback xmlns="">
          <p:sp>
            <p:nvSpPr>
              <p:cNvPr id="19458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222" t="-9402" b="-264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457200" y="764704"/>
                <a:ext cx="8686800" cy="4937125"/>
              </a:xfrm>
            </p:spPr>
            <p:txBody>
              <a:bodyPr/>
              <a:lstStyle/>
              <a:p>
                <a:pPr marL="0" indent="0" eaLnBrk="1" hangingPunct="1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altLang="zh-CN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𝑖𝑠</m:t>
                              </m:r>
                              <m:r>
                                <a:rPr lang="en-US" altLang="zh-CN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𝑐𝑜𝑚𝑝𝑎𝑟𝑒𝑑</m:t>
                              </m:r>
                              <m:r>
                                <a:rPr lang="en-US" altLang="zh-CN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𝑤𝑖𝑡h</m:t>
                              </m:r>
                              <m:r>
                                <a:rPr lang="en-US" altLang="zh-CN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altLang="zh-CN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  <m:oMath xmlns:m="http://schemas.openxmlformats.org/officeDocument/2006/math">
                      <m:r>
                        <a:rPr lang="en-US" altLang="zh-CN" sz="240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or</m:t>
                              </m:r>
                              <m: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is</m:t>
                              </m:r>
                              <m: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the</m:t>
                              </m:r>
                              <m: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first</m:t>
                              </m:r>
                              <m: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pivot</m:t>
                              </m:r>
                              <m: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chosen</m:t>
                              </m:r>
                              <m: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from</m:t>
                              </m:r>
                              <m: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  <m:oMath xmlns:m="http://schemas.openxmlformats.org/officeDocument/2006/math">
                      <m:r>
                        <a:rPr lang="en-US" altLang="zh-CN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is</m:t>
                              </m:r>
                              <m: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the</m:t>
                              </m:r>
                              <m: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first</m:t>
                              </m:r>
                              <m: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pivot</m:t>
                              </m:r>
                              <m: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chosen</m:t>
                              </m:r>
                              <m: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from</m:t>
                              </m:r>
                              <m: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  <m:oMath xmlns:m="http://schemas.openxmlformats.org/officeDocument/2006/math">
                      <m:r>
                        <a:rPr lang="en-US" altLang="zh-CN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  </m:t>
                      </m:r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unc>
                        <m:funcPr>
                          <m:ctrlP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is</m:t>
                              </m:r>
                              <m: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the</m:t>
                              </m:r>
                              <m: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first</m:t>
                              </m:r>
                              <m: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pivot</m:t>
                              </m:r>
                              <m: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chosen</m:t>
                              </m:r>
                              <m: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from</m:t>
                              </m:r>
                              <m: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  <m:oMath xmlns:m="http://schemas.openxmlformats.org/officeDocument/2006/math">
                      <m:r>
                        <a:rPr lang="en-US" altLang="zh-CN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den>
                      </m:f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+1 </m:t>
                          </m:r>
                        </m:den>
                      </m:f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den>
                      </m:f>
                    </m:oMath>
                  </m:oMathPara>
                </a14:m>
                <a:br>
                  <a:rPr lang="en-US" altLang="zh-CN" sz="2400" b="0" dirty="0">
                    <a:solidFill>
                      <a:schemeClr val="tx1"/>
                    </a:solidFill>
                  </a:rPr>
                </a:br>
                <a:endParaRPr lang="en-US" altLang="zh-CN" sz="2400" b="0" dirty="0">
                  <a:solidFill>
                    <a:schemeClr val="tx1"/>
                  </a:solidFill>
                </a:endParaRPr>
              </a:p>
              <a:p>
                <a:pPr marL="0" indent="0" eaLnBrk="1" hangingPunct="1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  <m:sup>
                              <m: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func>
                                <m:funcPr>
                                  <m:ctrlPr>
                                    <a:rPr lang="en-US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sz="2400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Pr</m:t>
                                  </m:r>
                                </m:fName>
                                <m:e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en-US" altLang="zh-CN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4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4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altLang="zh-CN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altLang="zh-CN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𝑖𝑠</m:t>
                                      </m:r>
                                      <m:r>
                                        <a:rPr lang="en-US" altLang="zh-CN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altLang="zh-CN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𝑐𝑜𝑚𝑝𝑎𝑟𝑒𝑑</m:t>
                                      </m:r>
                                      <m:r>
                                        <a:rPr lang="en-US" altLang="zh-CN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altLang="zh-CN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𝑤𝑖𝑡h</m:t>
                                      </m:r>
                                      <m:r>
                                        <a:rPr lang="en-US" altLang="zh-CN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24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4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  <m: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</m:e>
                          </m:nary>
                        </m:e>
                      </m:nary>
                      <m:nary>
                        <m:naryPr>
                          <m:chr m:val="∑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f>
                                <m:f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num>
                                <m:den>
                                  <m:r>
                                    <a:rPr lang="en-US" altLang="zh-CN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altLang="zh-CN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den>
                              </m:f>
                            </m:e>
                          </m:nary>
                        </m:e>
                      </m:nary>
                    </m:oMath>
                    <m:oMath xmlns:m="http://schemas.openxmlformats.org/officeDocument/2006/math">
                      <m: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           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  <m:e>
                              <m:f>
                                <m:f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num>
                                <m:den>
                                  <m:r>
                                    <a:rPr lang="en-US" altLang="zh-CN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den>
                              </m:f>
                            </m:e>
                          </m:nary>
                        </m:e>
                      </m:nary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&lt;</m:t>
                      </m:r>
                      <m:nary>
                        <m:naryPr>
                          <m:chr m:val="∑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f>
                                <m:f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num>
                                <m:den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den>
                              </m:f>
                            </m:e>
                          </m:nary>
                        </m:e>
                      </m:nary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func>
                            <m:func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func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𝑛</m:t>
                      </m:r>
                      <m:func>
                        <m:func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func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457200" y="764704"/>
                <a:ext cx="8686800" cy="4937125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218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2" name="矩形 1"/>
          <p:cNvSpPr/>
          <p:nvPr/>
        </p:nvSpPr>
        <p:spPr bwMode="auto">
          <a:xfrm>
            <a:off x="4932040" y="4365104"/>
            <a:ext cx="3754760" cy="12241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12910733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9458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 eaLnBrk="1" hangingPunct="1"/>
                <a:r>
                  <a:rPr lang="en-US" altLang="zh-CN" b="0" dirty="0"/>
                  <a:t>How to Find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1" dirty="0">
                        <a:latin typeface="Cambria Math" panose="02040503050406030204" pitchFamily="18" charset="0"/>
                      </a:rPr>
                      <m:t>Pr</m:t>
                    </m:r>
                    <m:r>
                      <a:rPr lang="en-US" altLang="zh-CN" b="0" i="0" dirty="0" smtClean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b="0" i="0" dirty="0" smtClean="0">
                            <a:latin typeface="Cambria Math" panose="02040503050406030204" pitchFamily="18" charset="0"/>
                          </a:rPr>
                          <m:t>z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b="0" i="0" dirty="0" smtClean="0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r>
                      <a:rPr lang="en-US" altLang="zh-CN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b="0" i="0" dirty="0" smtClean="0">
                        <a:latin typeface="Cambria Math" panose="02040503050406030204" pitchFamily="18" charset="0"/>
                      </a:rPr>
                      <m:t>is</m:t>
                    </m:r>
                    <m:r>
                      <a:rPr lang="en-US" altLang="zh-CN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b="0" i="0" dirty="0" smtClean="0">
                        <a:latin typeface="Cambria Math" panose="02040503050406030204" pitchFamily="18" charset="0"/>
                      </a:rPr>
                      <m:t>compared</m:t>
                    </m:r>
                    <m:r>
                      <a:rPr lang="en-US" altLang="zh-CN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b="0" i="0" dirty="0" smtClean="0">
                        <a:latin typeface="Cambria Math" panose="02040503050406030204" pitchFamily="18" charset="0"/>
                      </a:rPr>
                      <m:t>with</m:t>
                    </m:r>
                    <m:r>
                      <a:rPr lang="en-US" altLang="zh-CN" b="0" i="0" dirty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b="0" i="0" dirty="0" smtClean="0">
                            <a:latin typeface="Cambria Math" panose="02040503050406030204" pitchFamily="18" charset="0"/>
                          </a:rPr>
                          <m:t>z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b="0" i="0" dirty="0" smtClean="0">
                            <a:latin typeface="Cambria Math" panose="02040503050406030204" pitchFamily="18" charset="0"/>
                          </a:rPr>
                          <m:t>j</m:t>
                        </m:r>
                      </m:sub>
                    </m:sSub>
                    <m:r>
                      <a:rPr lang="en-US" altLang="zh-CN" b="0" i="0" dirty="0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altLang="zh-CN" b="0" dirty="0"/>
                  <a:t>?</a:t>
                </a:r>
              </a:p>
            </p:txBody>
          </p:sp>
        </mc:Choice>
        <mc:Fallback xmlns="">
          <p:sp>
            <p:nvSpPr>
              <p:cNvPr id="19458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222" t="-9402" b="-264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457200" y="764704"/>
                <a:ext cx="8686800" cy="4937125"/>
              </a:xfrm>
            </p:spPr>
            <p:txBody>
              <a:bodyPr/>
              <a:lstStyle/>
              <a:p>
                <a:pPr marL="0" indent="0" eaLnBrk="1" hangingPunct="1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altLang="zh-CN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𝑖𝑠</m:t>
                              </m:r>
                              <m:r>
                                <a:rPr lang="en-US" altLang="zh-CN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𝑐𝑜𝑚𝑝𝑎𝑟𝑒𝑑</m:t>
                              </m:r>
                              <m:r>
                                <a:rPr lang="en-US" altLang="zh-CN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𝑤𝑖𝑡h</m:t>
                              </m:r>
                              <m:r>
                                <a:rPr lang="en-US" altLang="zh-CN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altLang="zh-CN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  <m:oMath xmlns:m="http://schemas.openxmlformats.org/officeDocument/2006/math">
                      <m:r>
                        <a:rPr lang="en-US" altLang="zh-CN" sz="240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or</m:t>
                              </m:r>
                              <m: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is</m:t>
                              </m:r>
                              <m: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the</m:t>
                              </m:r>
                              <m: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first</m:t>
                              </m:r>
                              <m: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pivot</m:t>
                              </m:r>
                              <m: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chosen</m:t>
                              </m:r>
                              <m: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from</m:t>
                              </m:r>
                              <m: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  <m:oMath xmlns:m="http://schemas.openxmlformats.org/officeDocument/2006/math">
                      <m:r>
                        <a:rPr lang="en-US" altLang="zh-CN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is</m:t>
                              </m:r>
                              <m: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the</m:t>
                              </m:r>
                              <m: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first</m:t>
                              </m:r>
                              <m: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pivot</m:t>
                              </m:r>
                              <m: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chosen</m:t>
                              </m:r>
                              <m: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from</m:t>
                              </m:r>
                              <m: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  <m:oMath xmlns:m="http://schemas.openxmlformats.org/officeDocument/2006/math">
                      <m:r>
                        <a:rPr lang="en-US" altLang="zh-CN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  </m:t>
                      </m:r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unc>
                        <m:funcPr>
                          <m:ctrlP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is</m:t>
                              </m:r>
                              <m: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the</m:t>
                              </m:r>
                              <m: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first</m:t>
                              </m:r>
                              <m: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pivot</m:t>
                              </m:r>
                              <m: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chosen</m:t>
                              </m:r>
                              <m: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from</m:t>
                              </m:r>
                              <m: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  <m:oMath xmlns:m="http://schemas.openxmlformats.org/officeDocument/2006/math">
                      <m:r>
                        <a:rPr lang="en-US" altLang="zh-CN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den>
                      </m:f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+1 </m:t>
                          </m:r>
                        </m:den>
                      </m:f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den>
                      </m:f>
                    </m:oMath>
                  </m:oMathPara>
                </a14:m>
                <a:br>
                  <a:rPr lang="en-US" altLang="zh-CN" sz="2400" b="0" dirty="0">
                    <a:solidFill>
                      <a:schemeClr val="tx1"/>
                    </a:solidFill>
                  </a:rPr>
                </a:br>
                <a:endParaRPr lang="en-US" altLang="zh-CN" sz="2400" b="0" dirty="0">
                  <a:solidFill>
                    <a:schemeClr val="tx1"/>
                  </a:solidFill>
                </a:endParaRPr>
              </a:p>
              <a:p>
                <a:pPr marL="0" indent="0" eaLnBrk="1" hangingPunct="1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  <m:sup>
                              <m: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func>
                                <m:funcPr>
                                  <m:ctrlPr>
                                    <a:rPr lang="en-US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sz="2400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Pr</m:t>
                                  </m:r>
                                </m:fName>
                                <m:e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en-US" altLang="zh-CN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4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4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altLang="zh-CN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altLang="zh-CN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𝑖𝑠</m:t>
                                      </m:r>
                                      <m:r>
                                        <a:rPr lang="en-US" altLang="zh-CN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altLang="zh-CN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𝑐𝑜𝑚𝑝𝑎𝑟𝑒𝑑</m:t>
                                      </m:r>
                                      <m:r>
                                        <a:rPr lang="en-US" altLang="zh-CN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altLang="zh-CN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𝑤𝑖𝑡h</m:t>
                                      </m:r>
                                      <m:r>
                                        <a:rPr lang="en-US" altLang="zh-CN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24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4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  <m: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</m:e>
                          </m:nary>
                        </m:e>
                      </m:nary>
                      <m:nary>
                        <m:naryPr>
                          <m:chr m:val="∑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f>
                                <m:f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num>
                                <m:den>
                                  <m:r>
                                    <a:rPr lang="en-US" altLang="zh-CN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altLang="zh-CN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den>
                              </m:f>
                            </m:e>
                          </m:nary>
                        </m:e>
                      </m:nary>
                    </m:oMath>
                    <m:oMath xmlns:m="http://schemas.openxmlformats.org/officeDocument/2006/math">
                      <m: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           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  <m:e>
                              <m:f>
                                <m:f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num>
                                <m:den>
                                  <m:r>
                                    <a:rPr lang="en-US" altLang="zh-CN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den>
                              </m:f>
                            </m:e>
                          </m:nary>
                        </m:e>
                      </m:nary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&lt;</m:t>
                      </m:r>
                      <m:nary>
                        <m:naryPr>
                          <m:chr m:val="∑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f>
                                <m:f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num>
                                <m:den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den>
                              </m:f>
                            </m:e>
                          </m:nary>
                        </m:e>
                      </m:nary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func>
                            <m:func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func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𝑛</m:t>
                      </m:r>
                      <m:func>
                        <m:func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func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2400" dirty="0">
                  <a:solidFill>
                    <a:schemeClr val="tx1"/>
                  </a:solidFill>
                </a:endParaRPr>
              </a:p>
              <a:p>
                <a:pPr marL="0" indent="0" eaLnBrk="1" hangingPunct="1">
                  <a:buNone/>
                </a:pPr>
                <a:r>
                  <a:rPr lang="en-US" altLang="zh-CN" sz="2400" dirty="0"/>
                  <a:t>Note: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altLang="zh-CN" sz="24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f>
                          <m:f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den>
                        </m:f>
                      </m:e>
                    </m:nary>
                    <m:r>
                      <a:rPr lang="en-US" altLang="zh-CN" sz="2400" i="1">
                        <a:latin typeface="Cambria Math" panose="02040503050406030204" pitchFamily="18" charset="0"/>
                      </a:rPr>
                      <m:t>≤</m:t>
                    </m:r>
                    <m:r>
                      <m:rPr>
                        <m:sty m:val="p"/>
                      </m:rPr>
                      <a:rPr lang="en-US" altLang="zh-CN" sz="240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2400" dirty="0"/>
              </a:p>
              <a:p>
                <a:pPr marL="0" indent="0" eaLnBrk="1" hangingPunct="1">
                  <a:buNone/>
                </a:pPr>
                <a:endParaRPr lang="en-US" altLang="zh-CN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457200" y="764704"/>
                <a:ext cx="8686800" cy="4937125"/>
              </a:xfrm>
              <a:blipFill>
                <a:blip r:embed="rId3"/>
                <a:stretch>
                  <a:fillRect l="-1053" b="-77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219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2" name="矩形 1"/>
          <p:cNvSpPr/>
          <p:nvPr/>
        </p:nvSpPr>
        <p:spPr bwMode="auto">
          <a:xfrm>
            <a:off x="6902450" y="4581128"/>
            <a:ext cx="1784350" cy="50405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588429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457200" y="980728"/>
                <a:ext cx="8229600" cy="5688632"/>
              </a:xfrm>
            </p:spPr>
            <p:txBody>
              <a:bodyPr/>
              <a:lstStyle/>
              <a:p>
                <a:pPr marL="0" indent="0" eaLnBrk="1" hangingPunct="1">
                  <a:buNone/>
                </a:pPr>
                <a:r>
                  <a:rPr lang="en-US" altLang="zh-CN" sz="2800" dirty="0"/>
                  <a:t>To ease analysis, assume n = m.</a:t>
                </a:r>
              </a:p>
              <a:p>
                <a:pPr eaLnBrk="1" hangingPunct="1"/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altLang="zh-CN" sz="28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altLang="zh-CN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p>
                          <m:sSupPr>
                            <m:ctrlPr>
                              <a:rPr lang="en-US" altLang="zh-CN" sz="28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e>
                    </m:nary>
                  </m:oMath>
                </a14:m>
                <a:endParaRPr lang="en-US" altLang="zh-CN" sz="2800" dirty="0"/>
              </a:p>
              <a:p>
                <a:pPr eaLnBrk="1" hangingPunct="1"/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sSub>
                          <m:sSubPr>
                            <m:ctrlP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p>
                          <m:sSupPr>
                            <m:ctrlP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e>
                    </m:nary>
                  </m:oMath>
                </a14:m>
                <a:endParaRPr lang="en-US" altLang="zh-CN" sz="2800" b="0" dirty="0"/>
              </a:p>
              <a:p>
                <a:pPr eaLnBrk="1" hangingPunct="1"/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sSup>
                          <m:sSupPr>
                            <m:ctrlP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US" altLang="zh-CN" sz="2800" dirty="0"/>
                  <a:t> with </a:t>
                </a:r>
              </a:p>
              <a:p>
                <a:pPr marL="0" indent="0" eaLnBrk="1" hangingPunct="1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𝑓𝑜𝑟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𝑎𝑙𝑙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 0≤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≤2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altLang="zh-CN" sz="2800" dirty="0"/>
              </a:p>
              <a:p>
                <a:pPr marL="0" indent="0" eaLnBrk="1" hangingPunct="1">
                  <a:buNone/>
                </a:pPr>
                <a:r>
                  <a:rPr lang="en-US" altLang="zh-CN" sz="2800" dirty="0">
                    <a:solidFill>
                      <a:srgbClr val="0070C0"/>
                    </a:solidFill>
                  </a:rPr>
                  <a:t>Direct approach</a:t>
                </a:r>
                <a:r>
                  <a:rPr lang="en-US" altLang="zh-CN" sz="2800" dirty="0"/>
                  <a:t>: Compute all </a:t>
                </a:r>
                <a:r>
                  <a:rPr lang="en-US" altLang="zh-CN" sz="2800" dirty="0" err="1"/>
                  <a:t>c</a:t>
                </a:r>
                <a:r>
                  <a:rPr lang="en-US" altLang="zh-CN" sz="2800" baseline="-25000" dirty="0" err="1"/>
                  <a:t>k</a:t>
                </a:r>
                <a:r>
                  <a:rPr lang="en-US" altLang="zh-CN" sz="2800" dirty="0" err="1"/>
                  <a:t>’s</a:t>
                </a:r>
                <a:r>
                  <a:rPr lang="en-US" altLang="zh-CN" sz="2800" dirty="0"/>
                  <a:t> using the formula above.</a:t>
                </a:r>
              </a:p>
            </p:txBody>
          </p:sp>
        </mc:Choice>
        <mc:Fallback xmlns="">
          <p:sp>
            <p:nvSpPr>
              <p:cNvPr id="8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457200" y="980728"/>
                <a:ext cx="8229600" cy="5688632"/>
              </a:xfrm>
              <a:blipFill>
                <a:blip r:embed="rId2"/>
                <a:stretch>
                  <a:fillRect l="-1481" t="-107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Direct (Brute Force) Approach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22</a:t>
            </a:fld>
            <a:endParaRPr lang="en-US" altLang="zh-CN" sz="1200" b="0"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98168144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9458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 eaLnBrk="1" hangingPunct="1"/>
                <a:r>
                  <a:rPr lang="en-US" altLang="zh-CN" b="0" dirty="0"/>
                  <a:t>How to Find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1" dirty="0">
                        <a:latin typeface="Cambria Math" panose="02040503050406030204" pitchFamily="18" charset="0"/>
                      </a:rPr>
                      <m:t>Pr</m:t>
                    </m:r>
                    <m:r>
                      <a:rPr lang="en-US" altLang="zh-CN" b="0" i="0" dirty="0" smtClean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b="0" i="0" dirty="0" smtClean="0">
                            <a:latin typeface="Cambria Math" panose="02040503050406030204" pitchFamily="18" charset="0"/>
                          </a:rPr>
                          <m:t>z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b="0" i="0" dirty="0" smtClean="0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r>
                      <a:rPr lang="en-US" altLang="zh-CN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b="0" i="0" dirty="0" smtClean="0">
                        <a:latin typeface="Cambria Math" panose="02040503050406030204" pitchFamily="18" charset="0"/>
                      </a:rPr>
                      <m:t>is</m:t>
                    </m:r>
                    <m:r>
                      <a:rPr lang="en-US" altLang="zh-CN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b="0" i="0" dirty="0" smtClean="0">
                        <a:latin typeface="Cambria Math" panose="02040503050406030204" pitchFamily="18" charset="0"/>
                      </a:rPr>
                      <m:t>compared</m:t>
                    </m:r>
                    <m:r>
                      <a:rPr lang="en-US" altLang="zh-CN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b="0" i="0" dirty="0" smtClean="0">
                        <a:latin typeface="Cambria Math" panose="02040503050406030204" pitchFamily="18" charset="0"/>
                      </a:rPr>
                      <m:t>with</m:t>
                    </m:r>
                    <m:r>
                      <a:rPr lang="en-US" altLang="zh-CN" b="0" i="0" dirty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b="0" i="0" dirty="0" smtClean="0">
                            <a:latin typeface="Cambria Math" panose="02040503050406030204" pitchFamily="18" charset="0"/>
                          </a:rPr>
                          <m:t>z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b="0" i="0" dirty="0" smtClean="0">
                            <a:latin typeface="Cambria Math" panose="02040503050406030204" pitchFamily="18" charset="0"/>
                          </a:rPr>
                          <m:t>j</m:t>
                        </m:r>
                      </m:sub>
                    </m:sSub>
                    <m:r>
                      <a:rPr lang="en-US" altLang="zh-CN" b="0" i="0" dirty="0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altLang="zh-CN" b="0" dirty="0"/>
                  <a:t>?</a:t>
                </a:r>
              </a:p>
            </p:txBody>
          </p:sp>
        </mc:Choice>
        <mc:Fallback xmlns="">
          <p:sp>
            <p:nvSpPr>
              <p:cNvPr id="19458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222" t="-9402" b="-264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457200" y="764704"/>
                <a:ext cx="8686800" cy="4937125"/>
              </a:xfrm>
            </p:spPr>
            <p:txBody>
              <a:bodyPr/>
              <a:lstStyle/>
              <a:p>
                <a:pPr marL="0" indent="0" eaLnBrk="1" hangingPunct="1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altLang="zh-CN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𝑖𝑠</m:t>
                              </m:r>
                              <m:r>
                                <a:rPr lang="en-US" altLang="zh-CN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𝑐𝑜𝑚𝑝𝑎𝑟𝑒𝑑</m:t>
                              </m:r>
                              <m:r>
                                <a:rPr lang="en-US" altLang="zh-CN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𝑤𝑖𝑡h</m:t>
                              </m:r>
                              <m:r>
                                <a:rPr lang="en-US" altLang="zh-CN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altLang="zh-CN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  <m:oMath xmlns:m="http://schemas.openxmlformats.org/officeDocument/2006/math">
                      <m:r>
                        <a:rPr lang="en-US" altLang="zh-CN" sz="240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or</m:t>
                              </m:r>
                              <m: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is</m:t>
                              </m:r>
                              <m: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the</m:t>
                              </m:r>
                              <m: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first</m:t>
                              </m:r>
                              <m: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pivot</m:t>
                              </m:r>
                              <m: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chosen</m:t>
                              </m:r>
                              <m: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from</m:t>
                              </m:r>
                              <m: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  <m:oMath xmlns:m="http://schemas.openxmlformats.org/officeDocument/2006/math">
                      <m:r>
                        <a:rPr lang="en-US" altLang="zh-CN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is</m:t>
                              </m:r>
                              <m: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the</m:t>
                              </m:r>
                              <m: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first</m:t>
                              </m:r>
                              <m: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pivot</m:t>
                              </m:r>
                              <m: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chosen</m:t>
                              </m:r>
                              <m: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from</m:t>
                              </m:r>
                              <m: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  <m:oMath xmlns:m="http://schemas.openxmlformats.org/officeDocument/2006/math">
                      <m:r>
                        <a:rPr lang="en-US" altLang="zh-CN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  </m:t>
                      </m:r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unc>
                        <m:funcPr>
                          <m:ctrlP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is</m:t>
                              </m:r>
                              <m: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the</m:t>
                              </m:r>
                              <m: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first</m:t>
                              </m:r>
                              <m: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pivot</m:t>
                              </m:r>
                              <m: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chosen</m:t>
                              </m:r>
                              <m: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from</m:t>
                              </m:r>
                              <m: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  <m:oMath xmlns:m="http://schemas.openxmlformats.org/officeDocument/2006/math">
                      <m:r>
                        <a:rPr lang="en-US" altLang="zh-CN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den>
                      </m:f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+1 </m:t>
                          </m:r>
                        </m:den>
                      </m:f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den>
                      </m:f>
                    </m:oMath>
                  </m:oMathPara>
                </a14:m>
                <a:br>
                  <a:rPr lang="en-US" altLang="zh-CN" sz="2400" b="0" dirty="0">
                    <a:solidFill>
                      <a:schemeClr val="tx1"/>
                    </a:solidFill>
                  </a:rPr>
                </a:br>
                <a:endParaRPr lang="en-US" altLang="zh-CN" sz="2400" b="0" dirty="0">
                  <a:solidFill>
                    <a:schemeClr val="tx1"/>
                  </a:solidFill>
                </a:endParaRPr>
              </a:p>
              <a:p>
                <a:pPr marL="0" indent="0" eaLnBrk="1" hangingPunct="1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  <m:sup>
                              <m: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func>
                                <m:funcPr>
                                  <m:ctrlPr>
                                    <a:rPr lang="en-US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sz="2400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Pr</m:t>
                                  </m:r>
                                </m:fName>
                                <m:e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en-US" altLang="zh-CN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4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4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altLang="zh-CN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altLang="zh-CN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𝑖𝑠</m:t>
                                      </m:r>
                                      <m:r>
                                        <a:rPr lang="en-US" altLang="zh-CN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altLang="zh-CN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𝑐𝑜𝑚𝑝𝑎𝑟𝑒𝑑</m:t>
                                      </m:r>
                                      <m:r>
                                        <a:rPr lang="en-US" altLang="zh-CN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altLang="zh-CN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𝑤𝑖𝑡h</m:t>
                                      </m:r>
                                      <m:r>
                                        <a:rPr lang="en-US" altLang="zh-CN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24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4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  <m: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</m:e>
                          </m:nary>
                        </m:e>
                      </m:nary>
                      <m:nary>
                        <m:naryPr>
                          <m:chr m:val="∑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f>
                                <m:f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num>
                                <m:den>
                                  <m:r>
                                    <a:rPr lang="en-US" altLang="zh-CN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altLang="zh-CN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den>
                              </m:f>
                            </m:e>
                          </m:nary>
                        </m:e>
                      </m:nary>
                    </m:oMath>
                    <m:oMath xmlns:m="http://schemas.openxmlformats.org/officeDocument/2006/math">
                      <m: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           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  <m:e>
                              <m:f>
                                <m:f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num>
                                <m:den>
                                  <m:r>
                                    <a:rPr lang="en-US" altLang="zh-CN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den>
                              </m:f>
                            </m:e>
                          </m:nary>
                        </m:e>
                      </m:nary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&lt;</m:t>
                      </m:r>
                      <m:nary>
                        <m:naryPr>
                          <m:chr m:val="∑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f>
                                <m:f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num>
                                <m:den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den>
                              </m:f>
                            </m:e>
                          </m:nary>
                        </m:e>
                      </m:nary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func>
                            <m:func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func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𝑛</m:t>
                      </m:r>
                      <m:func>
                        <m:func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func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2400" dirty="0">
                  <a:solidFill>
                    <a:schemeClr val="tx1"/>
                  </a:solidFill>
                </a:endParaRPr>
              </a:p>
              <a:p>
                <a:pPr marL="0" indent="0" eaLnBrk="1" hangingPunct="1">
                  <a:buNone/>
                </a:pPr>
                <a:r>
                  <a:rPr lang="en-US" altLang="zh-CN" sz="2400" dirty="0"/>
                  <a:t>Note: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altLang="zh-CN" sz="24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f>
                          <m:f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den>
                        </m:f>
                      </m:e>
                    </m:nary>
                    <m:r>
                      <a:rPr lang="en-US" altLang="zh-CN" sz="2400" i="1">
                        <a:latin typeface="Cambria Math" panose="02040503050406030204" pitchFamily="18" charset="0"/>
                      </a:rPr>
                      <m:t>≤</m:t>
                    </m:r>
                    <m:r>
                      <m:rPr>
                        <m:sty m:val="p"/>
                      </m:rPr>
                      <a:rPr lang="en-US" altLang="zh-CN" sz="240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2400" dirty="0"/>
              </a:p>
              <a:p>
                <a:pPr marL="0" indent="0" eaLnBrk="1" hangingPunct="1">
                  <a:buNone/>
                </a:pPr>
                <a:endParaRPr lang="en-US" altLang="zh-CN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457200" y="764704"/>
                <a:ext cx="8686800" cy="4937125"/>
              </a:xfrm>
              <a:blipFill>
                <a:blip r:embed="rId3"/>
                <a:stretch>
                  <a:fillRect l="-1053" b="-77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220</a:t>
            </a:fld>
            <a:endParaRPr lang="en-US" altLang="zh-CN" sz="1200" b="0"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71823841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9458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 eaLnBrk="1" hangingPunct="1"/>
                <a:r>
                  <a:rPr lang="en-US" altLang="zh-CN" b="0" dirty="0"/>
                  <a:t>How to Find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1" dirty="0">
                        <a:latin typeface="Cambria Math" panose="02040503050406030204" pitchFamily="18" charset="0"/>
                      </a:rPr>
                      <m:t>Pr</m:t>
                    </m:r>
                    <m:r>
                      <a:rPr lang="en-US" altLang="zh-CN" b="0" i="0" dirty="0" smtClean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b="0" i="0" dirty="0" smtClean="0">
                            <a:latin typeface="Cambria Math" panose="02040503050406030204" pitchFamily="18" charset="0"/>
                          </a:rPr>
                          <m:t>z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b="0" i="0" dirty="0" smtClean="0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r>
                      <a:rPr lang="en-US" altLang="zh-CN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b="0" i="0" dirty="0" smtClean="0">
                        <a:latin typeface="Cambria Math" panose="02040503050406030204" pitchFamily="18" charset="0"/>
                      </a:rPr>
                      <m:t>is</m:t>
                    </m:r>
                    <m:r>
                      <a:rPr lang="en-US" altLang="zh-CN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b="0" i="0" dirty="0" smtClean="0">
                        <a:latin typeface="Cambria Math" panose="02040503050406030204" pitchFamily="18" charset="0"/>
                      </a:rPr>
                      <m:t>compared</m:t>
                    </m:r>
                    <m:r>
                      <a:rPr lang="en-US" altLang="zh-CN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b="0" i="0" dirty="0" smtClean="0">
                        <a:latin typeface="Cambria Math" panose="02040503050406030204" pitchFamily="18" charset="0"/>
                      </a:rPr>
                      <m:t>with</m:t>
                    </m:r>
                    <m:r>
                      <a:rPr lang="en-US" altLang="zh-CN" b="0" i="0" dirty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b="0" i="0" dirty="0" smtClean="0">
                            <a:latin typeface="Cambria Math" panose="02040503050406030204" pitchFamily="18" charset="0"/>
                          </a:rPr>
                          <m:t>z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b="0" i="0" dirty="0" smtClean="0">
                            <a:latin typeface="Cambria Math" panose="02040503050406030204" pitchFamily="18" charset="0"/>
                          </a:rPr>
                          <m:t>j</m:t>
                        </m:r>
                      </m:sub>
                    </m:sSub>
                    <m:r>
                      <a:rPr lang="en-US" altLang="zh-CN" b="0" i="0" dirty="0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altLang="zh-CN" b="0" dirty="0"/>
                  <a:t>?</a:t>
                </a:r>
              </a:p>
            </p:txBody>
          </p:sp>
        </mc:Choice>
        <mc:Fallback xmlns="">
          <p:sp>
            <p:nvSpPr>
              <p:cNvPr id="19458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222" t="-9402" b="-264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457200" y="764704"/>
                <a:ext cx="8686800" cy="4937125"/>
              </a:xfrm>
            </p:spPr>
            <p:txBody>
              <a:bodyPr/>
              <a:lstStyle/>
              <a:p>
                <a:pPr marL="0" indent="0" eaLnBrk="1" hangingPunct="1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altLang="zh-CN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𝑖𝑠</m:t>
                              </m:r>
                              <m:r>
                                <a:rPr lang="en-US" altLang="zh-CN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𝑐𝑜𝑚𝑝𝑎𝑟𝑒𝑑</m:t>
                              </m:r>
                              <m:r>
                                <a:rPr lang="en-US" altLang="zh-CN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𝑤𝑖𝑡h</m:t>
                              </m:r>
                              <m:r>
                                <a:rPr lang="en-US" altLang="zh-CN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altLang="zh-CN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  <m:oMath xmlns:m="http://schemas.openxmlformats.org/officeDocument/2006/math">
                      <m:r>
                        <a:rPr lang="en-US" altLang="zh-CN" sz="240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or</m:t>
                              </m:r>
                              <m: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is</m:t>
                              </m:r>
                              <m: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the</m:t>
                              </m:r>
                              <m: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first</m:t>
                              </m:r>
                              <m: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pivot</m:t>
                              </m:r>
                              <m: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chosen</m:t>
                              </m:r>
                              <m: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from</m:t>
                              </m:r>
                              <m: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  <m:oMath xmlns:m="http://schemas.openxmlformats.org/officeDocument/2006/math">
                      <m:r>
                        <a:rPr lang="en-US" altLang="zh-CN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is</m:t>
                              </m:r>
                              <m: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the</m:t>
                              </m:r>
                              <m: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first</m:t>
                              </m:r>
                              <m: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pivot</m:t>
                              </m:r>
                              <m: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chosen</m:t>
                              </m:r>
                              <m: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from</m:t>
                              </m:r>
                              <m: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  <m:oMath xmlns:m="http://schemas.openxmlformats.org/officeDocument/2006/math">
                      <m:r>
                        <a:rPr lang="en-US" altLang="zh-CN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  </m:t>
                      </m:r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unc>
                        <m:funcPr>
                          <m:ctrlP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is</m:t>
                              </m:r>
                              <m: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the</m:t>
                              </m:r>
                              <m: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first</m:t>
                              </m:r>
                              <m: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pivot</m:t>
                              </m:r>
                              <m: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chosen</m:t>
                              </m:r>
                              <m: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from</m:t>
                              </m:r>
                              <m: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  <m:oMath xmlns:m="http://schemas.openxmlformats.org/officeDocument/2006/math">
                      <m:r>
                        <a:rPr lang="en-US" altLang="zh-CN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den>
                      </m:f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+1 </m:t>
                          </m:r>
                        </m:den>
                      </m:f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den>
                      </m:f>
                    </m:oMath>
                  </m:oMathPara>
                </a14:m>
                <a:br>
                  <a:rPr lang="en-US" altLang="zh-CN" sz="2400" b="0" dirty="0">
                    <a:solidFill>
                      <a:schemeClr val="tx1"/>
                    </a:solidFill>
                  </a:rPr>
                </a:br>
                <a:endParaRPr lang="en-US" altLang="zh-CN" sz="2400" b="0" dirty="0">
                  <a:solidFill>
                    <a:schemeClr val="tx1"/>
                  </a:solidFill>
                </a:endParaRPr>
              </a:p>
              <a:p>
                <a:pPr marL="0" indent="0" eaLnBrk="1" hangingPunct="1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  <m:sup>
                              <m: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func>
                                <m:funcPr>
                                  <m:ctrlPr>
                                    <a:rPr lang="en-US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sz="2400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Pr</m:t>
                                  </m:r>
                                </m:fName>
                                <m:e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en-US" altLang="zh-CN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4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4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altLang="zh-CN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altLang="zh-CN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𝑖𝑠</m:t>
                                      </m:r>
                                      <m:r>
                                        <a:rPr lang="en-US" altLang="zh-CN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altLang="zh-CN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𝑐𝑜𝑚𝑝𝑎𝑟𝑒𝑑</m:t>
                                      </m:r>
                                      <m:r>
                                        <a:rPr lang="en-US" altLang="zh-CN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altLang="zh-CN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𝑤𝑖𝑡h</m:t>
                                      </m:r>
                                      <m:r>
                                        <a:rPr lang="en-US" altLang="zh-CN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24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4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  <m: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</m:e>
                          </m:nary>
                        </m:e>
                      </m:nary>
                      <m:nary>
                        <m:naryPr>
                          <m:chr m:val="∑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f>
                                <m:f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num>
                                <m:den>
                                  <m:r>
                                    <a:rPr lang="en-US" altLang="zh-CN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altLang="zh-CN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den>
                              </m:f>
                            </m:e>
                          </m:nary>
                        </m:e>
                      </m:nary>
                    </m:oMath>
                    <m:oMath xmlns:m="http://schemas.openxmlformats.org/officeDocument/2006/math">
                      <m: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           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  <m:e>
                              <m:f>
                                <m:f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num>
                                <m:den>
                                  <m:r>
                                    <a:rPr lang="en-US" altLang="zh-CN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den>
                              </m:f>
                            </m:e>
                          </m:nary>
                        </m:e>
                      </m:nary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&lt;</m:t>
                      </m:r>
                      <m:nary>
                        <m:naryPr>
                          <m:chr m:val="∑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f>
                                <m:f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num>
                                <m:den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den>
                              </m:f>
                            </m:e>
                          </m:nary>
                        </m:e>
                      </m:nary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func>
                            <m:func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func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𝑛</m:t>
                      </m:r>
                      <m:func>
                        <m:func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func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2400" dirty="0">
                  <a:solidFill>
                    <a:schemeClr val="tx1"/>
                  </a:solidFill>
                </a:endParaRPr>
              </a:p>
              <a:p>
                <a:pPr marL="0" indent="0" eaLnBrk="1" hangingPunct="1">
                  <a:buNone/>
                </a:pPr>
                <a:r>
                  <a:rPr lang="en-US" altLang="zh-CN" sz="2400" dirty="0">
                    <a:solidFill>
                      <a:schemeClr val="tx1"/>
                    </a:solidFill>
                  </a:rPr>
                  <a:t>Note: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en-US" altLang="zh-CN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f>
                          <m:fPr>
                            <m:ctrlPr>
                              <a:rPr lang="en-US" altLang="zh-C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den>
                        </m:f>
                      </m:e>
                    </m:nary>
                    <m:r>
                      <a:rPr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m:rPr>
                        <m:sty m:val="p"/>
                      </m:rPr>
                      <a:rPr lang="en-US" altLang="zh-CN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2400" dirty="0">
                  <a:solidFill>
                    <a:schemeClr val="tx1"/>
                  </a:solidFill>
                </a:endParaRPr>
              </a:p>
              <a:p>
                <a:pPr marL="0" indent="0" eaLnBrk="1" hangingPunct="1">
                  <a:buNone/>
                </a:pPr>
                <a:r>
                  <a:rPr lang="en-US" altLang="zh-CN" sz="2400" dirty="0"/>
                  <a:t>Hence, the expected number of comparisons is 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sz="2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2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2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altLang="zh-CN" sz="2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⁡</m:t>
                    </m:r>
                    <m:r>
                      <a:rPr lang="en-US" altLang="zh-CN" sz="2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2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400" dirty="0"/>
                  <a:t>,</a:t>
                </a:r>
                <a:r>
                  <a:rPr lang="en-US" altLang="zh-CN" sz="2400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zh-CN" sz="2400" dirty="0"/>
                  <a:t>which is</a:t>
                </a:r>
              </a:p>
              <a:p>
                <a:pPr marL="0" indent="0" eaLnBrk="1" hangingPunct="1">
                  <a:buNone/>
                </a:pPr>
                <a:r>
                  <a:rPr lang="en-US" altLang="zh-CN" sz="2400" dirty="0"/>
                  <a:t>the expected running time of Randomized-Quicksort</a:t>
                </a:r>
                <a:endParaRPr lang="en-US" altLang="zh-CN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457200" y="764704"/>
                <a:ext cx="8686800" cy="4937125"/>
              </a:xfrm>
              <a:blipFill>
                <a:blip r:embed="rId3"/>
                <a:stretch>
                  <a:fillRect l="-1053" b="-270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221</a:t>
            </a:fld>
            <a:endParaRPr lang="en-US" altLang="zh-CN" sz="1200" b="0"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53470943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222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412776"/>
            <a:ext cx="7081692" cy="42008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201153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457200" y="980728"/>
                <a:ext cx="8229600" cy="5688632"/>
              </a:xfrm>
            </p:spPr>
            <p:txBody>
              <a:bodyPr/>
              <a:lstStyle/>
              <a:p>
                <a:pPr marL="0" indent="0" eaLnBrk="1" hangingPunct="1">
                  <a:buNone/>
                </a:pPr>
                <a:r>
                  <a:rPr lang="en-US" altLang="zh-CN" sz="2800" dirty="0"/>
                  <a:t>To ease analysis, assume n = m.</a:t>
                </a:r>
              </a:p>
              <a:p>
                <a:pPr eaLnBrk="1" hangingPunct="1"/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altLang="zh-CN" sz="28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altLang="zh-CN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p>
                          <m:sSupPr>
                            <m:ctrlPr>
                              <a:rPr lang="en-US" altLang="zh-CN" sz="28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e>
                    </m:nary>
                  </m:oMath>
                </a14:m>
                <a:endParaRPr lang="en-US" altLang="zh-CN" sz="2800" dirty="0"/>
              </a:p>
              <a:p>
                <a:pPr eaLnBrk="1" hangingPunct="1"/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sSub>
                          <m:sSubPr>
                            <m:ctrlP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p>
                          <m:sSupPr>
                            <m:ctrlP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e>
                    </m:nary>
                  </m:oMath>
                </a14:m>
                <a:endParaRPr lang="en-US" altLang="zh-CN" sz="2800" b="0" dirty="0"/>
              </a:p>
              <a:p>
                <a:pPr eaLnBrk="1" hangingPunct="1"/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sSup>
                          <m:sSupPr>
                            <m:ctrlP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US" altLang="zh-CN" sz="2800" dirty="0"/>
                  <a:t> with </a:t>
                </a:r>
              </a:p>
              <a:p>
                <a:pPr marL="0" indent="0" eaLnBrk="1" hangingPunct="1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𝑓𝑜𝑟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𝑎𝑙𝑙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 0≤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≤2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altLang="zh-CN" sz="2800" dirty="0"/>
              </a:p>
              <a:p>
                <a:pPr marL="0" indent="0" eaLnBrk="1" hangingPunct="1">
                  <a:buNone/>
                </a:pPr>
                <a:r>
                  <a:rPr lang="en-US" altLang="zh-CN" sz="2800" dirty="0">
                    <a:solidFill>
                      <a:srgbClr val="0070C0"/>
                    </a:solidFill>
                  </a:rPr>
                  <a:t>Direct approach</a:t>
                </a:r>
                <a:r>
                  <a:rPr lang="en-US" altLang="zh-CN" sz="2800" dirty="0"/>
                  <a:t>: Compute all </a:t>
                </a:r>
                <a:r>
                  <a:rPr lang="en-US" altLang="zh-CN" sz="2800" dirty="0" err="1"/>
                  <a:t>c</a:t>
                </a:r>
                <a:r>
                  <a:rPr lang="en-US" altLang="zh-CN" sz="2800" baseline="-25000" dirty="0" err="1"/>
                  <a:t>k</a:t>
                </a:r>
                <a:r>
                  <a:rPr lang="en-US" altLang="zh-CN" sz="2800" dirty="0" err="1"/>
                  <a:t>’s</a:t>
                </a:r>
                <a:r>
                  <a:rPr lang="en-US" altLang="zh-CN" sz="2800" dirty="0"/>
                  <a:t> using the formula above.</a:t>
                </a:r>
              </a:p>
              <a:p>
                <a:pPr eaLnBrk="1" hangingPunct="1"/>
                <a:r>
                  <a:rPr lang="en-US" altLang="zh-CN" sz="2800" dirty="0"/>
                  <a:t>Total number of multiplications: </a:t>
                </a:r>
                <a:r>
                  <a:rPr lang="en-US" altLang="zh-CN" sz="2800" dirty="0">
                    <a:solidFill>
                      <a:srgbClr val="FF0000"/>
                    </a:solidFill>
                  </a:rPr>
                  <a:t>O(n</a:t>
                </a:r>
                <a:r>
                  <a:rPr lang="en-US" altLang="zh-CN" sz="2800" baseline="30000" dirty="0">
                    <a:solidFill>
                      <a:srgbClr val="FF0000"/>
                    </a:solidFill>
                  </a:rPr>
                  <a:t>2</a:t>
                </a:r>
                <a:r>
                  <a:rPr lang="en-US" altLang="zh-CN" sz="2800" dirty="0">
                    <a:solidFill>
                      <a:srgbClr val="FF0000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8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457200" y="980728"/>
                <a:ext cx="8229600" cy="5688632"/>
              </a:xfrm>
              <a:blipFill>
                <a:blip r:embed="rId2"/>
                <a:stretch>
                  <a:fillRect l="-1481" t="-107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Direct (Brute Force) Approach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23</a:t>
            </a:fld>
            <a:endParaRPr lang="en-US" altLang="zh-CN" sz="1200" b="0"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83104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457200" y="980728"/>
                <a:ext cx="8229600" cy="5688632"/>
              </a:xfrm>
            </p:spPr>
            <p:txBody>
              <a:bodyPr/>
              <a:lstStyle/>
              <a:p>
                <a:pPr marL="0" indent="0" eaLnBrk="1" hangingPunct="1">
                  <a:buNone/>
                </a:pPr>
                <a:r>
                  <a:rPr lang="en-US" altLang="zh-CN" sz="2800" dirty="0"/>
                  <a:t>To ease analysis, assume n = m.</a:t>
                </a:r>
              </a:p>
              <a:p>
                <a:pPr eaLnBrk="1" hangingPunct="1"/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altLang="zh-CN" sz="28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altLang="zh-CN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p>
                          <m:sSupPr>
                            <m:ctrlPr>
                              <a:rPr lang="en-US" altLang="zh-CN" sz="28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e>
                    </m:nary>
                  </m:oMath>
                </a14:m>
                <a:endParaRPr lang="en-US" altLang="zh-CN" sz="2800" dirty="0"/>
              </a:p>
              <a:p>
                <a:pPr eaLnBrk="1" hangingPunct="1"/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sSub>
                          <m:sSubPr>
                            <m:ctrlP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p>
                          <m:sSupPr>
                            <m:ctrlP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e>
                    </m:nary>
                  </m:oMath>
                </a14:m>
                <a:endParaRPr lang="en-US" altLang="zh-CN" sz="2800" b="0" dirty="0"/>
              </a:p>
              <a:p>
                <a:pPr eaLnBrk="1" hangingPunct="1"/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sSup>
                          <m:sSupPr>
                            <m:ctrlP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US" altLang="zh-CN" sz="2800" dirty="0"/>
                  <a:t> with </a:t>
                </a:r>
              </a:p>
              <a:p>
                <a:pPr marL="0" indent="0" eaLnBrk="1" hangingPunct="1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𝑓𝑜𝑟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𝑎𝑙𝑙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 0≤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≤2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altLang="zh-CN" sz="2800" dirty="0"/>
              </a:p>
              <a:p>
                <a:pPr marL="0" indent="0" eaLnBrk="1" hangingPunct="1">
                  <a:buNone/>
                </a:pPr>
                <a:r>
                  <a:rPr lang="en-US" altLang="zh-CN" sz="2800" dirty="0">
                    <a:solidFill>
                      <a:srgbClr val="0070C0"/>
                    </a:solidFill>
                  </a:rPr>
                  <a:t>Direct approach</a:t>
                </a:r>
                <a:r>
                  <a:rPr lang="en-US" altLang="zh-CN" sz="2800" dirty="0"/>
                  <a:t>: Compute all </a:t>
                </a:r>
                <a:r>
                  <a:rPr lang="en-US" altLang="zh-CN" sz="2800" dirty="0" err="1"/>
                  <a:t>c</a:t>
                </a:r>
                <a:r>
                  <a:rPr lang="en-US" altLang="zh-CN" sz="2800" baseline="-25000" dirty="0" err="1"/>
                  <a:t>k</a:t>
                </a:r>
                <a:r>
                  <a:rPr lang="en-US" altLang="zh-CN" sz="2800" dirty="0" err="1"/>
                  <a:t>’s</a:t>
                </a:r>
                <a:r>
                  <a:rPr lang="en-US" altLang="zh-CN" sz="2800" dirty="0"/>
                  <a:t> using the formula above.</a:t>
                </a:r>
              </a:p>
              <a:p>
                <a:pPr eaLnBrk="1" hangingPunct="1"/>
                <a:r>
                  <a:rPr lang="en-US" altLang="zh-CN" sz="2800" dirty="0"/>
                  <a:t>Total number of multiplications: </a:t>
                </a:r>
                <a:r>
                  <a:rPr lang="en-US" altLang="zh-CN" sz="2800" dirty="0">
                    <a:solidFill>
                      <a:srgbClr val="FF0000"/>
                    </a:solidFill>
                  </a:rPr>
                  <a:t>O(n</a:t>
                </a:r>
                <a:r>
                  <a:rPr lang="en-US" altLang="zh-CN" sz="2800" baseline="30000" dirty="0">
                    <a:solidFill>
                      <a:srgbClr val="FF0000"/>
                    </a:solidFill>
                  </a:rPr>
                  <a:t>2</a:t>
                </a:r>
                <a:r>
                  <a:rPr lang="en-US" altLang="zh-CN" sz="2800" dirty="0">
                    <a:solidFill>
                      <a:srgbClr val="FF0000"/>
                    </a:solidFill>
                  </a:rPr>
                  <a:t>)</a:t>
                </a:r>
              </a:p>
              <a:p>
                <a:pPr eaLnBrk="1" hangingPunct="1"/>
                <a:r>
                  <a:rPr lang="en-US" altLang="zh-CN" sz="2800" dirty="0"/>
                  <a:t>Total number of additions: </a:t>
                </a:r>
                <a:r>
                  <a:rPr lang="en-US" altLang="zh-CN" sz="2800" dirty="0">
                    <a:solidFill>
                      <a:srgbClr val="FF0000"/>
                    </a:solidFill>
                  </a:rPr>
                  <a:t>O(n</a:t>
                </a:r>
                <a:r>
                  <a:rPr lang="en-US" altLang="zh-CN" sz="2800" baseline="30000" dirty="0">
                    <a:solidFill>
                      <a:srgbClr val="FF0000"/>
                    </a:solidFill>
                  </a:rPr>
                  <a:t>2</a:t>
                </a:r>
                <a:r>
                  <a:rPr lang="en-US" altLang="zh-CN" sz="2800" dirty="0">
                    <a:solidFill>
                      <a:srgbClr val="FF0000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8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457200" y="980728"/>
                <a:ext cx="8229600" cy="5688632"/>
              </a:xfrm>
              <a:blipFill>
                <a:blip r:embed="rId2"/>
                <a:stretch>
                  <a:fillRect l="-1481" t="-107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Direct (Brute Force) Approach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24</a:t>
            </a:fld>
            <a:endParaRPr lang="en-US" altLang="zh-CN" sz="1200" b="0"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756312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457200" y="980728"/>
                <a:ext cx="8229600" cy="5688632"/>
              </a:xfrm>
            </p:spPr>
            <p:txBody>
              <a:bodyPr/>
              <a:lstStyle/>
              <a:p>
                <a:pPr marL="0" indent="0" eaLnBrk="1" hangingPunct="1">
                  <a:buNone/>
                </a:pPr>
                <a:r>
                  <a:rPr lang="en-US" altLang="zh-CN" sz="2800" dirty="0"/>
                  <a:t>To ease analysis, assume n = m.</a:t>
                </a:r>
              </a:p>
              <a:p>
                <a:pPr eaLnBrk="1" hangingPunct="1"/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altLang="zh-CN" sz="28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altLang="zh-CN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p>
                          <m:sSupPr>
                            <m:ctrlPr>
                              <a:rPr lang="en-US" altLang="zh-CN" sz="28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e>
                    </m:nary>
                  </m:oMath>
                </a14:m>
                <a:endParaRPr lang="en-US" altLang="zh-CN" sz="2800" dirty="0"/>
              </a:p>
              <a:p>
                <a:pPr eaLnBrk="1" hangingPunct="1"/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sSub>
                          <m:sSubPr>
                            <m:ctrlP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p>
                          <m:sSupPr>
                            <m:ctrlP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e>
                    </m:nary>
                  </m:oMath>
                </a14:m>
                <a:endParaRPr lang="en-US" altLang="zh-CN" sz="2800" b="0" dirty="0"/>
              </a:p>
              <a:p>
                <a:pPr eaLnBrk="1" hangingPunct="1"/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sSup>
                          <m:sSupPr>
                            <m:ctrlP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US" altLang="zh-CN" sz="2800" dirty="0"/>
                  <a:t> with </a:t>
                </a:r>
              </a:p>
              <a:p>
                <a:pPr marL="0" indent="0" eaLnBrk="1" hangingPunct="1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𝑓𝑜𝑟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𝑎𝑙𝑙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 0≤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≤2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altLang="zh-CN" sz="2800" dirty="0"/>
              </a:p>
              <a:p>
                <a:pPr marL="0" indent="0" eaLnBrk="1" hangingPunct="1">
                  <a:buNone/>
                </a:pPr>
                <a:r>
                  <a:rPr lang="en-US" altLang="zh-CN" sz="2800" dirty="0">
                    <a:solidFill>
                      <a:srgbClr val="0070C0"/>
                    </a:solidFill>
                  </a:rPr>
                  <a:t>Direct approach</a:t>
                </a:r>
                <a:r>
                  <a:rPr lang="en-US" altLang="zh-CN" sz="2800" dirty="0"/>
                  <a:t>: Compute all </a:t>
                </a:r>
                <a:r>
                  <a:rPr lang="en-US" altLang="zh-CN" sz="2800" dirty="0" err="1"/>
                  <a:t>c</a:t>
                </a:r>
                <a:r>
                  <a:rPr lang="en-US" altLang="zh-CN" sz="2800" baseline="-25000" dirty="0" err="1"/>
                  <a:t>k</a:t>
                </a:r>
                <a:r>
                  <a:rPr lang="en-US" altLang="zh-CN" sz="2800" dirty="0" err="1"/>
                  <a:t>’s</a:t>
                </a:r>
                <a:r>
                  <a:rPr lang="en-US" altLang="zh-CN" sz="2800" dirty="0"/>
                  <a:t> using the formula above.</a:t>
                </a:r>
              </a:p>
              <a:p>
                <a:pPr eaLnBrk="1" hangingPunct="1"/>
                <a:r>
                  <a:rPr lang="en-US" altLang="zh-CN" sz="2800" dirty="0"/>
                  <a:t>Total number of multiplications: </a:t>
                </a:r>
                <a:r>
                  <a:rPr lang="en-US" altLang="zh-CN" sz="2800" dirty="0">
                    <a:solidFill>
                      <a:srgbClr val="FF0000"/>
                    </a:solidFill>
                  </a:rPr>
                  <a:t>O(n</a:t>
                </a:r>
                <a:r>
                  <a:rPr lang="en-US" altLang="zh-CN" sz="2800" baseline="30000" dirty="0">
                    <a:solidFill>
                      <a:srgbClr val="FF0000"/>
                    </a:solidFill>
                  </a:rPr>
                  <a:t>2</a:t>
                </a:r>
                <a:r>
                  <a:rPr lang="en-US" altLang="zh-CN" sz="2800" dirty="0">
                    <a:solidFill>
                      <a:srgbClr val="FF0000"/>
                    </a:solidFill>
                  </a:rPr>
                  <a:t>)</a:t>
                </a:r>
              </a:p>
              <a:p>
                <a:pPr eaLnBrk="1" hangingPunct="1"/>
                <a:r>
                  <a:rPr lang="en-US" altLang="zh-CN" sz="2800" dirty="0"/>
                  <a:t>Total number of additions: </a:t>
                </a:r>
                <a:r>
                  <a:rPr lang="en-US" altLang="zh-CN" sz="2800" dirty="0">
                    <a:solidFill>
                      <a:srgbClr val="FF0000"/>
                    </a:solidFill>
                  </a:rPr>
                  <a:t>O(n</a:t>
                </a:r>
                <a:r>
                  <a:rPr lang="en-US" altLang="zh-CN" sz="2800" baseline="30000" dirty="0">
                    <a:solidFill>
                      <a:srgbClr val="FF0000"/>
                    </a:solidFill>
                  </a:rPr>
                  <a:t>2</a:t>
                </a:r>
                <a:r>
                  <a:rPr lang="en-US" altLang="zh-CN" sz="2800" dirty="0">
                    <a:solidFill>
                      <a:srgbClr val="FF0000"/>
                    </a:solidFill>
                  </a:rPr>
                  <a:t>)</a:t>
                </a:r>
              </a:p>
              <a:p>
                <a:pPr eaLnBrk="1" hangingPunct="1"/>
                <a:r>
                  <a:rPr lang="en-US" altLang="zh-CN" sz="2800" dirty="0"/>
                  <a:t>Complexity: </a:t>
                </a:r>
                <a:r>
                  <a:rPr lang="en-US" altLang="zh-CN" sz="2800" dirty="0">
                    <a:solidFill>
                      <a:srgbClr val="FF0000"/>
                    </a:solidFill>
                  </a:rPr>
                  <a:t>O(n</a:t>
                </a:r>
                <a:r>
                  <a:rPr lang="en-US" altLang="zh-CN" sz="2800" baseline="30000" dirty="0">
                    <a:solidFill>
                      <a:srgbClr val="FF0000"/>
                    </a:solidFill>
                  </a:rPr>
                  <a:t>2</a:t>
                </a:r>
                <a:r>
                  <a:rPr lang="en-US" altLang="zh-CN" sz="2800" dirty="0">
                    <a:solidFill>
                      <a:srgbClr val="FF0000"/>
                    </a:solidFill>
                  </a:rPr>
                  <a:t>)</a:t>
                </a:r>
                <a:endParaRPr lang="en-US" altLang="zh-CN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457200" y="980728"/>
                <a:ext cx="8229600" cy="5688632"/>
              </a:xfrm>
              <a:blipFill>
                <a:blip r:embed="rId2"/>
                <a:stretch>
                  <a:fillRect l="-1481" t="-1072" b="-32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Direct (Brute Force) Approach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25</a:t>
            </a:fld>
            <a:endParaRPr lang="en-US" altLang="zh-CN" sz="1200" b="0"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282308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980728"/>
            <a:ext cx="8507288" cy="5688632"/>
          </a:xfrm>
        </p:spPr>
        <p:txBody>
          <a:bodyPr/>
          <a:lstStyle/>
          <a:p>
            <a:pPr eaLnBrk="1" hangingPunct="1">
              <a:spcBef>
                <a:spcPts val="1000"/>
              </a:spcBef>
            </a:pPr>
            <a:r>
              <a:rPr lang="en-US" altLang="zh-CN" sz="3400" dirty="0">
                <a:solidFill>
                  <a:schemeClr val="bg1">
                    <a:lumMod val="75000"/>
                  </a:schemeClr>
                </a:solidFill>
              </a:rPr>
              <a:t>Review to Divide-and-Conquer Paradigm</a:t>
            </a:r>
          </a:p>
          <a:p>
            <a:pPr eaLnBrk="1" hangingPunct="1">
              <a:spcBef>
                <a:spcPts val="1000"/>
              </a:spcBef>
            </a:pPr>
            <a:r>
              <a:rPr lang="en-US" altLang="zh-CN" sz="3400" dirty="0">
                <a:solidFill>
                  <a:srgbClr val="FF0000"/>
                </a:solidFill>
              </a:rPr>
              <a:t>Polynomial Multiplication Problem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zh-CN" sz="2600" dirty="0">
                <a:solidFill>
                  <a:schemeClr val="bg1">
                    <a:lumMod val="75000"/>
                  </a:schemeClr>
                </a:solidFill>
              </a:rPr>
              <a:t>Problem definition 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zh-CN" sz="2600" dirty="0">
                <a:solidFill>
                  <a:schemeClr val="bg1">
                    <a:lumMod val="75000"/>
                  </a:schemeClr>
                </a:solidFill>
              </a:rPr>
              <a:t>A brute force algorithm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zh-CN" sz="2600" dirty="0">
                <a:solidFill>
                  <a:srgbClr val="FF0000"/>
                </a:solidFill>
              </a:rPr>
              <a:t>A first divide-and-conquer algorithm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zh-CN" sz="2600" dirty="0"/>
              <a:t>An improved divide-and-conquer algorithm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zh-CN" sz="2600" dirty="0"/>
              <a:t>Analysis of the divide-and-conquer algorithm</a:t>
            </a:r>
          </a:p>
          <a:p>
            <a:pPr eaLnBrk="1" hangingPunct="1">
              <a:spcBef>
                <a:spcPts val="1000"/>
              </a:spcBef>
            </a:pPr>
            <a:r>
              <a:rPr lang="en-US" altLang="zh-CN" sz="3400" dirty="0"/>
              <a:t>Quicksort Problem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zh-CN" sz="2600" dirty="0"/>
              <a:t>Basic partition 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zh-CN" sz="2600" dirty="0"/>
              <a:t>Randomized partition and randomized quicksort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zh-CN" sz="2600" dirty="0"/>
              <a:t>Analysis of the randomized quicksort</a:t>
            </a:r>
          </a:p>
          <a:p>
            <a:pPr lvl="1" eaLnBrk="1" hangingPunct="1">
              <a:spcBef>
                <a:spcPts val="300"/>
              </a:spcBef>
            </a:pPr>
            <a:endParaRPr lang="en-US" altLang="zh-CN" sz="2600" dirty="0"/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>
                <a:latin typeface="Calibri" panose="020F0502020204030204" pitchFamily="34" charset="0"/>
                <a:cs typeface="Calibri" panose="020F0502020204030204" pitchFamily="34" charset="0"/>
              </a:rPr>
              <a:t>Outline</a:t>
            </a:r>
            <a:endParaRPr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26</a:t>
            </a:fld>
            <a:endParaRPr lang="en-US" altLang="zh-CN" sz="1200" b="0"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564871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457200" y="980728"/>
                <a:ext cx="8229600" cy="5688632"/>
              </a:xfrm>
            </p:spPr>
            <p:txBody>
              <a:bodyPr/>
              <a:lstStyle/>
              <a:p>
                <a:pPr marL="0" indent="0" eaLnBrk="1" hangingPunct="1">
                  <a:buNone/>
                </a:pPr>
                <a:r>
                  <a:rPr lang="en-US" altLang="zh-CN" sz="2400" dirty="0"/>
                  <a:t>Assume n is a power of 2</a:t>
                </a:r>
              </a:p>
              <a:p>
                <a:pPr marL="0" indent="0" eaLnBrk="1" hangingPunct="1">
                  <a:buNone/>
                </a:pPr>
                <a:r>
                  <a:rPr lang="en-US" altLang="zh-CN" sz="2400" dirty="0"/>
                  <a:t>Define</a:t>
                </a:r>
                <a:endParaRPr lang="en-US" altLang="zh-CN" sz="2400" b="0" i="1" dirty="0">
                  <a:latin typeface="Cambria Math" panose="02040503050406030204" pitchFamily="18" charset="0"/>
                </a:endParaRPr>
              </a:p>
              <a:p>
                <a:pPr marL="0" indent="0" eaLnBrk="1" hangingPunct="1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altLang="zh-CN" sz="2400" b="0" dirty="0"/>
              </a:p>
              <a:p>
                <a:pPr marL="0" indent="0" eaLnBrk="1" hangingPunct="1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begChr m:val="（"/>
                          <m:endChr m:val="）"/>
                          <m:ctrlPr>
                            <a:rPr lang="zh-CN" alt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en-US" altLang="zh-CN" sz="240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num>
                            <m:den>
                              <m:r>
                                <a:rPr lang="en-US" altLang="zh-CN" sz="2400" b="0" i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b>
                      </m:sSub>
                      <m: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num>
                            <m:den>
                              <m:r>
                                <a:rPr lang="en-US" altLang="zh-CN" sz="2400" b="0" i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altLang="zh-CN" sz="2400" b="0" i="0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p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num>
                            <m:den>
                              <m:r>
                                <a:rPr lang="en-US" altLang="zh-CN" sz="2400" b="0" i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altLang="zh-CN" sz="2400" b="0" dirty="0"/>
              </a:p>
              <a:p>
                <a:pPr marL="0" indent="0" eaLnBrk="1" hangingPunct="1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𝐴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                                 </m:t>
                      </m:r>
                    </m:oMath>
                  </m:oMathPara>
                </a14:m>
                <a:endParaRPr lang="en-US" altLang="zh-CN" sz="2400" b="0" dirty="0"/>
              </a:p>
              <a:p>
                <a:pPr marL="0" indent="0" eaLnBrk="1" hangingPunct="1">
                  <a:buNone/>
                </a:pPr>
                <a:endParaRPr lang="en-US" altLang="zh-CN" sz="2400" b="0" dirty="0"/>
              </a:p>
            </p:txBody>
          </p:sp>
        </mc:Choice>
        <mc:Fallback xmlns="">
          <p:sp>
            <p:nvSpPr>
              <p:cNvPr id="8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457200" y="980728"/>
                <a:ext cx="8229600" cy="5688632"/>
              </a:xfrm>
              <a:blipFill>
                <a:blip r:embed="rId2"/>
                <a:stretch>
                  <a:fillRect l="-1111" t="-7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The First Divide-and-Conquer: Divide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27</a:t>
            </a:fld>
            <a:endParaRPr lang="en-US" altLang="zh-CN" sz="1200" b="0"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614855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457200" y="980728"/>
                <a:ext cx="8229600" cy="5688632"/>
              </a:xfrm>
            </p:spPr>
            <p:txBody>
              <a:bodyPr/>
              <a:lstStyle/>
              <a:p>
                <a:pPr marL="0" indent="0" eaLnBrk="1" hangingPunct="1">
                  <a:buNone/>
                </a:pPr>
                <a:r>
                  <a:rPr lang="en-US" altLang="zh-CN" sz="2400" dirty="0"/>
                  <a:t>Assume n is a power of 2</a:t>
                </a:r>
              </a:p>
              <a:p>
                <a:pPr marL="0" indent="0" eaLnBrk="1" hangingPunct="1">
                  <a:buNone/>
                </a:pPr>
                <a:r>
                  <a:rPr lang="en-US" altLang="zh-CN" sz="2400" dirty="0"/>
                  <a:t>Define</a:t>
                </a:r>
                <a:endParaRPr lang="en-US" altLang="zh-CN" sz="2400" b="0" i="1" dirty="0">
                  <a:latin typeface="Cambria Math" panose="02040503050406030204" pitchFamily="18" charset="0"/>
                </a:endParaRPr>
              </a:p>
              <a:p>
                <a:pPr marL="0" indent="0" eaLnBrk="1" hangingPunct="1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altLang="zh-CN" sz="2400" b="0" dirty="0"/>
              </a:p>
              <a:p>
                <a:pPr marL="0" indent="0" eaLnBrk="1" hangingPunct="1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begChr m:val="（"/>
                          <m:endChr m:val="）"/>
                          <m:ctrlPr>
                            <a:rPr lang="zh-CN" alt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en-US" altLang="zh-CN" sz="240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num>
                            <m:den>
                              <m:r>
                                <a:rPr lang="en-US" altLang="zh-CN" sz="2400" b="0" i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b>
                      </m:sSub>
                      <m: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num>
                            <m:den>
                              <m:r>
                                <a:rPr lang="en-US" altLang="zh-CN" sz="2400" b="0" i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altLang="zh-CN" sz="2400" b="0" i="0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p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num>
                            <m:den>
                              <m:r>
                                <a:rPr lang="en-US" altLang="zh-CN" sz="2400" b="0" i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altLang="zh-CN" sz="2400" b="0" dirty="0"/>
              </a:p>
              <a:p>
                <a:pPr marL="0" indent="0" eaLnBrk="1" hangingPunct="1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𝐴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                </m:t>
                      </m:r>
                    </m:oMath>
                  </m:oMathPara>
                </a14:m>
                <a:endParaRPr lang="en-US" altLang="zh-CN" sz="2400" b="0" dirty="0"/>
              </a:p>
              <a:p>
                <a:pPr marL="0" indent="0" eaLnBrk="1" hangingPunct="1">
                  <a:buNone/>
                </a:pPr>
                <a:endParaRPr lang="en-US" altLang="zh-CN" sz="2400" b="0" dirty="0"/>
              </a:p>
            </p:txBody>
          </p:sp>
        </mc:Choice>
        <mc:Fallback xmlns="">
          <p:sp>
            <p:nvSpPr>
              <p:cNvPr id="8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457200" y="980728"/>
                <a:ext cx="8229600" cy="5688632"/>
              </a:xfrm>
              <a:blipFill>
                <a:blip r:embed="rId2"/>
                <a:stretch>
                  <a:fillRect l="-1111" t="-8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The First Divide-and-Conquer: Divide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28</a:t>
            </a:fld>
            <a:endParaRPr lang="en-US" altLang="zh-CN" sz="1200" b="0"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911115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457200" y="980728"/>
                <a:ext cx="8229600" cy="5688632"/>
              </a:xfrm>
            </p:spPr>
            <p:txBody>
              <a:bodyPr/>
              <a:lstStyle/>
              <a:p>
                <a:pPr marL="0" indent="0" eaLnBrk="1" hangingPunct="1">
                  <a:buNone/>
                </a:pPr>
                <a:r>
                  <a:rPr lang="en-US" altLang="zh-CN" sz="2400" dirty="0"/>
                  <a:t>Assume n is a power of 2</a:t>
                </a:r>
              </a:p>
              <a:p>
                <a:pPr marL="0" indent="0" eaLnBrk="1" hangingPunct="1">
                  <a:buNone/>
                </a:pPr>
                <a:r>
                  <a:rPr lang="en-US" altLang="zh-CN" sz="2400" dirty="0"/>
                  <a:t>Define</a:t>
                </a:r>
                <a:endParaRPr lang="en-US" altLang="zh-CN" sz="2400" b="0" i="1" dirty="0">
                  <a:latin typeface="Cambria Math" panose="02040503050406030204" pitchFamily="18" charset="0"/>
                </a:endParaRPr>
              </a:p>
              <a:p>
                <a:pPr marL="0" indent="0" eaLnBrk="1" hangingPunct="1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altLang="zh-CN" sz="2400" b="0" dirty="0"/>
              </a:p>
              <a:p>
                <a:pPr marL="0" indent="0" eaLnBrk="1" hangingPunct="1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begChr m:val="（"/>
                          <m:endChr m:val="）"/>
                          <m:ctrlPr>
                            <a:rPr lang="zh-CN" alt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en-US" altLang="zh-CN" sz="240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num>
                            <m:den>
                              <m:r>
                                <a:rPr lang="en-US" altLang="zh-CN" sz="2400" b="0" i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b>
                      </m:sSub>
                      <m: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num>
                            <m:den>
                              <m:r>
                                <a:rPr lang="en-US" altLang="zh-CN" sz="2400" b="0" i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altLang="zh-CN" sz="2400" b="0" i="0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p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num>
                            <m:den>
                              <m:r>
                                <a:rPr lang="en-US" altLang="zh-CN" sz="2400" b="0" i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altLang="zh-CN" sz="2400" b="0" dirty="0"/>
              </a:p>
              <a:p>
                <a:pPr marL="0" indent="0" eaLnBrk="1" hangingPunct="1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𝐴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altLang="zh-CN" sz="2400" b="0" dirty="0"/>
              </a:p>
              <a:p>
                <a:pPr marL="0" indent="0" eaLnBrk="1" hangingPunct="1">
                  <a:buNone/>
                </a:pPr>
                <a:endParaRPr lang="en-US" altLang="zh-CN" sz="2400" b="0" dirty="0"/>
              </a:p>
            </p:txBody>
          </p:sp>
        </mc:Choice>
        <mc:Fallback xmlns="">
          <p:sp>
            <p:nvSpPr>
              <p:cNvPr id="8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457200" y="980728"/>
                <a:ext cx="8229600" cy="5688632"/>
              </a:xfrm>
              <a:blipFill>
                <a:blip r:embed="rId2"/>
                <a:stretch>
                  <a:fillRect l="-1111" t="-7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The First Divide-and-Conquer: Divide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29</a:t>
            </a:fld>
            <a:endParaRPr lang="en-US" altLang="zh-CN" sz="1200" b="0"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569260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980728"/>
            <a:ext cx="8507288" cy="5688632"/>
          </a:xfrm>
        </p:spPr>
        <p:txBody>
          <a:bodyPr/>
          <a:lstStyle/>
          <a:p>
            <a:pPr eaLnBrk="1" hangingPunct="1">
              <a:spcBef>
                <a:spcPts val="1000"/>
              </a:spcBef>
            </a:pPr>
            <a:r>
              <a:rPr lang="en-US" altLang="zh-CN" sz="3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Review to </a:t>
            </a:r>
            <a:r>
              <a:rPr lang="en-US" altLang="zh-CN" sz="3400" dirty="0">
                <a:solidFill>
                  <a:srgbClr val="FF0000"/>
                </a:solidFill>
              </a:rPr>
              <a:t>Divide-and-Conquer Paradigm</a:t>
            </a:r>
          </a:p>
          <a:p>
            <a:pPr eaLnBrk="1" hangingPunct="1">
              <a:spcBef>
                <a:spcPts val="1000"/>
              </a:spcBef>
            </a:pPr>
            <a:r>
              <a:rPr lang="en-US" altLang="zh-CN" sz="3400" dirty="0"/>
              <a:t>Polynomial Multiplication Problem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zh-CN" sz="2600" dirty="0">
                <a:latin typeface="Calibri" panose="020F0502020204030204" pitchFamily="34" charset="0"/>
                <a:cs typeface="Calibri" panose="020F0502020204030204" pitchFamily="34" charset="0"/>
              </a:rPr>
              <a:t>Problem definition 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zh-CN" sz="2600" dirty="0"/>
              <a:t>A brute force algorithm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zh-CN" sz="2600" dirty="0"/>
              <a:t>A first divide-and-conquer algorithm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zh-CN" sz="2600" dirty="0"/>
              <a:t>An improved divide-and-conquer algorithm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zh-CN" sz="2600" dirty="0"/>
              <a:t>Analysis of the divide-and-conquer algorithm</a:t>
            </a:r>
          </a:p>
          <a:p>
            <a:pPr eaLnBrk="1" hangingPunct="1">
              <a:spcBef>
                <a:spcPts val="1000"/>
              </a:spcBef>
            </a:pPr>
            <a:r>
              <a:rPr lang="en-US" altLang="zh-CN" sz="3400" dirty="0"/>
              <a:t>Quicksort Problem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zh-CN" sz="2600" dirty="0"/>
              <a:t>Basic partition 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zh-CN" sz="2600" dirty="0"/>
              <a:t>Randomized partition and randomized quicksort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zh-CN" sz="2600" dirty="0"/>
              <a:t>Analysis of the randomized quicksort</a:t>
            </a:r>
          </a:p>
          <a:p>
            <a:pPr lvl="1" eaLnBrk="1" hangingPunct="1">
              <a:spcBef>
                <a:spcPts val="300"/>
              </a:spcBef>
            </a:pPr>
            <a:endParaRPr lang="en-US" altLang="zh-CN" sz="2600" dirty="0"/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>
                <a:latin typeface="Calibri" panose="020F0502020204030204" pitchFamily="34" charset="0"/>
                <a:cs typeface="Calibri" panose="020F0502020204030204" pitchFamily="34" charset="0"/>
              </a:rPr>
              <a:t>Outline</a:t>
            </a:r>
            <a:endParaRPr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3</a:t>
            </a:fld>
            <a:endParaRPr lang="en-US" altLang="zh-CN" sz="1200" b="0"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117080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457200" y="980728"/>
                <a:ext cx="8229600" cy="5688632"/>
              </a:xfrm>
            </p:spPr>
            <p:txBody>
              <a:bodyPr/>
              <a:lstStyle/>
              <a:p>
                <a:pPr marL="0" indent="0" eaLnBrk="1" hangingPunct="1">
                  <a:buNone/>
                </a:pPr>
                <a:r>
                  <a:rPr lang="en-US" altLang="zh-CN" sz="2400" dirty="0"/>
                  <a:t>Assume n is a power of 2</a:t>
                </a:r>
              </a:p>
              <a:p>
                <a:pPr marL="0" indent="0" eaLnBrk="1" hangingPunct="1">
                  <a:buNone/>
                </a:pPr>
                <a:r>
                  <a:rPr lang="en-US" altLang="zh-CN" sz="2400" dirty="0"/>
                  <a:t>Define</a:t>
                </a:r>
                <a:endParaRPr lang="en-US" altLang="zh-CN" sz="2400" b="0" i="1" dirty="0">
                  <a:latin typeface="Cambria Math" panose="02040503050406030204" pitchFamily="18" charset="0"/>
                </a:endParaRPr>
              </a:p>
              <a:p>
                <a:pPr marL="0" indent="0" eaLnBrk="1" hangingPunct="1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altLang="zh-CN" sz="2400" b="0" dirty="0"/>
              </a:p>
              <a:p>
                <a:pPr marL="0" indent="0" eaLnBrk="1" hangingPunct="1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begChr m:val="（"/>
                          <m:endChr m:val="）"/>
                          <m:ctrlPr>
                            <a:rPr lang="zh-CN" alt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en-US" altLang="zh-CN" sz="240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num>
                            <m:den>
                              <m:r>
                                <a:rPr lang="en-US" altLang="zh-CN" sz="2400" b="0" i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b>
                      </m:sSub>
                      <m: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num>
                            <m:den>
                              <m:r>
                                <a:rPr lang="en-US" altLang="zh-CN" sz="2400" b="0" i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altLang="zh-CN" sz="2400" b="0" i="0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p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num>
                            <m:den>
                              <m:r>
                                <a:rPr lang="en-US" altLang="zh-CN" sz="2400" b="0" i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altLang="zh-CN" sz="2400" b="0" dirty="0"/>
              </a:p>
              <a:p>
                <a:pPr marL="0" indent="0" eaLnBrk="1" hangingPunct="1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𝐴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altLang="zh-CN" sz="2400" b="0" dirty="0"/>
              </a:p>
              <a:p>
                <a:pPr marL="0" indent="0" eaLnBrk="1" hangingPunct="1">
                  <a:buNone/>
                </a:pPr>
                <a:r>
                  <a:rPr lang="en-US" altLang="zh-CN" sz="2400" dirty="0"/>
                  <a:t>Similarly, define B</a:t>
                </a:r>
                <a:r>
                  <a:rPr lang="en-US" altLang="zh-CN" sz="2400" baseline="-25000" dirty="0"/>
                  <a:t>0</a:t>
                </a:r>
                <a:r>
                  <a:rPr lang="en-US" altLang="zh-CN" sz="2400" dirty="0"/>
                  <a:t>(x) and B</a:t>
                </a:r>
                <a:r>
                  <a:rPr lang="en-US" altLang="zh-CN" sz="2400" baseline="-25000" dirty="0"/>
                  <a:t>1</a:t>
                </a:r>
                <a:r>
                  <a:rPr lang="en-US" altLang="zh-CN" sz="2400" dirty="0"/>
                  <a:t>(x) such that</a:t>
                </a:r>
              </a:p>
              <a:p>
                <a:pPr marL="0" indent="0" eaLnBrk="1" hangingPunct="1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𝐵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altLang="zh-CN" sz="2400" b="0" dirty="0"/>
              </a:p>
            </p:txBody>
          </p:sp>
        </mc:Choice>
        <mc:Fallback xmlns="">
          <p:sp>
            <p:nvSpPr>
              <p:cNvPr id="8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457200" y="980728"/>
                <a:ext cx="8229600" cy="5688632"/>
              </a:xfrm>
              <a:blipFill>
                <a:blip r:embed="rId2"/>
                <a:stretch>
                  <a:fillRect l="-1111" t="-7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The First Divide-and-Conquer: Divide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30</a:t>
            </a:fld>
            <a:endParaRPr lang="en-US" altLang="zh-CN" sz="1200" b="0"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52284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457200" y="980728"/>
                <a:ext cx="8229600" cy="5688632"/>
              </a:xfrm>
            </p:spPr>
            <p:txBody>
              <a:bodyPr/>
              <a:lstStyle/>
              <a:p>
                <a:pPr marL="0" indent="0" eaLnBrk="1" hangingPunct="1">
                  <a:buNone/>
                </a:pPr>
                <a:r>
                  <a:rPr lang="en-US" altLang="zh-CN" sz="2400" dirty="0"/>
                  <a:t>Assume n is a power of 2</a:t>
                </a:r>
              </a:p>
              <a:p>
                <a:pPr marL="0" indent="0" eaLnBrk="1" hangingPunct="1">
                  <a:buNone/>
                </a:pPr>
                <a:r>
                  <a:rPr lang="en-US" altLang="zh-CN" sz="2400" dirty="0"/>
                  <a:t>Define</a:t>
                </a:r>
                <a:endParaRPr lang="en-US" altLang="zh-CN" sz="2400" b="0" i="1" dirty="0">
                  <a:latin typeface="Cambria Math" panose="02040503050406030204" pitchFamily="18" charset="0"/>
                </a:endParaRPr>
              </a:p>
              <a:p>
                <a:pPr marL="0" indent="0" eaLnBrk="1" hangingPunct="1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altLang="zh-CN" sz="2400" b="0" dirty="0"/>
              </a:p>
              <a:p>
                <a:pPr marL="0" indent="0" eaLnBrk="1" hangingPunct="1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begChr m:val="（"/>
                          <m:endChr m:val="）"/>
                          <m:ctrlPr>
                            <a:rPr lang="zh-CN" alt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en-US" altLang="zh-CN" sz="240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num>
                            <m:den>
                              <m:r>
                                <a:rPr lang="en-US" altLang="zh-CN" sz="2400" b="0" i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b>
                      </m:sSub>
                      <m: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num>
                            <m:den>
                              <m:r>
                                <a:rPr lang="en-US" altLang="zh-CN" sz="2400" b="0" i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altLang="zh-CN" sz="2400" b="0" i="0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p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num>
                            <m:den>
                              <m:r>
                                <a:rPr lang="en-US" altLang="zh-CN" sz="2400" b="0" i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altLang="zh-CN" sz="2400" b="0" dirty="0"/>
              </a:p>
              <a:p>
                <a:pPr marL="0" indent="0" eaLnBrk="1" hangingPunct="1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𝐴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altLang="zh-CN" sz="2400" b="0" dirty="0"/>
              </a:p>
              <a:p>
                <a:pPr marL="0" indent="0" eaLnBrk="1" hangingPunct="1">
                  <a:buNone/>
                </a:pPr>
                <a:r>
                  <a:rPr lang="en-US" altLang="zh-CN" sz="2400" dirty="0"/>
                  <a:t>Similarly, define B</a:t>
                </a:r>
                <a:r>
                  <a:rPr lang="en-US" altLang="zh-CN" sz="2400" baseline="-25000" dirty="0"/>
                  <a:t>0</a:t>
                </a:r>
                <a:r>
                  <a:rPr lang="en-US" altLang="zh-CN" sz="2400" dirty="0"/>
                  <a:t>(x) and B</a:t>
                </a:r>
                <a:r>
                  <a:rPr lang="en-US" altLang="zh-CN" sz="2400" baseline="-25000" dirty="0"/>
                  <a:t>1</a:t>
                </a:r>
                <a:r>
                  <a:rPr lang="en-US" altLang="zh-CN" sz="2400" dirty="0"/>
                  <a:t>(x) such that</a:t>
                </a:r>
              </a:p>
              <a:p>
                <a:pPr marL="0" indent="0" eaLnBrk="1" hangingPunct="1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𝐵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altLang="zh-CN" sz="2400" b="0" dirty="0"/>
              </a:p>
              <a:p>
                <a:pPr marL="0" indent="0" eaLnBrk="1" hangingPunct="1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𝐴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𝐵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                                             </m:t>
                      </m:r>
                    </m:oMath>
                  </m:oMathPara>
                </a14:m>
                <a:endParaRPr lang="en-US" altLang="zh-CN" sz="2400" b="0" dirty="0"/>
              </a:p>
            </p:txBody>
          </p:sp>
        </mc:Choice>
        <mc:Fallback xmlns="">
          <p:sp>
            <p:nvSpPr>
              <p:cNvPr id="8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457200" y="980728"/>
                <a:ext cx="8229600" cy="5688632"/>
              </a:xfrm>
              <a:blipFill>
                <a:blip r:embed="rId2"/>
                <a:stretch>
                  <a:fillRect l="-1111" t="-7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The First Divide-and-Conquer: Divide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31</a:t>
            </a:fld>
            <a:endParaRPr lang="en-US" altLang="zh-CN" sz="1200" b="0"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288038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457200" y="980728"/>
                <a:ext cx="8229600" cy="5688632"/>
              </a:xfrm>
            </p:spPr>
            <p:txBody>
              <a:bodyPr/>
              <a:lstStyle/>
              <a:p>
                <a:pPr marL="0" indent="0" eaLnBrk="1" hangingPunct="1">
                  <a:buNone/>
                </a:pPr>
                <a:r>
                  <a:rPr lang="en-US" altLang="zh-CN" sz="2400" dirty="0"/>
                  <a:t>Assume n is a power of 2</a:t>
                </a:r>
              </a:p>
              <a:p>
                <a:pPr marL="0" indent="0" eaLnBrk="1" hangingPunct="1">
                  <a:buNone/>
                </a:pPr>
                <a:r>
                  <a:rPr lang="en-US" altLang="zh-CN" sz="2400" dirty="0"/>
                  <a:t>Define</a:t>
                </a:r>
                <a:endParaRPr lang="en-US" altLang="zh-CN" sz="2400" b="0" i="1" dirty="0">
                  <a:latin typeface="Cambria Math" panose="02040503050406030204" pitchFamily="18" charset="0"/>
                </a:endParaRPr>
              </a:p>
              <a:p>
                <a:pPr marL="0" indent="0" eaLnBrk="1" hangingPunct="1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altLang="zh-CN" sz="2400" b="0" dirty="0"/>
              </a:p>
              <a:p>
                <a:pPr marL="0" indent="0" eaLnBrk="1" hangingPunct="1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begChr m:val="（"/>
                          <m:endChr m:val="）"/>
                          <m:ctrlPr>
                            <a:rPr lang="zh-CN" alt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en-US" altLang="zh-CN" sz="240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num>
                            <m:den>
                              <m:r>
                                <a:rPr lang="en-US" altLang="zh-CN" sz="2400" b="0" i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b>
                      </m:sSub>
                      <m: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num>
                            <m:den>
                              <m:r>
                                <a:rPr lang="en-US" altLang="zh-CN" sz="2400" b="0" i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altLang="zh-CN" sz="2400" b="0" i="0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p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num>
                            <m:den>
                              <m:r>
                                <a:rPr lang="en-US" altLang="zh-CN" sz="2400" b="0" i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altLang="zh-CN" sz="2400" b="0" dirty="0"/>
              </a:p>
              <a:p>
                <a:pPr marL="0" indent="0" eaLnBrk="1" hangingPunct="1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𝐴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altLang="zh-CN" sz="2400" b="0" dirty="0"/>
              </a:p>
              <a:p>
                <a:pPr marL="0" indent="0" eaLnBrk="1" hangingPunct="1">
                  <a:buNone/>
                </a:pPr>
                <a:r>
                  <a:rPr lang="en-US" altLang="zh-CN" sz="2400" dirty="0"/>
                  <a:t>Similarly, define B</a:t>
                </a:r>
                <a:r>
                  <a:rPr lang="en-US" altLang="zh-CN" sz="2400" baseline="-25000" dirty="0"/>
                  <a:t>0</a:t>
                </a:r>
                <a:r>
                  <a:rPr lang="en-US" altLang="zh-CN" sz="2400" dirty="0"/>
                  <a:t>(x) and B</a:t>
                </a:r>
                <a:r>
                  <a:rPr lang="en-US" altLang="zh-CN" sz="2400" baseline="-25000" dirty="0"/>
                  <a:t>1</a:t>
                </a:r>
                <a:r>
                  <a:rPr lang="en-US" altLang="zh-CN" sz="2400" dirty="0"/>
                  <a:t>(x) such that</a:t>
                </a:r>
              </a:p>
              <a:p>
                <a:pPr marL="0" indent="0" eaLnBrk="1" hangingPunct="1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𝐵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altLang="zh-CN" sz="2400" b="0" dirty="0"/>
              </a:p>
              <a:p>
                <a:pPr marL="0" indent="0" eaLnBrk="1" hangingPunct="1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𝐴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𝐵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)+</m:t>
                      </m:r>
                      <m:sSub>
                        <m:sSubPr>
                          <m:ctrlPr>
                            <a:rPr lang="en-US" altLang="zh-CN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altLang="zh-CN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sSub>
                        <m:sSubPr>
                          <m:ctrlPr>
                            <a:rPr lang="en-US" altLang="zh-CN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altLang="zh-CN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sSup>
                        <m:sSupPr>
                          <m:ctrlPr>
                            <a:rPr lang="en-US" altLang="zh-CN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f>
                            <m:fPr>
                              <m:ctrlPr>
                                <a:rPr lang="en-US" altLang="zh-CN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altLang="zh-CN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altLang="zh-CN" sz="2400" b="0" dirty="0"/>
              </a:p>
            </p:txBody>
          </p:sp>
        </mc:Choice>
        <mc:Fallback xmlns="">
          <p:sp>
            <p:nvSpPr>
              <p:cNvPr id="8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457200" y="980728"/>
                <a:ext cx="8229600" cy="5688632"/>
              </a:xfrm>
              <a:blipFill>
                <a:blip r:embed="rId2"/>
                <a:stretch>
                  <a:fillRect l="-1111" t="-8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The First Divide-and-Conquer: Divide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32</a:t>
            </a:fld>
            <a:endParaRPr lang="en-US" altLang="zh-CN" sz="1200" b="0"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98451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457200" y="980728"/>
                <a:ext cx="8229600" cy="5688632"/>
              </a:xfrm>
            </p:spPr>
            <p:txBody>
              <a:bodyPr/>
              <a:lstStyle/>
              <a:p>
                <a:pPr marL="0" indent="0" eaLnBrk="1" hangingPunct="1">
                  <a:buNone/>
                </a:pPr>
                <a:r>
                  <a:rPr lang="en-US" altLang="zh-CN" sz="2400" dirty="0"/>
                  <a:t>Assume n is a power of 2</a:t>
                </a:r>
              </a:p>
              <a:p>
                <a:pPr marL="0" indent="0" eaLnBrk="1" hangingPunct="1">
                  <a:buNone/>
                </a:pPr>
                <a:r>
                  <a:rPr lang="en-US" altLang="zh-CN" sz="2400" dirty="0"/>
                  <a:t>Define</a:t>
                </a:r>
                <a:endParaRPr lang="en-US" altLang="zh-CN" sz="2400" b="0" i="1" dirty="0">
                  <a:latin typeface="Cambria Math" panose="02040503050406030204" pitchFamily="18" charset="0"/>
                </a:endParaRPr>
              </a:p>
              <a:p>
                <a:pPr marL="0" indent="0" eaLnBrk="1" hangingPunct="1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altLang="zh-CN" sz="2400" b="0" dirty="0"/>
              </a:p>
              <a:p>
                <a:pPr marL="0" indent="0" eaLnBrk="1" hangingPunct="1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begChr m:val="（"/>
                          <m:endChr m:val="）"/>
                          <m:ctrlPr>
                            <a:rPr lang="zh-CN" alt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en-US" altLang="zh-CN" sz="240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num>
                            <m:den>
                              <m:r>
                                <a:rPr lang="en-US" altLang="zh-CN" sz="2400" b="0" i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b>
                      </m:sSub>
                      <m: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num>
                            <m:den>
                              <m:r>
                                <a:rPr lang="en-US" altLang="zh-CN" sz="2400" b="0" i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altLang="zh-CN" sz="2400" b="0" i="0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p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num>
                            <m:den>
                              <m:r>
                                <a:rPr lang="en-US" altLang="zh-CN" sz="2400" b="0" i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altLang="zh-CN" sz="2400" b="0" dirty="0"/>
              </a:p>
              <a:p>
                <a:pPr marL="0" indent="0" eaLnBrk="1" hangingPunct="1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𝐴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altLang="zh-CN" sz="2400" b="0" dirty="0"/>
              </a:p>
              <a:p>
                <a:pPr marL="0" indent="0" eaLnBrk="1" hangingPunct="1">
                  <a:buNone/>
                </a:pPr>
                <a:r>
                  <a:rPr lang="en-US" altLang="zh-CN" sz="2400" dirty="0"/>
                  <a:t>Similarly, define B</a:t>
                </a:r>
                <a:r>
                  <a:rPr lang="en-US" altLang="zh-CN" sz="2400" baseline="-25000" dirty="0"/>
                  <a:t>0</a:t>
                </a:r>
                <a:r>
                  <a:rPr lang="en-US" altLang="zh-CN" sz="2400" dirty="0"/>
                  <a:t>(x) and B</a:t>
                </a:r>
                <a:r>
                  <a:rPr lang="en-US" altLang="zh-CN" sz="2400" baseline="-25000" dirty="0"/>
                  <a:t>1</a:t>
                </a:r>
                <a:r>
                  <a:rPr lang="en-US" altLang="zh-CN" sz="2400" dirty="0"/>
                  <a:t>(x) such that</a:t>
                </a:r>
              </a:p>
              <a:p>
                <a:pPr marL="0" indent="0" eaLnBrk="1" hangingPunct="1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𝐵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altLang="zh-CN" sz="2400" b="0" dirty="0"/>
              </a:p>
              <a:p>
                <a:pPr marL="0" indent="0" eaLnBrk="1" hangingPunct="1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𝐴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𝐵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)+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</m:oMath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                        +</m:t>
                      </m:r>
                    </m:oMath>
                  </m:oMathPara>
                </a14:m>
                <a:endParaRPr lang="en-US" altLang="zh-CN" sz="2400" b="0" dirty="0"/>
              </a:p>
            </p:txBody>
          </p:sp>
        </mc:Choice>
        <mc:Fallback xmlns="">
          <p:sp>
            <p:nvSpPr>
              <p:cNvPr id="8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457200" y="980728"/>
                <a:ext cx="8229600" cy="5688632"/>
              </a:xfrm>
              <a:blipFill>
                <a:blip r:embed="rId2"/>
                <a:stretch>
                  <a:fillRect l="-1111" t="-8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The First Divide-and-Conquer: Divide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33</a:t>
            </a:fld>
            <a:endParaRPr lang="en-US" altLang="zh-CN" sz="1200" b="0"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225422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457200" y="980728"/>
                <a:ext cx="8229600" cy="5688632"/>
              </a:xfrm>
            </p:spPr>
            <p:txBody>
              <a:bodyPr/>
              <a:lstStyle/>
              <a:p>
                <a:pPr marL="0" indent="0" eaLnBrk="1" hangingPunct="1">
                  <a:buNone/>
                </a:pPr>
                <a:r>
                  <a:rPr lang="en-US" altLang="zh-CN" sz="2400" dirty="0"/>
                  <a:t>Assume n is a power of 2</a:t>
                </a:r>
              </a:p>
              <a:p>
                <a:pPr marL="0" indent="0" eaLnBrk="1" hangingPunct="1">
                  <a:buNone/>
                </a:pPr>
                <a:r>
                  <a:rPr lang="en-US" altLang="zh-CN" sz="2400" dirty="0"/>
                  <a:t>Define</a:t>
                </a:r>
                <a:endParaRPr lang="en-US" altLang="zh-CN" sz="2400" b="0" i="1" dirty="0">
                  <a:latin typeface="Cambria Math" panose="02040503050406030204" pitchFamily="18" charset="0"/>
                </a:endParaRPr>
              </a:p>
              <a:p>
                <a:pPr marL="0" indent="0" eaLnBrk="1" hangingPunct="1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altLang="zh-CN" sz="2400" b="0" dirty="0"/>
              </a:p>
              <a:p>
                <a:pPr marL="0" indent="0" eaLnBrk="1" hangingPunct="1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begChr m:val="（"/>
                          <m:endChr m:val="）"/>
                          <m:ctrlPr>
                            <a:rPr lang="zh-CN" alt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en-US" altLang="zh-CN" sz="240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num>
                            <m:den>
                              <m:r>
                                <a:rPr lang="en-US" altLang="zh-CN" sz="2400" b="0" i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b>
                      </m:sSub>
                      <m: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num>
                            <m:den>
                              <m:r>
                                <a:rPr lang="en-US" altLang="zh-CN" sz="2400" b="0" i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altLang="zh-CN" sz="2400" b="0" i="0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p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num>
                            <m:den>
                              <m:r>
                                <a:rPr lang="en-US" altLang="zh-CN" sz="2400" b="0" i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altLang="zh-CN" sz="2400" b="0" dirty="0"/>
              </a:p>
              <a:p>
                <a:pPr marL="0" indent="0" eaLnBrk="1" hangingPunct="1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𝐴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altLang="zh-CN" sz="2400" b="0" dirty="0"/>
              </a:p>
              <a:p>
                <a:pPr marL="0" indent="0" eaLnBrk="1" hangingPunct="1">
                  <a:buNone/>
                </a:pPr>
                <a:r>
                  <a:rPr lang="en-US" altLang="zh-CN" sz="2400" dirty="0"/>
                  <a:t>Similarly, define B</a:t>
                </a:r>
                <a:r>
                  <a:rPr lang="en-US" altLang="zh-CN" sz="2400" baseline="-25000" dirty="0"/>
                  <a:t>0</a:t>
                </a:r>
                <a:r>
                  <a:rPr lang="en-US" altLang="zh-CN" sz="2400" dirty="0"/>
                  <a:t>(x) and B</a:t>
                </a:r>
                <a:r>
                  <a:rPr lang="en-US" altLang="zh-CN" sz="2400" baseline="-25000" dirty="0"/>
                  <a:t>1</a:t>
                </a:r>
                <a:r>
                  <a:rPr lang="en-US" altLang="zh-CN" sz="2400" dirty="0"/>
                  <a:t>(x) such that</a:t>
                </a:r>
              </a:p>
              <a:p>
                <a:pPr marL="0" indent="0" eaLnBrk="1" hangingPunct="1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𝐵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altLang="zh-CN" sz="2400" b="0" dirty="0"/>
              </a:p>
              <a:p>
                <a:pPr marL="0" indent="0" eaLnBrk="1" hangingPunct="1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𝐴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𝐵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)+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</m:oMath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                        +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altLang="zh-CN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sSub>
                        <m:sSubPr>
                          <m:ctrlPr>
                            <a:rPr lang="en-US" altLang="zh-CN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altLang="zh-CN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sSup>
                        <m:sSupPr>
                          <m:ctrlPr>
                            <a:rPr lang="en-US" altLang="zh-CN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altLang="zh-CN" sz="2400" b="0" dirty="0"/>
              </a:p>
            </p:txBody>
          </p:sp>
        </mc:Choice>
        <mc:Fallback xmlns="">
          <p:sp>
            <p:nvSpPr>
              <p:cNvPr id="8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457200" y="980728"/>
                <a:ext cx="8229600" cy="5688632"/>
              </a:xfrm>
              <a:blipFill>
                <a:blip r:embed="rId2"/>
                <a:stretch>
                  <a:fillRect l="-1111" t="-8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The First Divide-and-Conquer: Divide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34</a:t>
            </a:fld>
            <a:endParaRPr lang="en-US" altLang="zh-CN" sz="1200" b="0"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68507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457200" y="980728"/>
                <a:ext cx="8229600" cy="5688632"/>
              </a:xfrm>
            </p:spPr>
            <p:txBody>
              <a:bodyPr/>
              <a:lstStyle/>
              <a:p>
                <a:pPr marL="0" indent="0" eaLnBrk="1" hangingPunct="1">
                  <a:buNone/>
                </a:pPr>
                <a:r>
                  <a:rPr lang="en-US" altLang="zh-CN" sz="2400" dirty="0"/>
                  <a:t>Assume n is a power of 2</a:t>
                </a:r>
              </a:p>
              <a:p>
                <a:pPr marL="0" indent="0" eaLnBrk="1" hangingPunct="1">
                  <a:buNone/>
                </a:pPr>
                <a:r>
                  <a:rPr lang="en-US" altLang="zh-CN" sz="2400" dirty="0"/>
                  <a:t>Define</a:t>
                </a:r>
                <a:endParaRPr lang="en-US" altLang="zh-CN" sz="2400" b="0" i="1" dirty="0">
                  <a:latin typeface="Cambria Math" panose="02040503050406030204" pitchFamily="18" charset="0"/>
                </a:endParaRPr>
              </a:p>
              <a:p>
                <a:pPr marL="0" indent="0" eaLnBrk="1" hangingPunct="1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altLang="zh-CN" sz="2400" b="0" dirty="0"/>
              </a:p>
              <a:p>
                <a:pPr marL="0" indent="0" eaLnBrk="1" hangingPunct="1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begChr m:val="（"/>
                          <m:endChr m:val="）"/>
                          <m:ctrlPr>
                            <a:rPr lang="zh-CN" alt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en-US" altLang="zh-CN" sz="240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num>
                            <m:den>
                              <m:r>
                                <a:rPr lang="en-US" altLang="zh-CN" sz="2400" b="0" i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b>
                      </m:sSub>
                      <m: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num>
                            <m:den>
                              <m:r>
                                <a:rPr lang="en-US" altLang="zh-CN" sz="2400" b="0" i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altLang="zh-CN" sz="2400" b="0" i="0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p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num>
                            <m:den>
                              <m:r>
                                <a:rPr lang="en-US" altLang="zh-CN" sz="2400" b="0" i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altLang="zh-CN" sz="2400" b="0" dirty="0"/>
              </a:p>
              <a:p>
                <a:pPr marL="0" indent="0" eaLnBrk="1" hangingPunct="1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𝐴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altLang="zh-CN" sz="2400" b="0" dirty="0"/>
              </a:p>
              <a:p>
                <a:pPr marL="0" indent="0" eaLnBrk="1" hangingPunct="1">
                  <a:buNone/>
                </a:pPr>
                <a:r>
                  <a:rPr lang="en-US" altLang="zh-CN" sz="2400" dirty="0"/>
                  <a:t>Similarly, define B</a:t>
                </a:r>
                <a:r>
                  <a:rPr lang="en-US" altLang="zh-CN" sz="2400" baseline="-25000" dirty="0"/>
                  <a:t>0</a:t>
                </a:r>
                <a:r>
                  <a:rPr lang="en-US" altLang="zh-CN" sz="2400" dirty="0"/>
                  <a:t>(x) and B</a:t>
                </a:r>
                <a:r>
                  <a:rPr lang="en-US" altLang="zh-CN" sz="2400" baseline="-25000" dirty="0"/>
                  <a:t>1</a:t>
                </a:r>
                <a:r>
                  <a:rPr lang="en-US" altLang="zh-CN" sz="2400" dirty="0"/>
                  <a:t>(x) such that</a:t>
                </a:r>
              </a:p>
              <a:p>
                <a:pPr marL="0" indent="0" eaLnBrk="1" hangingPunct="1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𝐵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altLang="zh-CN" sz="2400" b="0" dirty="0"/>
              </a:p>
              <a:p>
                <a:pPr marL="0" indent="0" eaLnBrk="1" hangingPunct="1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𝐴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𝐵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)+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</m:oMath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                        +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altLang="zh-CN" sz="2400" b="0" dirty="0"/>
              </a:p>
            </p:txBody>
          </p:sp>
        </mc:Choice>
        <mc:Fallback xmlns="">
          <p:sp>
            <p:nvSpPr>
              <p:cNvPr id="8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457200" y="980728"/>
                <a:ext cx="8229600" cy="5688632"/>
              </a:xfrm>
              <a:blipFill>
                <a:blip r:embed="rId2"/>
                <a:stretch>
                  <a:fillRect l="-1111" t="-8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The First Divide-and-Conquer: Divide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35</a:t>
            </a:fld>
            <a:endParaRPr lang="en-US" altLang="zh-CN" sz="1200" b="0"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296837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457200" y="980728"/>
                <a:ext cx="8229600" cy="5688632"/>
              </a:xfrm>
            </p:spPr>
            <p:txBody>
              <a:bodyPr/>
              <a:lstStyle/>
              <a:p>
                <a:pPr marL="0" indent="0" eaLnBrk="1" hangingPunct="1">
                  <a:buNone/>
                </a:pPr>
                <a:r>
                  <a:rPr lang="en-US" altLang="zh-CN" sz="2400" dirty="0"/>
                  <a:t>Assume n is a power of 2</a:t>
                </a:r>
              </a:p>
              <a:p>
                <a:pPr marL="0" indent="0" eaLnBrk="1" hangingPunct="1">
                  <a:buNone/>
                </a:pPr>
                <a:r>
                  <a:rPr lang="en-US" altLang="zh-CN" sz="2400" dirty="0"/>
                  <a:t>Define</a:t>
                </a:r>
                <a:endParaRPr lang="en-US" altLang="zh-CN" sz="2400" b="0" i="1" dirty="0">
                  <a:latin typeface="Cambria Math" panose="02040503050406030204" pitchFamily="18" charset="0"/>
                </a:endParaRPr>
              </a:p>
              <a:p>
                <a:pPr marL="0" indent="0" eaLnBrk="1" hangingPunct="1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altLang="zh-CN" sz="2400" b="0" dirty="0"/>
              </a:p>
              <a:p>
                <a:pPr marL="0" indent="0" eaLnBrk="1" hangingPunct="1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begChr m:val="（"/>
                          <m:endChr m:val="）"/>
                          <m:ctrlPr>
                            <a:rPr lang="zh-CN" alt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en-US" altLang="zh-CN" sz="240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num>
                            <m:den>
                              <m:r>
                                <a:rPr lang="en-US" altLang="zh-CN" sz="2400" b="0" i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b>
                      </m:sSub>
                      <m: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num>
                            <m:den>
                              <m:r>
                                <a:rPr lang="en-US" altLang="zh-CN" sz="2400" b="0" i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altLang="zh-CN" sz="2400" b="0" i="0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p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num>
                            <m:den>
                              <m:r>
                                <a:rPr lang="en-US" altLang="zh-CN" sz="2400" b="0" i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altLang="zh-CN" sz="2400" b="0" dirty="0"/>
              </a:p>
              <a:p>
                <a:pPr marL="0" indent="0" eaLnBrk="1" hangingPunct="1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𝐴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altLang="zh-CN" sz="2400" b="0" dirty="0"/>
              </a:p>
              <a:p>
                <a:pPr marL="0" indent="0" eaLnBrk="1" hangingPunct="1">
                  <a:buNone/>
                </a:pPr>
                <a:r>
                  <a:rPr lang="en-US" altLang="zh-CN" sz="2400" dirty="0"/>
                  <a:t>Similarly, define B</a:t>
                </a:r>
                <a:r>
                  <a:rPr lang="en-US" altLang="zh-CN" sz="2400" baseline="-25000" dirty="0"/>
                  <a:t>0</a:t>
                </a:r>
                <a:r>
                  <a:rPr lang="en-US" altLang="zh-CN" sz="2400" dirty="0"/>
                  <a:t>(x) and B</a:t>
                </a:r>
                <a:r>
                  <a:rPr lang="en-US" altLang="zh-CN" sz="2400" baseline="-25000" dirty="0"/>
                  <a:t>1</a:t>
                </a:r>
                <a:r>
                  <a:rPr lang="en-US" altLang="zh-CN" sz="2400" dirty="0"/>
                  <a:t>(x) such that</a:t>
                </a:r>
              </a:p>
              <a:p>
                <a:pPr marL="0" indent="0" eaLnBrk="1" hangingPunct="1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𝐵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altLang="zh-CN" sz="2400" b="0" dirty="0"/>
              </a:p>
              <a:p>
                <a:pPr marL="0" indent="0" eaLnBrk="1" hangingPunct="1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𝐴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𝐵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)+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</m:oMath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                        +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altLang="zh-CN" sz="2400" b="0" dirty="0"/>
              </a:p>
              <a:p>
                <a:pPr marL="0" indent="0" eaLnBrk="1" hangingPunct="1">
                  <a:buNone/>
                </a:pPr>
                <a:r>
                  <a:rPr lang="en-US" altLang="zh-CN" sz="2400" dirty="0"/>
                  <a:t>The original problem (of size n) is divided into </a:t>
                </a:r>
                <a:r>
                  <a:rPr lang="en-US" altLang="zh-CN" sz="2400" dirty="0">
                    <a:solidFill>
                      <a:srgbClr val="FF0000"/>
                    </a:solidFill>
                  </a:rPr>
                  <a:t>4</a:t>
                </a:r>
                <a:r>
                  <a:rPr lang="en-US" altLang="zh-CN" sz="2400" dirty="0"/>
                  <a:t> problems of input size </a:t>
                </a:r>
                <a:r>
                  <a:rPr lang="en-US" altLang="zh-CN" sz="2400" dirty="0">
                    <a:solidFill>
                      <a:srgbClr val="FF0000"/>
                    </a:solidFill>
                  </a:rPr>
                  <a:t>n/2</a:t>
                </a:r>
              </a:p>
            </p:txBody>
          </p:sp>
        </mc:Choice>
        <mc:Fallback xmlns="">
          <p:sp>
            <p:nvSpPr>
              <p:cNvPr id="8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457200" y="980728"/>
                <a:ext cx="8229600" cy="5688632"/>
              </a:xfrm>
              <a:blipFill>
                <a:blip r:embed="rId2"/>
                <a:stretch>
                  <a:fillRect l="-1111" t="-8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The First Divide-and-Conquer: Divide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36</a:t>
            </a:fld>
            <a:endParaRPr lang="en-US" altLang="zh-CN" sz="1200" b="0"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049650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Example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37</a:t>
            </a:fld>
            <a:endParaRPr lang="en-US" altLang="zh-CN" sz="1200" b="0">
              <a:ea typeface="Gulim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内容占位符 8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d>
                        <m:dPr>
                          <m:ctrlP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=2+5</m:t>
                      </m:r>
                      <m:r>
                        <a:rPr lang="en-US" altLang="zh-CN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+3</m:t>
                      </m:r>
                      <m:sSup>
                        <m:sSupPr>
                          <m:ctrlP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altLang="zh-CN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en-US" altLang="zh-CN" sz="2400" b="0" dirty="0">
                  <a:solidFill>
                    <a:srgbClr val="0070C0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d>
                        <m:dPr>
                          <m:ctrlP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=1+2</m:t>
                      </m:r>
                      <m:r>
                        <a:rPr lang="en-US" altLang="zh-CN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+2</m:t>
                      </m:r>
                      <m:sSup>
                        <m:sSupPr>
                          <m:ctrlP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+3</m:t>
                      </m:r>
                      <m:sSup>
                        <m:sSupPr>
                          <m:ctrlP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altLang="zh-CN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+6</m:t>
                      </m:r>
                      <m:sSup>
                        <m:sSupPr>
                          <m:ctrlP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en-US" altLang="zh-CN" sz="2400" b="0" dirty="0">
                  <a:solidFill>
                    <a:srgbClr val="0070C0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d>
                        <m:dPr>
                          <m:ctrlP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d>
                        <m:dPr>
                          <m:ctrlP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=2+9</m:t>
                      </m:r>
                      <m:r>
                        <a:rPr lang="en-US" altLang="zh-CN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+17</m:t>
                      </m:r>
                      <m:sSup>
                        <m:sSupPr>
                          <m:ctrlP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+23</m:t>
                      </m:r>
                      <m:sSup>
                        <m:sSupPr>
                          <m:ctrlP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altLang="zh-CN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+34</m:t>
                      </m:r>
                      <m:sSup>
                        <m:sSupPr>
                          <m:ctrlP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en-US" altLang="zh-CN" sz="2400" b="0" i="1" dirty="0">
                  <a:solidFill>
                    <a:srgbClr val="0070C0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+39</m:t>
                      </m:r>
                      <m:sSup>
                        <m:sSupPr>
                          <m:ctrlP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  <m:r>
                        <a:rPr lang="en-US" altLang="zh-CN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+19</m:t>
                      </m:r>
                      <m:sSup>
                        <m:sSupPr>
                          <m:ctrlP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p>
                      </m:sSup>
                      <m:r>
                        <a:rPr lang="en-US" altLang="zh-CN" sz="24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+3</m:t>
                      </m:r>
                      <m:sSup>
                        <m:sSupPr>
                          <m:ctrlP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p>
                          <m:r>
                            <a:rPr lang="en-US" altLang="zh-CN" sz="24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sup>
                      </m:sSup>
                      <m:r>
                        <a:rPr lang="en-US" altLang="zh-CN" sz="24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−6</m:t>
                      </m:r>
                      <m:sSup>
                        <m:sSupPr>
                          <m:ctrlP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p>
                          <m: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sup>
                      </m:sSup>
                    </m:oMath>
                  </m:oMathPara>
                </a14:m>
                <a:endParaRPr lang="en-US" altLang="zh-CN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=2+5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=3+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altLang="zh-CN" sz="24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𝐴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altLang="zh-CN" sz="2400" dirty="0"/>
              </a:p>
              <a:p>
                <a:pPr marL="0" indent="0">
                  <a:buNone/>
                </a:pPr>
                <a:endParaRPr lang="en-US" altLang="zh-CN" sz="2400" dirty="0"/>
              </a:p>
              <a:p>
                <a:pPr marL="0" indent="0">
                  <a:buNone/>
                </a:pPr>
                <a:endParaRPr lang="en-US" altLang="zh-CN" sz="2400" b="0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endParaRPr lang="en-US" altLang="zh-CN" sz="2400" dirty="0"/>
              </a:p>
              <a:p>
                <a:pPr marL="0" indent="0">
                  <a:buNone/>
                </a:pPr>
                <a:endParaRPr lang="en-US" altLang="zh-CN" sz="2400" dirty="0"/>
              </a:p>
              <a:p>
                <a:pPr marL="0" indent="0">
                  <a:buNone/>
                </a:pPr>
                <a:endParaRPr lang="en-US" altLang="zh-CN" sz="2400" dirty="0"/>
              </a:p>
              <a:p>
                <a:pPr marL="0" indent="0">
                  <a:buNone/>
                </a:pPr>
                <a:endParaRPr lang="zh-CN" altLang="en-US" sz="2400" dirty="0"/>
              </a:p>
            </p:txBody>
          </p:sp>
        </mc:Choice>
        <mc:Fallback xmlns="">
          <p:sp>
            <p:nvSpPr>
              <p:cNvPr id="9" name="内容占位符 8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05396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Example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38</a:t>
            </a:fld>
            <a:endParaRPr lang="en-US" altLang="zh-CN" sz="1200" b="0">
              <a:ea typeface="Gulim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内容占位符 8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d>
                        <m:dPr>
                          <m:ctrlP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=2+5</m:t>
                      </m:r>
                      <m:r>
                        <a:rPr lang="en-US" altLang="zh-CN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+3</m:t>
                      </m:r>
                      <m:sSup>
                        <m:sSupPr>
                          <m:ctrlP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altLang="zh-CN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en-US" altLang="zh-CN" sz="2400" b="0" dirty="0">
                  <a:solidFill>
                    <a:srgbClr val="0070C0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d>
                        <m:dPr>
                          <m:ctrlP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=1+2</m:t>
                      </m:r>
                      <m:r>
                        <a:rPr lang="en-US" altLang="zh-CN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+2</m:t>
                      </m:r>
                      <m:sSup>
                        <m:sSupPr>
                          <m:ctrlP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+3</m:t>
                      </m:r>
                      <m:sSup>
                        <m:sSupPr>
                          <m:ctrlP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altLang="zh-CN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+6</m:t>
                      </m:r>
                      <m:sSup>
                        <m:sSupPr>
                          <m:ctrlP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en-US" altLang="zh-CN" sz="2400" b="0" dirty="0">
                  <a:solidFill>
                    <a:srgbClr val="0070C0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d>
                        <m:dPr>
                          <m:ctrlP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d>
                        <m:dPr>
                          <m:ctrlP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=2+9</m:t>
                      </m:r>
                      <m:r>
                        <a:rPr lang="en-US" altLang="zh-CN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+17</m:t>
                      </m:r>
                      <m:sSup>
                        <m:sSupPr>
                          <m:ctrlP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+23</m:t>
                      </m:r>
                      <m:sSup>
                        <m:sSupPr>
                          <m:ctrlP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altLang="zh-CN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+34</m:t>
                      </m:r>
                      <m:sSup>
                        <m:sSupPr>
                          <m:ctrlP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en-US" altLang="zh-CN" sz="2400" b="0" i="1" dirty="0">
                  <a:solidFill>
                    <a:srgbClr val="0070C0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+39</m:t>
                      </m:r>
                      <m:sSup>
                        <m:sSupPr>
                          <m:ctrlP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  <m:r>
                        <a:rPr lang="en-US" altLang="zh-CN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+19</m:t>
                      </m:r>
                      <m:sSup>
                        <m:sSupPr>
                          <m:ctrlP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p>
                      </m:sSup>
                      <m:r>
                        <a:rPr lang="en-US" altLang="zh-CN" sz="24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+3</m:t>
                      </m:r>
                      <m:sSup>
                        <m:sSupPr>
                          <m:ctrlP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p>
                          <m:r>
                            <a:rPr lang="en-US" altLang="zh-CN" sz="24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sup>
                      </m:sSup>
                      <m:r>
                        <a:rPr lang="en-US" altLang="zh-CN" sz="24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−6</m:t>
                      </m:r>
                      <m:sSup>
                        <m:sSupPr>
                          <m:ctrlP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p>
                          <m: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sup>
                      </m:sSup>
                    </m:oMath>
                  </m:oMathPara>
                </a14:m>
                <a:endParaRPr lang="en-US" altLang="zh-CN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=2+5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=3+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altLang="zh-CN" sz="24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𝐴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altLang="zh-CN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=1+2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=2+3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+6</m:t>
                      </m:r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altLang="zh-CN" sz="24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𝐵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altLang="zh-CN" sz="2400" dirty="0"/>
              </a:p>
              <a:p>
                <a:pPr marL="0" indent="0">
                  <a:buNone/>
                </a:pPr>
                <a:endParaRPr lang="en-US" altLang="zh-CN" sz="2400" b="0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endParaRPr lang="en-US" altLang="zh-CN" sz="2400" dirty="0"/>
              </a:p>
              <a:p>
                <a:pPr marL="0" indent="0">
                  <a:buNone/>
                </a:pPr>
                <a:endParaRPr lang="en-US" altLang="zh-CN" sz="2400" dirty="0"/>
              </a:p>
              <a:p>
                <a:pPr marL="0" indent="0">
                  <a:buNone/>
                </a:pPr>
                <a:endParaRPr lang="en-US" altLang="zh-CN" sz="2400" dirty="0"/>
              </a:p>
              <a:p>
                <a:pPr marL="0" indent="0">
                  <a:buNone/>
                </a:pPr>
                <a:endParaRPr lang="zh-CN" altLang="en-US" sz="2400" dirty="0"/>
              </a:p>
            </p:txBody>
          </p:sp>
        </mc:Choice>
        <mc:Fallback xmlns="">
          <p:sp>
            <p:nvSpPr>
              <p:cNvPr id="9" name="内容占位符 8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266928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Example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39</a:t>
            </a:fld>
            <a:endParaRPr lang="en-US" altLang="zh-CN" sz="1200" b="0">
              <a:ea typeface="Gulim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内容占位符 8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d>
                        <m:dPr>
                          <m:ctrlP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=2+5</m:t>
                      </m:r>
                      <m:r>
                        <a:rPr lang="en-US" altLang="zh-CN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+3</m:t>
                      </m:r>
                      <m:sSup>
                        <m:sSupPr>
                          <m:ctrlP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altLang="zh-CN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en-US" altLang="zh-CN" sz="2400" b="0" dirty="0">
                  <a:solidFill>
                    <a:srgbClr val="0070C0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d>
                        <m:dPr>
                          <m:ctrlP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=1+2</m:t>
                      </m:r>
                      <m:r>
                        <a:rPr lang="en-US" altLang="zh-CN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+2</m:t>
                      </m:r>
                      <m:sSup>
                        <m:sSupPr>
                          <m:ctrlP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+3</m:t>
                      </m:r>
                      <m:sSup>
                        <m:sSupPr>
                          <m:ctrlP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altLang="zh-CN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+6</m:t>
                      </m:r>
                      <m:sSup>
                        <m:sSupPr>
                          <m:ctrlP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en-US" altLang="zh-CN" sz="2400" b="0" dirty="0">
                  <a:solidFill>
                    <a:srgbClr val="0070C0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d>
                        <m:dPr>
                          <m:ctrlP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d>
                        <m:dPr>
                          <m:ctrlP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=2+9</m:t>
                      </m:r>
                      <m:r>
                        <a:rPr lang="en-US" altLang="zh-CN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+17</m:t>
                      </m:r>
                      <m:sSup>
                        <m:sSupPr>
                          <m:ctrlP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+23</m:t>
                      </m:r>
                      <m:sSup>
                        <m:sSupPr>
                          <m:ctrlP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altLang="zh-CN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+34</m:t>
                      </m:r>
                      <m:sSup>
                        <m:sSupPr>
                          <m:ctrlP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en-US" altLang="zh-CN" sz="2400" b="0" i="1" dirty="0">
                  <a:solidFill>
                    <a:srgbClr val="0070C0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+39</m:t>
                      </m:r>
                      <m:sSup>
                        <m:sSupPr>
                          <m:ctrlP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  <m:r>
                        <a:rPr lang="en-US" altLang="zh-CN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+19</m:t>
                      </m:r>
                      <m:sSup>
                        <m:sSupPr>
                          <m:ctrlP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p>
                      </m:sSup>
                      <m:r>
                        <a:rPr lang="en-US" altLang="zh-CN" sz="24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+3</m:t>
                      </m:r>
                      <m:sSup>
                        <m:sSupPr>
                          <m:ctrlP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p>
                          <m:r>
                            <a:rPr lang="en-US" altLang="zh-CN" sz="24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sup>
                      </m:sSup>
                      <m:r>
                        <a:rPr lang="en-US" altLang="zh-CN" sz="24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−6</m:t>
                      </m:r>
                      <m:sSup>
                        <m:sSupPr>
                          <m:ctrlP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p>
                          <m: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sup>
                      </m:sSup>
                    </m:oMath>
                  </m:oMathPara>
                </a14:m>
                <a:endParaRPr lang="en-US" altLang="zh-CN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=2+5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=3+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altLang="zh-CN" sz="24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𝐴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altLang="zh-CN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=1+2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=2+3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+6</m:t>
                      </m:r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altLang="zh-CN" sz="24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𝐵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altLang="zh-CN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=2+9</m:t>
                      </m:r>
                      <m:r>
                        <a:rPr lang="en-US" altLang="zh-CN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+10</m:t>
                      </m:r>
                      <m:sSup>
                        <m:sSupPr>
                          <m:ctrlP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altLang="zh-CN" sz="2400" b="0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=6+11</m:t>
                      </m:r>
                      <m:r>
                        <a:rPr lang="en-US" altLang="zh-CN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+19</m:t>
                      </m:r>
                      <m:sSup>
                        <m:sSupPr>
                          <m:ctrlP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+3</m:t>
                      </m:r>
                      <m:sSup>
                        <m:sSupPr>
                          <m:ctrlP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altLang="zh-CN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−6</m:t>
                      </m:r>
                      <m:sSup>
                        <m:sSupPr>
                          <m:ctrlP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en-US" altLang="zh-CN" sz="2400" b="0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=4+16</m:t>
                      </m:r>
                      <m:r>
                        <a:rPr lang="en-US" altLang="zh-CN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+27</m:t>
                      </m:r>
                      <m:sSup>
                        <m:sSupPr>
                          <m:ctrlP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+30</m:t>
                      </m:r>
                      <m:sSup>
                        <m:sSupPr>
                          <m:ctrlP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altLang="zh-CN" sz="2400" b="0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=3+7</m:t>
                      </m:r>
                      <m:r>
                        <a:rPr lang="en-US" altLang="zh-CN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−2</m:t>
                      </m:r>
                      <m:sSup>
                        <m:sSupPr>
                          <m:ctrlP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altLang="zh-CN" sz="2400" b="0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endParaRPr lang="en-US" altLang="zh-CN" sz="2400" dirty="0"/>
              </a:p>
              <a:p>
                <a:pPr marL="0" indent="0">
                  <a:buNone/>
                </a:pPr>
                <a:endParaRPr lang="en-US" altLang="zh-CN" sz="2400" dirty="0"/>
              </a:p>
              <a:p>
                <a:pPr marL="0" indent="0">
                  <a:buNone/>
                </a:pPr>
                <a:endParaRPr lang="en-US" altLang="zh-CN" sz="2400" dirty="0"/>
              </a:p>
              <a:p>
                <a:pPr marL="0" indent="0">
                  <a:buNone/>
                </a:pPr>
                <a:endParaRPr lang="zh-CN" altLang="en-US" sz="2400" dirty="0"/>
              </a:p>
            </p:txBody>
          </p:sp>
        </mc:Choice>
        <mc:Fallback xmlns="">
          <p:sp>
            <p:nvSpPr>
              <p:cNvPr id="9" name="内容占位符 8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346901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980728"/>
            <a:ext cx="8229600" cy="5688632"/>
          </a:xfrm>
        </p:spPr>
        <p:txBody>
          <a:bodyPr/>
          <a:lstStyle/>
          <a:p>
            <a:pPr algn="just" eaLnBrk="1" hangingPunct="1"/>
            <a:r>
              <a:rPr lang="en-US" altLang="zh-CN" sz="32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Divide-and-conquer</a:t>
            </a:r>
            <a:r>
              <a:rPr lang="en-US" altLang="zh-CN" sz="3200" dirty="0">
                <a:latin typeface="Calibri" panose="020F0502020204030204" pitchFamily="34" charset="0"/>
                <a:cs typeface="Calibri" panose="020F0502020204030204" pitchFamily="34" charset="0"/>
              </a:rPr>
              <a:t> (D&amp;C) is an important algorithm design paradigm.</a:t>
            </a:r>
          </a:p>
          <a:p>
            <a:pPr lvl="1" eaLnBrk="1" hangingPunct="1"/>
            <a:r>
              <a:rPr lang="en-US" altLang="zh-CN" sz="28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Divide</a:t>
            </a:r>
            <a:br>
              <a:rPr lang="en-US" altLang="zh-CN" sz="2400" dirty="0"/>
            </a:br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Dividing a given problem into two or more </a:t>
            </a:r>
            <a:r>
              <a:rPr lang="en-US" altLang="zh-CN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subproblems</a:t>
            </a:r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 (ideally of approximately equal size)</a:t>
            </a:r>
          </a:p>
          <a:p>
            <a:pPr lvl="1" eaLnBrk="1" hangingPunct="1"/>
            <a:endParaRPr lang="en-US" altLang="zh-CN" sz="2400" b="1" dirty="0">
              <a:solidFill>
                <a:srgbClr val="0070C0"/>
              </a:solidFill>
            </a:endParaRPr>
          </a:p>
          <a:p>
            <a:pPr lvl="1" eaLnBrk="1" hangingPunct="1"/>
            <a:r>
              <a:rPr lang="en-US" altLang="zh-CN" sz="28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Conquer</a:t>
            </a:r>
            <a:br>
              <a:rPr lang="en-US" altLang="zh-CN" sz="2400" dirty="0"/>
            </a:br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Solving each </a:t>
            </a:r>
            <a:r>
              <a:rPr lang="en-US" altLang="zh-CN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subproblem</a:t>
            </a:r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 (directly if small enough or </a:t>
            </a:r>
            <a:r>
              <a:rPr lang="en-US" altLang="zh-CN" sz="2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recursively</a:t>
            </a:r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lvl="1" eaLnBrk="1" hangingPunct="1"/>
            <a:endParaRPr lang="en-US" altLang="zh-CN" sz="2800" b="1"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 eaLnBrk="1" hangingPunct="1"/>
            <a:r>
              <a:rPr lang="en-US" altLang="zh-CN" sz="28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Combine</a:t>
            </a:r>
            <a:br>
              <a:rPr lang="en-US" altLang="zh-CN" sz="2400" dirty="0"/>
            </a:br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Combining the solutions of the </a:t>
            </a:r>
            <a:r>
              <a:rPr lang="en-US" altLang="zh-CN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subproblems</a:t>
            </a:r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 into a global solution</a:t>
            </a:r>
            <a:endParaRPr lang="en-US" altLang="zh-CN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4487" lvl="1" indent="0" eaLnBrk="1" hangingPunct="1">
              <a:buNone/>
            </a:pPr>
            <a:endParaRPr lang="en-US" altLang="zh-CN" sz="2000" dirty="0"/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Review to Divide-and-Conquer Paradigm</a:t>
            </a:r>
            <a:endParaRPr lang="en-US" altLang="zh-CN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4</a:t>
            </a:fld>
            <a:endParaRPr lang="en-US" altLang="zh-CN" sz="1200" b="0"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1179315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Example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40</a:t>
            </a:fld>
            <a:endParaRPr lang="en-US" altLang="zh-CN" sz="1200" b="0">
              <a:ea typeface="Gulim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内容占位符 8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d>
                        <m:dPr>
                          <m:ctrlP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=2+5</m:t>
                      </m:r>
                      <m:r>
                        <a:rPr lang="en-US" altLang="zh-CN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+3</m:t>
                      </m:r>
                      <m:sSup>
                        <m:sSupPr>
                          <m:ctrlP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altLang="zh-CN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en-US" altLang="zh-CN" sz="2400" b="0" dirty="0">
                  <a:solidFill>
                    <a:srgbClr val="0070C0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d>
                        <m:dPr>
                          <m:ctrlP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=1+2</m:t>
                      </m:r>
                      <m:r>
                        <a:rPr lang="en-US" altLang="zh-CN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+2</m:t>
                      </m:r>
                      <m:sSup>
                        <m:sSupPr>
                          <m:ctrlP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+3</m:t>
                      </m:r>
                      <m:sSup>
                        <m:sSupPr>
                          <m:ctrlP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altLang="zh-CN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+6</m:t>
                      </m:r>
                      <m:sSup>
                        <m:sSupPr>
                          <m:ctrlP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en-US" altLang="zh-CN" sz="2400" b="0" dirty="0">
                  <a:solidFill>
                    <a:srgbClr val="0070C0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d>
                        <m:dPr>
                          <m:ctrlP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d>
                        <m:dPr>
                          <m:ctrlP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=2+9</m:t>
                      </m:r>
                      <m:r>
                        <a:rPr lang="en-US" altLang="zh-CN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+17</m:t>
                      </m:r>
                      <m:sSup>
                        <m:sSupPr>
                          <m:ctrlP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+23</m:t>
                      </m:r>
                      <m:sSup>
                        <m:sSupPr>
                          <m:ctrlP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altLang="zh-CN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+34</m:t>
                      </m:r>
                      <m:sSup>
                        <m:sSupPr>
                          <m:ctrlP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en-US" altLang="zh-CN" sz="2400" b="0" i="1" dirty="0">
                  <a:solidFill>
                    <a:srgbClr val="0070C0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+39</m:t>
                      </m:r>
                      <m:sSup>
                        <m:sSupPr>
                          <m:ctrlP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  <m:r>
                        <a:rPr lang="en-US" altLang="zh-CN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+19</m:t>
                      </m:r>
                      <m:sSup>
                        <m:sSupPr>
                          <m:ctrlP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p>
                      </m:sSup>
                      <m:r>
                        <a:rPr lang="en-US" altLang="zh-CN" sz="24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+3</m:t>
                      </m:r>
                      <m:sSup>
                        <m:sSupPr>
                          <m:ctrlP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p>
                          <m:r>
                            <a:rPr lang="en-US" altLang="zh-CN" sz="24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sup>
                      </m:sSup>
                      <m:r>
                        <a:rPr lang="en-US" altLang="zh-CN" sz="24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−6</m:t>
                      </m:r>
                      <m:sSup>
                        <m:sSupPr>
                          <m:ctrlP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p>
                          <m: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sup>
                      </m:sSup>
                    </m:oMath>
                  </m:oMathPara>
                </a14:m>
                <a:endParaRPr lang="en-US" altLang="zh-CN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=2+5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=3+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altLang="zh-CN" sz="24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𝐴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altLang="zh-CN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=1+2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=2+3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+6</m:t>
                      </m:r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altLang="zh-CN" sz="24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𝐵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altLang="zh-CN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=2+9</m:t>
                      </m:r>
                      <m:r>
                        <a:rPr lang="en-US" altLang="zh-CN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+10</m:t>
                      </m:r>
                      <m:sSup>
                        <m:sSupPr>
                          <m:ctrlP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altLang="zh-CN" sz="2400" b="0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=6+11</m:t>
                      </m:r>
                      <m:r>
                        <a:rPr lang="en-US" altLang="zh-CN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+19</m:t>
                      </m:r>
                      <m:sSup>
                        <m:sSupPr>
                          <m:ctrlP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+3</m:t>
                      </m:r>
                      <m:sSup>
                        <m:sSupPr>
                          <m:ctrlP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altLang="zh-CN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−6</m:t>
                      </m:r>
                      <m:sSup>
                        <m:sSupPr>
                          <m:ctrlP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en-US" altLang="zh-CN" sz="2400" b="0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=4+16</m:t>
                      </m:r>
                      <m:r>
                        <a:rPr lang="en-US" altLang="zh-CN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+27</m:t>
                      </m:r>
                      <m:sSup>
                        <m:sSupPr>
                          <m:ctrlP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+30</m:t>
                      </m:r>
                      <m:sSup>
                        <m:sSupPr>
                          <m:ctrlP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altLang="zh-CN" sz="2400" b="0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=3+7</m:t>
                      </m:r>
                      <m:r>
                        <a:rPr lang="en-US" altLang="zh-CN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−2</m:t>
                      </m:r>
                      <m:sSup>
                        <m:sSupPr>
                          <m:ctrlP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altLang="zh-CN" sz="2400" b="0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=7+23</m:t>
                      </m:r>
                      <m:r>
                        <a:rPr lang="en-US" altLang="zh-CN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+28</m:t>
                      </m:r>
                      <m:sSup>
                        <m:sSupPr>
                          <m:ctrlP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+28</m:t>
                      </m:r>
                      <m:sSup>
                        <m:sSupPr>
                          <m:ctrlP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altLang="zh-CN" sz="2400" b="0" dirty="0"/>
              </a:p>
              <a:p>
                <a:pPr marL="0" indent="0">
                  <a:buNone/>
                </a:pPr>
                <a:endParaRPr lang="en-US" altLang="zh-CN" sz="1000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en-US" altLang="zh-CN" sz="2400" dirty="0"/>
              </a:p>
              <a:p>
                <a:pPr marL="0" indent="0">
                  <a:buNone/>
                </a:pPr>
                <a:endParaRPr lang="en-US" altLang="zh-CN" sz="2400" dirty="0"/>
              </a:p>
              <a:p>
                <a:pPr marL="0" indent="0">
                  <a:buNone/>
                </a:pPr>
                <a:endParaRPr lang="en-US" altLang="zh-CN" sz="2400" dirty="0"/>
              </a:p>
              <a:p>
                <a:pPr marL="0" indent="0">
                  <a:buNone/>
                </a:pPr>
                <a:endParaRPr lang="zh-CN" altLang="en-US" sz="2400" dirty="0"/>
              </a:p>
            </p:txBody>
          </p:sp>
        </mc:Choice>
        <mc:Fallback xmlns="">
          <p:sp>
            <p:nvSpPr>
              <p:cNvPr id="9" name="内容占位符 8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8653941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Example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41</a:t>
            </a:fld>
            <a:endParaRPr lang="en-US" altLang="zh-CN" sz="1200" b="0">
              <a:ea typeface="Gulim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内容占位符 8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d>
                        <m:dPr>
                          <m:ctrlP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=2+5</m:t>
                      </m:r>
                      <m:r>
                        <a:rPr lang="en-US" altLang="zh-CN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+3</m:t>
                      </m:r>
                      <m:sSup>
                        <m:sSupPr>
                          <m:ctrlP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altLang="zh-CN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en-US" altLang="zh-CN" sz="2400" b="0" dirty="0">
                  <a:solidFill>
                    <a:srgbClr val="0070C0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d>
                        <m:dPr>
                          <m:ctrlP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=1+2</m:t>
                      </m:r>
                      <m:r>
                        <a:rPr lang="en-US" altLang="zh-CN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+2</m:t>
                      </m:r>
                      <m:sSup>
                        <m:sSupPr>
                          <m:ctrlP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+3</m:t>
                      </m:r>
                      <m:sSup>
                        <m:sSupPr>
                          <m:ctrlP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altLang="zh-CN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+6</m:t>
                      </m:r>
                      <m:sSup>
                        <m:sSupPr>
                          <m:ctrlP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en-US" altLang="zh-CN" sz="2400" b="0" dirty="0">
                  <a:solidFill>
                    <a:srgbClr val="0070C0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d>
                        <m:dPr>
                          <m:ctrlP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d>
                        <m:dPr>
                          <m:ctrlP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=2+9</m:t>
                      </m:r>
                      <m:r>
                        <a:rPr lang="en-US" altLang="zh-CN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+17</m:t>
                      </m:r>
                      <m:sSup>
                        <m:sSupPr>
                          <m:ctrlP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+23</m:t>
                      </m:r>
                      <m:sSup>
                        <m:sSupPr>
                          <m:ctrlP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altLang="zh-CN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+34</m:t>
                      </m:r>
                      <m:sSup>
                        <m:sSupPr>
                          <m:ctrlP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en-US" altLang="zh-CN" sz="2400" b="0" i="1" dirty="0">
                  <a:solidFill>
                    <a:srgbClr val="0070C0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+39</m:t>
                      </m:r>
                      <m:sSup>
                        <m:sSupPr>
                          <m:ctrlP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  <m:r>
                        <a:rPr lang="en-US" altLang="zh-CN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+19</m:t>
                      </m:r>
                      <m:sSup>
                        <m:sSupPr>
                          <m:ctrlP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p>
                      </m:sSup>
                      <m:r>
                        <a:rPr lang="en-US" altLang="zh-CN" sz="24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+3</m:t>
                      </m:r>
                      <m:sSup>
                        <m:sSupPr>
                          <m:ctrlP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p>
                          <m:r>
                            <a:rPr lang="en-US" altLang="zh-CN" sz="24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sup>
                      </m:sSup>
                      <m:r>
                        <a:rPr lang="en-US" altLang="zh-CN" sz="24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−6</m:t>
                      </m:r>
                      <m:sSup>
                        <m:sSupPr>
                          <m:ctrlP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p>
                          <m: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sup>
                      </m:sSup>
                    </m:oMath>
                  </m:oMathPara>
                </a14:m>
                <a:endParaRPr lang="en-US" altLang="zh-CN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=2+5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=3+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altLang="zh-CN" sz="24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𝐴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altLang="zh-CN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=1+2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=2+3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+6</m:t>
                      </m:r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altLang="zh-CN" sz="24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𝐵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altLang="zh-CN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=2+9</m:t>
                      </m:r>
                      <m:r>
                        <a:rPr lang="en-US" altLang="zh-CN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+10</m:t>
                      </m:r>
                      <m:sSup>
                        <m:sSupPr>
                          <m:ctrlP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altLang="zh-CN" sz="2400" b="0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=6+11</m:t>
                      </m:r>
                      <m:r>
                        <a:rPr lang="en-US" altLang="zh-CN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+19</m:t>
                      </m:r>
                      <m:sSup>
                        <m:sSupPr>
                          <m:ctrlP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+3</m:t>
                      </m:r>
                      <m:sSup>
                        <m:sSupPr>
                          <m:ctrlP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altLang="zh-CN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−6</m:t>
                      </m:r>
                      <m:sSup>
                        <m:sSupPr>
                          <m:ctrlP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en-US" altLang="zh-CN" sz="2400" b="0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=4+16</m:t>
                      </m:r>
                      <m:r>
                        <a:rPr lang="en-US" altLang="zh-CN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+27</m:t>
                      </m:r>
                      <m:sSup>
                        <m:sSupPr>
                          <m:ctrlP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+30</m:t>
                      </m:r>
                      <m:sSup>
                        <m:sSupPr>
                          <m:ctrlP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altLang="zh-CN" sz="2400" b="0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=3+7</m:t>
                      </m:r>
                      <m:r>
                        <a:rPr lang="en-US" altLang="zh-CN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−2</m:t>
                      </m:r>
                      <m:sSup>
                        <m:sSupPr>
                          <m:ctrlP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altLang="zh-CN" sz="2400" b="0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=7+23</m:t>
                      </m:r>
                      <m:r>
                        <a:rPr lang="en-US" altLang="zh-CN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+28</m:t>
                      </m:r>
                      <m:sSup>
                        <m:sSupPr>
                          <m:ctrlP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+28</m:t>
                      </m:r>
                      <m:sSup>
                        <m:sSupPr>
                          <m:ctrlP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altLang="zh-CN" sz="2400" b="0" dirty="0"/>
              </a:p>
              <a:p>
                <a:pPr marL="0" indent="0">
                  <a:buNone/>
                </a:pPr>
                <a:endParaRPr lang="en-US" altLang="zh-CN" sz="1000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en-US" altLang="zh-CN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=2+9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+17</m:t>
                      </m:r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+23</m:t>
                      </m:r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+34</m:t>
                      </m:r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+39</m:t>
                      </m:r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+19</m:t>
                      </m:r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p>
                      </m:sSup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+3</m:t>
                      </m:r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p>
                      </m:sSup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−6</m:t>
                      </m:r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p>
                      </m:sSup>
                    </m:oMath>
                  </m:oMathPara>
                </a14:m>
                <a:endParaRPr lang="en-US" altLang="zh-CN" sz="2400" dirty="0"/>
              </a:p>
              <a:p>
                <a:pPr marL="0" indent="0">
                  <a:buNone/>
                </a:pPr>
                <a:endParaRPr lang="en-US" altLang="zh-CN" sz="2400" dirty="0"/>
              </a:p>
              <a:p>
                <a:pPr marL="0" indent="0">
                  <a:buNone/>
                </a:pPr>
                <a:endParaRPr lang="zh-CN" altLang="en-US" sz="2400" dirty="0"/>
              </a:p>
            </p:txBody>
          </p:sp>
        </mc:Choice>
        <mc:Fallback xmlns="">
          <p:sp>
            <p:nvSpPr>
              <p:cNvPr id="9" name="内容占位符 8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b="-63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812575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The First Divide-and-Conquer: Conquer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42</a:t>
            </a:fld>
            <a:endParaRPr lang="en-US" altLang="zh-CN" sz="1200" b="0">
              <a:ea typeface="Gulim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内容占位符 8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altLang="zh-CN" sz="2800" dirty="0">
                    <a:solidFill>
                      <a:srgbClr val="0070C0"/>
                    </a:solidFill>
                  </a:rPr>
                  <a:t>Conquer</a:t>
                </a:r>
                <a:r>
                  <a:rPr lang="en-US" altLang="zh-CN" sz="2800" dirty="0"/>
                  <a:t>: Solve the four </a:t>
                </a:r>
                <a:r>
                  <a:rPr lang="en-US" altLang="zh-CN" sz="2800" dirty="0" err="1"/>
                  <a:t>subproblems</a:t>
                </a:r>
                <a:endParaRPr lang="en-US" altLang="zh-CN" sz="2800" dirty="0"/>
              </a:p>
              <a:p>
                <a:r>
                  <a:rPr lang="en-US" altLang="zh-CN" sz="2800" dirty="0"/>
                  <a:t>Compute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sSub>
                        <m:sSub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sSub>
                        <m:sSub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sSub>
                        <m:sSub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zh-CN" sz="2800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sSub>
                        <m:sSub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a:rPr lang="en-US" altLang="zh-CN" sz="2800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800" b="0" i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altLang="zh-CN" sz="2800" b="0" i="0" smtClean="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altLang="zh-CN" sz="2800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2800" dirty="0"/>
              </a:p>
              <a:p>
                <a:endParaRPr lang="en-US" altLang="zh-CN" sz="2800" dirty="0"/>
              </a:p>
            </p:txBody>
          </p:sp>
        </mc:Choice>
        <mc:Fallback xmlns="">
          <p:sp>
            <p:nvSpPr>
              <p:cNvPr id="9" name="内容占位符 8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81" t="-10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473514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The First Divide-and-Conquer: Conquer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43</a:t>
            </a:fld>
            <a:endParaRPr lang="en-US" altLang="zh-CN" sz="1200" b="0">
              <a:ea typeface="Gulim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内容占位符 8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altLang="zh-CN" sz="2800" dirty="0">
                    <a:solidFill>
                      <a:srgbClr val="0070C0"/>
                    </a:solidFill>
                  </a:rPr>
                  <a:t>Conquer</a:t>
                </a:r>
                <a:r>
                  <a:rPr lang="en-US" altLang="zh-CN" sz="2800" dirty="0"/>
                  <a:t>: Solve the four </a:t>
                </a:r>
                <a:r>
                  <a:rPr lang="en-US" altLang="zh-CN" sz="2800" dirty="0" err="1"/>
                  <a:t>subproblems</a:t>
                </a:r>
                <a:endParaRPr lang="en-US" altLang="zh-CN" sz="2800" dirty="0"/>
              </a:p>
              <a:p>
                <a:r>
                  <a:rPr lang="en-US" altLang="zh-CN" sz="2800" dirty="0"/>
                  <a:t>Compute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sSub>
                        <m:sSub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sSub>
                        <m:sSub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sSub>
                        <m:sSub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zh-CN" sz="2800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sSub>
                        <m:sSub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a:rPr lang="en-US" altLang="zh-CN" sz="2800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800" b="0" i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altLang="zh-CN" sz="2800" b="0" i="0" smtClean="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altLang="zh-CN" sz="2800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2800" dirty="0"/>
              </a:p>
              <a:p>
                <a:pPr marL="0" indent="0">
                  <a:buNone/>
                </a:pPr>
                <a:r>
                  <a:rPr lang="en-US" altLang="zh-CN" sz="2800" dirty="0"/>
                  <a:t>    by recursively calling the algorithm </a:t>
                </a:r>
                <a:r>
                  <a:rPr lang="en-US" altLang="zh-CN" sz="2800" dirty="0">
                    <a:solidFill>
                      <a:srgbClr val="FF0000"/>
                    </a:solidFill>
                  </a:rPr>
                  <a:t>4 times</a:t>
                </a:r>
              </a:p>
              <a:p>
                <a:endParaRPr lang="en-US" altLang="zh-CN" sz="2400" dirty="0"/>
              </a:p>
            </p:txBody>
          </p:sp>
        </mc:Choice>
        <mc:Fallback xmlns="">
          <p:sp>
            <p:nvSpPr>
              <p:cNvPr id="9" name="内容占位符 8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81" t="-10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9261575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The First Divide-and-Conquer: Conquer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44</a:t>
            </a:fld>
            <a:endParaRPr lang="en-US" altLang="zh-CN" sz="1200" b="0">
              <a:ea typeface="Gulim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内容占位符 8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altLang="zh-CN" sz="2800" dirty="0">
                    <a:solidFill>
                      <a:srgbClr val="0070C0"/>
                    </a:solidFill>
                  </a:rPr>
                  <a:t>Conquer</a:t>
                </a:r>
                <a:r>
                  <a:rPr lang="en-US" altLang="zh-CN" sz="2800" dirty="0"/>
                  <a:t>: Solve the four </a:t>
                </a:r>
                <a:r>
                  <a:rPr lang="en-US" altLang="zh-CN" sz="2800" dirty="0" err="1"/>
                  <a:t>subproblems</a:t>
                </a:r>
                <a:endParaRPr lang="en-US" altLang="zh-CN" sz="2800" dirty="0"/>
              </a:p>
              <a:p>
                <a:r>
                  <a:rPr lang="en-US" altLang="zh-CN" sz="2800" dirty="0"/>
                  <a:t>Compute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sSub>
                        <m:sSub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sSub>
                        <m:sSub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sSub>
                        <m:sSub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zh-CN" sz="2800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sSub>
                        <m:sSub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a:rPr lang="en-US" altLang="zh-CN" sz="2800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800" b="0" i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altLang="zh-CN" sz="2800" b="0" i="0" smtClean="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altLang="zh-CN" sz="2800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2800" dirty="0"/>
              </a:p>
              <a:p>
                <a:pPr marL="0" indent="0">
                  <a:buNone/>
                </a:pPr>
                <a:r>
                  <a:rPr lang="en-US" altLang="zh-CN" sz="2800" dirty="0"/>
                  <a:t>    by recursively calling the algorithm </a:t>
                </a:r>
                <a:r>
                  <a:rPr lang="en-US" altLang="zh-CN" sz="2800" dirty="0">
                    <a:solidFill>
                      <a:srgbClr val="FF0000"/>
                    </a:solidFill>
                  </a:rPr>
                  <a:t>4 times</a:t>
                </a:r>
              </a:p>
              <a:p>
                <a:pPr marL="0" indent="0">
                  <a:buNone/>
                </a:pPr>
                <a:r>
                  <a:rPr lang="en-US" altLang="zh-CN" sz="2800" dirty="0">
                    <a:solidFill>
                      <a:srgbClr val="0070C0"/>
                    </a:solidFill>
                  </a:rPr>
                  <a:t>Combine</a:t>
                </a:r>
              </a:p>
              <a:p>
                <a:endParaRPr lang="en-US" altLang="zh-CN" sz="2800" dirty="0"/>
              </a:p>
            </p:txBody>
          </p:sp>
        </mc:Choice>
        <mc:Fallback xmlns="">
          <p:sp>
            <p:nvSpPr>
              <p:cNvPr id="9" name="内容占位符 8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81" t="-10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1337628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The First Divide-and-Conquer: Conquer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45</a:t>
            </a:fld>
            <a:endParaRPr lang="en-US" altLang="zh-CN" sz="1200" b="0">
              <a:ea typeface="Gulim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内容占位符 8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altLang="zh-CN" sz="2800" dirty="0">
                    <a:solidFill>
                      <a:srgbClr val="0070C0"/>
                    </a:solidFill>
                  </a:rPr>
                  <a:t>Conquer</a:t>
                </a:r>
                <a:r>
                  <a:rPr lang="en-US" altLang="zh-CN" sz="2800" dirty="0"/>
                  <a:t>: Solve the four </a:t>
                </a:r>
                <a:r>
                  <a:rPr lang="en-US" altLang="zh-CN" sz="2800" dirty="0" err="1"/>
                  <a:t>subproblems</a:t>
                </a:r>
                <a:endParaRPr lang="en-US" altLang="zh-CN" sz="2800" dirty="0"/>
              </a:p>
              <a:p>
                <a:r>
                  <a:rPr lang="en-US" altLang="zh-CN" sz="2800" dirty="0"/>
                  <a:t>Compute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sSub>
                        <m:sSub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sSub>
                        <m:sSub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sSub>
                        <m:sSub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zh-CN" sz="2800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sSub>
                        <m:sSub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a:rPr lang="en-US" altLang="zh-CN" sz="2800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800" b="0" i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altLang="zh-CN" sz="2800" b="0" i="0" smtClean="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altLang="zh-CN" sz="2800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2800" dirty="0"/>
              </a:p>
              <a:p>
                <a:pPr marL="0" indent="0">
                  <a:buNone/>
                </a:pPr>
                <a:r>
                  <a:rPr lang="en-US" altLang="zh-CN" sz="2800" dirty="0"/>
                  <a:t>    by recursively calling the algorithm </a:t>
                </a:r>
                <a:r>
                  <a:rPr lang="en-US" altLang="zh-CN" sz="2800" dirty="0">
                    <a:solidFill>
                      <a:srgbClr val="FF0000"/>
                    </a:solidFill>
                  </a:rPr>
                  <a:t>4 times</a:t>
                </a:r>
              </a:p>
              <a:p>
                <a:pPr marL="0" indent="0">
                  <a:buNone/>
                </a:pPr>
                <a:r>
                  <a:rPr lang="en-US" altLang="zh-CN" sz="2800" dirty="0">
                    <a:solidFill>
                      <a:srgbClr val="0070C0"/>
                    </a:solidFill>
                  </a:rPr>
                  <a:t>Combine</a:t>
                </a:r>
              </a:p>
              <a:p>
                <a:r>
                  <a:rPr lang="en-US" altLang="zh-CN" sz="2800" dirty="0"/>
                  <a:t>Add the following four polynomials</a:t>
                </a:r>
              </a:p>
              <a:p>
                <a:pPr marL="0" indent="0">
                  <a:buNone/>
                </a:pPr>
                <a:endParaRPr lang="en-US" altLang="zh-CN" sz="15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altLang="zh-CN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sSub>
                        <m:sSubPr>
                          <m:ctrlPr>
                            <a:rPr lang="en-US" altLang="zh-CN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altLang="zh-CN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8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altLang="zh-CN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sSub>
                        <m:sSubPr>
                          <m:ctrlPr>
                            <a:rPr lang="en-US" altLang="zh-CN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altLang="zh-CN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sSup>
                        <m:sSupPr>
                          <m:ctrlPr>
                            <a:rPr lang="en-US" altLang="zh-CN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f>
                            <m:fPr>
                              <m:ctrlPr>
                                <a:rPr lang="en-US" altLang="zh-CN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altLang="zh-CN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altLang="zh-CN" sz="2800" dirty="0">
                  <a:solidFill>
                    <a:srgbClr val="0070C0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                       </m:t>
                      </m:r>
                      <m:r>
                        <a:rPr lang="en-US" altLang="zh-CN" sz="28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8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zh-CN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altLang="zh-CN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sSub>
                        <m:sSubPr>
                          <m:ctrlPr>
                            <a:rPr lang="en-US" altLang="zh-CN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altLang="zh-CN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sSup>
                        <m:sSupPr>
                          <m:ctrlPr>
                            <a:rPr lang="en-US" altLang="zh-CN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f>
                            <m:fPr>
                              <m:ctrlPr>
                                <a:rPr lang="en-US" altLang="zh-CN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altLang="zh-CN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altLang="zh-CN" sz="2800" dirty="0">
                  <a:solidFill>
                    <a:srgbClr val="0070C0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                       </m:t>
                          </m:r>
                          <m:r>
                            <a:rPr lang="en-US" altLang="zh-CN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altLang="zh-CN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sSub>
                        <m:sSubPr>
                          <m:ctrlPr>
                            <a:rPr lang="en-US" altLang="zh-CN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altLang="zh-CN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sSup>
                        <m:sSupPr>
                          <m:ctrlPr>
                            <a:rPr lang="en-US" altLang="zh-CN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altLang="zh-CN" sz="2800" dirty="0"/>
              </a:p>
              <a:p>
                <a:pPr marL="0" indent="0">
                  <a:buNone/>
                </a:pPr>
                <a:endParaRPr lang="en-US" altLang="zh-CN" sz="1500" dirty="0"/>
              </a:p>
            </p:txBody>
          </p:sp>
        </mc:Choice>
        <mc:Fallback xmlns="">
          <p:sp>
            <p:nvSpPr>
              <p:cNvPr id="9" name="内容占位符 8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81" t="-10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5357543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The First Divide-and-Conquer: Conquer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46</a:t>
            </a:fld>
            <a:endParaRPr lang="en-US" altLang="zh-CN" sz="1200" b="0">
              <a:ea typeface="Gulim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内容占位符 8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altLang="zh-CN" sz="2800" dirty="0">
                    <a:solidFill>
                      <a:srgbClr val="0070C0"/>
                    </a:solidFill>
                  </a:rPr>
                  <a:t>Conquer</a:t>
                </a:r>
                <a:r>
                  <a:rPr lang="en-US" altLang="zh-CN" sz="2800" dirty="0"/>
                  <a:t>: Solve the four </a:t>
                </a:r>
                <a:r>
                  <a:rPr lang="en-US" altLang="zh-CN" sz="2800" dirty="0" err="1"/>
                  <a:t>subproblems</a:t>
                </a:r>
                <a:endParaRPr lang="en-US" altLang="zh-CN" sz="2800" dirty="0"/>
              </a:p>
              <a:p>
                <a:r>
                  <a:rPr lang="en-US" altLang="zh-CN" sz="2800" dirty="0"/>
                  <a:t>Compute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sSub>
                        <m:sSub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sSub>
                        <m:sSub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sSub>
                        <m:sSub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zh-CN" sz="2800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sSub>
                        <m:sSub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a:rPr lang="en-US" altLang="zh-CN" sz="2800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800" b="0" i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altLang="zh-CN" sz="2800" b="0" i="0" smtClean="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altLang="zh-CN" sz="2800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2800" dirty="0"/>
              </a:p>
              <a:p>
                <a:pPr marL="0" indent="0">
                  <a:buNone/>
                </a:pPr>
                <a:r>
                  <a:rPr lang="en-US" altLang="zh-CN" sz="2800" dirty="0"/>
                  <a:t>    by recursively calling the algorithm </a:t>
                </a:r>
                <a:r>
                  <a:rPr lang="en-US" altLang="zh-CN" sz="2800" dirty="0">
                    <a:solidFill>
                      <a:srgbClr val="FF0000"/>
                    </a:solidFill>
                  </a:rPr>
                  <a:t>4 times</a:t>
                </a:r>
              </a:p>
              <a:p>
                <a:pPr marL="0" indent="0">
                  <a:buNone/>
                </a:pPr>
                <a:r>
                  <a:rPr lang="en-US" altLang="zh-CN" sz="2800" dirty="0">
                    <a:solidFill>
                      <a:srgbClr val="0070C0"/>
                    </a:solidFill>
                  </a:rPr>
                  <a:t>Combine</a:t>
                </a:r>
              </a:p>
              <a:p>
                <a:r>
                  <a:rPr lang="en-US" altLang="zh-CN" sz="2800" dirty="0"/>
                  <a:t>Add the following four polynomials</a:t>
                </a:r>
              </a:p>
              <a:p>
                <a:pPr marL="0" indent="0">
                  <a:buNone/>
                </a:pPr>
                <a:endParaRPr lang="en-US" altLang="zh-CN" sz="15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altLang="zh-CN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sSub>
                        <m:sSubPr>
                          <m:ctrlPr>
                            <a:rPr lang="en-US" altLang="zh-CN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altLang="zh-CN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altLang="zh-CN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sSub>
                        <m:sSubPr>
                          <m:ctrlPr>
                            <a:rPr lang="en-US" altLang="zh-CN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altLang="zh-CN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sSup>
                        <m:sSupPr>
                          <m:ctrlPr>
                            <a:rPr lang="en-US" altLang="zh-CN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f>
                            <m:fPr>
                              <m:ctrlPr>
                                <a:rPr lang="en-US" altLang="zh-CN" sz="28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8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altLang="zh-CN" sz="28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altLang="zh-CN" sz="2800" b="0" dirty="0">
                  <a:solidFill>
                    <a:srgbClr val="0070C0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                       </m:t>
                      </m:r>
                      <m:r>
                        <a:rPr lang="en-US" altLang="zh-CN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zh-CN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altLang="zh-CN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sSub>
                        <m:sSubPr>
                          <m:ctrlPr>
                            <a:rPr lang="en-US" altLang="zh-CN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altLang="zh-CN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sSup>
                        <m:sSupPr>
                          <m:ctrlPr>
                            <a:rPr lang="en-US" altLang="zh-CN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f>
                            <m:fPr>
                              <m:ctrlPr>
                                <a:rPr lang="en-US" altLang="zh-CN" sz="28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8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altLang="zh-CN" sz="28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altLang="zh-CN" sz="2800" dirty="0">
                  <a:solidFill>
                    <a:srgbClr val="0070C0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                       </m:t>
                          </m:r>
                          <m:r>
                            <a:rPr lang="en-US" altLang="zh-CN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altLang="zh-CN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sSub>
                        <m:sSubPr>
                          <m:ctrlPr>
                            <a:rPr lang="en-US" altLang="zh-CN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altLang="zh-CN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sSup>
                        <m:sSupPr>
                          <m:ctrlPr>
                            <a:rPr lang="en-US" altLang="zh-CN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altLang="zh-CN" sz="2800" dirty="0"/>
              </a:p>
              <a:p>
                <a:pPr marL="0" indent="0">
                  <a:buNone/>
                </a:pPr>
                <a:endParaRPr lang="en-US" altLang="zh-CN" sz="1500" dirty="0"/>
              </a:p>
              <a:p>
                <a:r>
                  <a:rPr lang="en-US" altLang="zh-CN" sz="2800" dirty="0"/>
                  <a:t>Takes </a:t>
                </a:r>
                <a:r>
                  <a:rPr lang="en-US" altLang="zh-CN" sz="2800" dirty="0">
                    <a:solidFill>
                      <a:srgbClr val="FF0000"/>
                    </a:solidFill>
                  </a:rPr>
                  <a:t>O(  )</a:t>
                </a:r>
                <a:r>
                  <a:rPr lang="en-US" altLang="zh-CN" sz="2800" dirty="0"/>
                  <a:t> operations</a:t>
                </a:r>
                <a:endParaRPr lang="zh-CN" altLang="en-US" sz="2800" dirty="0"/>
              </a:p>
            </p:txBody>
          </p:sp>
        </mc:Choice>
        <mc:Fallback xmlns="">
          <p:sp>
            <p:nvSpPr>
              <p:cNvPr id="9" name="内容占位符 8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81" t="-1058" b="-10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5016601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The First Divide-and-Conquer: Conquer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47</a:t>
            </a:fld>
            <a:endParaRPr lang="en-US" altLang="zh-CN" sz="1200" b="0">
              <a:ea typeface="Gulim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内容占位符 8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altLang="zh-CN" sz="2800" dirty="0">
                    <a:solidFill>
                      <a:srgbClr val="0070C0"/>
                    </a:solidFill>
                  </a:rPr>
                  <a:t>Conquer</a:t>
                </a:r>
                <a:r>
                  <a:rPr lang="en-US" altLang="zh-CN" sz="2800" dirty="0"/>
                  <a:t>: Solve the four </a:t>
                </a:r>
                <a:r>
                  <a:rPr lang="en-US" altLang="zh-CN" sz="2800" dirty="0" err="1"/>
                  <a:t>subproblems</a:t>
                </a:r>
                <a:endParaRPr lang="en-US" altLang="zh-CN" sz="2800" dirty="0"/>
              </a:p>
              <a:p>
                <a:r>
                  <a:rPr lang="en-US" altLang="zh-CN" sz="2800" dirty="0"/>
                  <a:t>Compute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sSub>
                        <m:sSub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sSub>
                        <m:sSub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sSub>
                        <m:sSub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zh-CN" sz="2800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sSub>
                        <m:sSub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a:rPr lang="en-US" altLang="zh-CN" sz="2800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800" b="0" i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altLang="zh-CN" sz="2800" b="0" i="0" smtClean="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altLang="zh-CN" sz="2800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2800" dirty="0"/>
              </a:p>
              <a:p>
                <a:pPr marL="0" indent="0">
                  <a:buNone/>
                </a:pPr>
                <a:r>
                  <a:rPr lang="en-US" altLang="zh-CN" sz="2800" dirty="0"/>
                  <a:t>    by recursively calling the algorithm </a:t>
                </a:r>
                <a:r>
                  <a:rPr lang="en-US" altLang="zh-CN" sz="2800" dirty="0">
                    <a:solidFill>
                      <a:srgbClr val="FF0000"/>
                    </a:solidFill>
                  </a:rPr>
                  <a:t>4 times</a:t>
                </a:r>
              </a:p>
              <a:p>
                <a:pPr marL="0" indent="0">
                  <a:buNone/>
                </a:pPr>
                <a:r>
                  <a:rPr lang="en-US" altLang="zh-CN" sz="2800" dirty="0">
                    <a:solidFill>
                      <a:srgbClr val="0070C0"/>
                    </a:solidFill>
                  </a:rPr>
                  <a:t>Combine</a:t>
                </a:r>
              </a:p>
              <a:p>
                <a:r>
                  <a:rPr lang="en-US" altLang="zh-CN" sz="2800" dirty="0"/>
                  <a:t>Add the following four polynomials</a:t>
                </a:r>
              </a:p>
              <a:p>
                <a:pPr marL="0" indent="0">
                  <a:buNone/>
                </a:pPr>
                <a:endParaRPr lang="en-US" altLang="zh-CN" sz="15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altLang="zh-CN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sSub>
                        <m:sSubPr>
                          <m:ctrlPr>
                            <a:rPr lang="en-US" altLang="zh-CN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altLang="zh-CN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8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altLang="zh-CN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sSub>
                        <m:sSubPr>
                          <m:ctrlPr>
                            <a:rPr lang="en-US" altLang="zh-CN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altLang="zh-CN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sSup>
                        <m:sSupPr>
                          <m:ctrlPr>
                            <a:rPr lang="en-US" altLang="zh-CN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f>
                            <m:fPr>
                              <m:ctrlPr>
                                <a:rPr lang="en-US" altLang="zh-CN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altLang="zh-CN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altLang="zh-CN" sz="2800" dirty="0">
                  <a:solidFill>
                    <a:srgbClr val="0070C0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                       </m:t>
                      </m:r>
                      <m:r>
                        <a:rPr lang="en-US" altLang="zh-CN" sz="28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8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zh-CN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altLang="zh-CN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sSub>
                        <m:sSubPr>
                          <m:ctrlPr>
                            <a:rPr lang="en-US" altLang="zh-CN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altLang="zh-CN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sSup>
                        <m:sSupPr>
                          <m:ctrlPr>
                            <a:rPr lang="en-US" altLang="zh-CN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f>
                            <m:fPr>
                              <m:ctrlPr>
                                <a:rPr lang="en-US" altLang="zh-CN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altLang="zh-CN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altLang="zh-CN" sz="2800" dirty="0">
                  <a:solidFill>
                    <a:srgbClr val="0070C0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                       </m:t>
                          </m:r>
                          <m:r>
                            <a:rPr lang="en-US" altLang="zh-CN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altLang="zh-CN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sSub>
                        <m:sSubPr>
                          <m:ctrlPr>
                            <a:rPr lang="en-US" altLang="zh-CN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altLang="zh-CN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sSup>
                        <m:sSupPr>
                          <m:ctrlPr>
                            <a:rPr lang="en-US" altLang="zh-CN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altLang="zh-CN" sz="2800" dirty="0"/>
              </a:p>
              <a:p>
                <a:pPr marL="0" indent="0">
                  <a:buNone/>
                </a:pPr>
                <a:endParaRPr lang="en-US" altLang="zh-CN" sz="1500" dirty="0"/>
              </a:p>
              <a:p>
                <a:r>
                  <a:rPr lang="en-US" altLang="zh-CN" sz="2800" dirty="0"/>
                  <a:t>Takes </a:t>
                </a:r>
                <a:r>
                  <a:rPr lang="en-US" altLang="zh-CN" sz="2800" dirty="0">
                    <a:solidFill>
                      <a:srgbClr val="FF0000"/>
                    </a:solidFill>
                  </a:rPr>
                  <a:t>O(n)</a:t>
                </a:r>
                <a:r>
                  <a:rPr lang="en-US" altLang="zh-CN" sz="2800" dirty="0"/>
                  <a:t> operations</a:t>
                </a:r>
                <a:endParaRPr lang="zh-CN" altLang="en-US" sz="2800" dirty="0"/>
              </a:p>
            </p:txBody>
          </p:sp>
        </mc:Choice>
        <mc:Fallback xmlns="">
          <p:sp>
            <p:nvSpPr>
              <p:cNvPr id="9" name="内容占位符 8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81" t="-1058" b="-10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5589504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907" y="2126251"/>
            <a:ext cx="8229600" cy="3385394"/>
          </a:xfrm>
          <a:prstGeom prst="rect">
            <a:avLst/>
          </a:prstGeom>
        </p:spPr>
      </p:pic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The First Divide-and-Conquer Algorithm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48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907" y="1556792"/>
            <a:ext cx="3096057" cy="333422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 bwMode="auto">
          <a:xfrm>
            <a:off x="755576" y="4031353"/>
            <a:ext cx="5740560" cy="141387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6180567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907" y="2126251"/>
            <a:ext cx="8229600" cy="3385394"/>
          </a:xfrm>
          <a:prstGeom prst="rect">
            <a:avLst/>
          </a:prstGeom>
        </p:spPr>
      </p:pic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The First Divide-and-Conquer Algorithm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49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907" y="1556792"/>
            <a:ext cx="3096057" cy="333422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 bwMode="auto">
          <a:xfrm>
            <a:off x="775656" y="5123405"/>
            <a:ext cx="5668552" cy="3218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854653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980728"/>
            <a:ext cx="8229600" cy="5688632"/>
          </a:xfrm>
        </p:spPr>
        <p:txBody>
          <a:bodyPr/>
          <a:lstStyle/>
          <a:p>
            <a:pPr algn="just" eaLnBrk="1" hangingPunct="1"/>
            <a:r>
              <a:rPr lang="en-US" altLang="zh-CN" sz="3200" dirty="0">
                <a:latin typeface="Calibri" panose="020F0502020204030204" pitchFamily="34" charset="0"/>
                <a:cs typeface="Calibri" panose="020F0502020204030204" pitchFamily="34" charset="0"/>
              </a:rPr>
              <a:t>In Part I, we will illustrate Divide-and-Conquer using several examples:</a:t>
            </a:r>
          </a:p>
          <a:p>
            <a:pPr lvl="1" algn="just" eaLnBrk="1" hangingPunct="1">
              <a:spcBef>
                <a:spcPts val="3000"/>
              </a:spcBef>
            </a:pPr>
            <a:r>
              <a:rPr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Maximum Contiguous Subarray (</a:t>
            </a: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  <a:cs typeface="Calibri" panose="020F0502020204030204" pitchFamily="34" charset="0"/>
              </a:rPr>
              <a:t>最大子数组</a:t>
            </a:r>
            <a:r>
              <a:rPr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lvl="1" algn="just" eaLnBrk="1" hangingPunct="1">
              <a:spcBef>
                <a:spcPts val="3000"/>
              </a:spcBef>
            </a:pPr>
            <a:r>
              <a:rPr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Counting Inversions (</a:t>
            </a: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  <a:cs typeface="Calibri" panose="020F0502020204030204" pitchFamily="34" charset="0"/>
              </a:rPr>
              <a:t>逆序计数</a:t>
            </a:r>
            <a:r>
              <a:rPr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lvl="1" algn="just" eaLnBrk="1" hangingPunct="1">
              <a:spcBef>
                <a:spcPts val="3000"/>
              </a:spcBef>
            </a:pPr>
            <a:r>
              <a:rPr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Polynomial Multiplication (</a:t>
            </a: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  <a:cs typeface="Calibri" panose="020F0502020204030204" pitchFamily="34" charset="0"/>
              </a:rPr>
              <a:t>多项式乘法</a:t>
            </a:r>
            <a:r>
              <a:rPr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lvl="1" algn="just" eaLnBrk="1" hangingPunct="1">
              <a:spcBef>
                <a:spcPts val="3000"/>
              </a:spcBef>
            </a:pPr>
            <a:r>
              <a:rPr lang="en-US" altLang="zh-CN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QuickSort</a:t>
            </a:r>
            <a:r>
              <a:rPr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 and Partition (</a:t>
            </a: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  <a:cs typeface="Calibri" panose="020F0502020204030204" pitchFamily="34" charset="0"/>
              </a:rPr>
              <a:t>快速排序与划分</a:t>
            </a:r>
            <a:r>
              <a:rPr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lvl="1" algn="just" eaLnBrk="1" hangingPunct="1">
              <a:spcBef>
                <a:spcPts val="3000"/>
              </a:spcBef>
            </a:pPr>
            <a:r>
              <a:rPr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Lower Bound for Sorting (</a:t>
            </a: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  <a:cs typeface="Calibri" panose="020F0502020204030204" pitchFamily="34" charset="0"/>
              </a:rPr>
              <a:t>基于比较的排序下界</a:t>
            </a:r>
            <a:r>
              <a:rPr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marL="344487" lvl="1" indent="0" eaLnBrk="1" hangingPunct="1">
              <a:buNone/>
            </a:pPr>
            <a:endParaRPr lang="en-US" altLang="zh-CN" sz="2000" dirty="0"/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Review to Divide-and-Conquer Paradigm</a:t>
            </a:r>
            <a:endParaRPr lang="en-US" altLang="zh-CN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5</a:t>
            </a:fld>
            <a:endParaRPr lang="en-US" altLang="zh-CN" sz="1200" b="0"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225739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The First Divide-and-Conquer Algorithm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50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907" y="1556792"/>
            <a:ext cx="3096057" cy="333422"/>
          </a:xfrm>
          <a:prstGeom prst="rect">
            <a:avLst/>
          </a:prstGeom>
        </p:spPr>
      </p:pic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" name="图片 6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907" y="2126251"/>
            <a:ext cx="8229600" cy="3385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21832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2" name="图片 1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907" y="2126251"/>
            <a:ext cx="8229600" cy="3385394"/>
          </a:xfrm>
          <a:prstGeom prst="rect">
            <a:avLst/>
          </a:prstGeom>
        </p:spPr>
      </p:pic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The First Divide-and-Conquer Algorithm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51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907" y="1556792"/>
            <a:ext cx="3096057" cy="333422"/>
          </a:xfrm>
          <a:prstGeom prst="rect">
            <a:avLst/>
          </a:prstGeom>
        </p:spPr>
      </p:pic>
      <p:pic>
        <p:nvPicPr>
          <p:cNvPr id="6" name="内容占位符 2" descr="屏幕剪辑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07" b="76375"/>
          <a:stretch/>
        </p:blipFill>
        <p:spPr bwMode="auto">
          <a:xfrm>
            <a:off x="282231" y="5733256"/>
            <a:ext cx="8568952" cy="7920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9833500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Analysis of Running Time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52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3" name="内容占位符 2" descr="屏幕剪辑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908720"/>
            <a:ext cx="8568952" cy="5859650"/>
          </a:xfrm>
        </p:spPr>
      </p:pic>
      <p:sp>
        <p:nvSpPr>
          <p:cNvPr id="7" name="矩形 6"/>
          <p:cNvSpPr/>
          <p:nvPr/>
        </p:nvSpPr>
        <p:spPr bwMode="auto">
          <a:xfrm>
            <a:off x="5364088" y="6381328"/>
            <a:ext cx="2160240" cy="38704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6" name="矩形 5"/>
          <p:cNvSpPr/>
          <p:nvPr/>
        </p:nvSpPr>
        <p:spPr bwMode="auto">
          <a:xfrm>
            <a:off x="3983" y="2561215"/>
            <a:ext cx="8897385" cy="420259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6248446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Analysis of Running Time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53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3" name="内容占位符 2" descr="屏幕剪辑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908720"/>
            <a:ext cx="8568952" cy="5859650"/>
          </a:xfrm>
        </p:spPr>
      </p:pic>
      <p:sp>
        <p:nvSpPr>
          <p:cNvPr id="7" name="矩形 6"/>
          <p:cNvSpPr/>
          <p:nvPr/>
        </p:nvSpPr>
        <p:spPr bwMode="auto">
          <a:xfrm>
            <a:off x="5364088" y="6381328"/>
            <a:ext cx="2160240" cy="38704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6" name="矩形 5"/>
          <p:cNvSpPr/>
          <p:nvPr/>
        </p:nvSpPr>
        <p:spPr bwMode="auto">
          <a:xfrm>
            <a:off x="-4905" y="6380453"/>
            <a:ext cx="2160240" cy="38704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8" name="矩形 7"/>
          <p:cNvSpPr/>
          <p:nvPr/>
        </p:nvSpPr>
        <p:spPr bwMode="auto">
          <a:xfrm>
            <a:off x="2155334" y="6309221"/>
            <a:ext cx="3208753" cy="45827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标注 8"/>
              <p:cNvSpPr>
                <a:spLocks noChangeArrowheads="1"/>
              </p:cNvSpPr>
              <p:nvPr/>
            </p:nvSpPr>
            <p:spPr bwMode="auto">
              <a:xfrm>
                <a:off x="787183" y="6076918"/>
                <a:ext cx="3280762" cy="592442"/>
              </a:xfrm>
              <a:prstGeom prst="wedgeRectCallout">
                <a:avLst>
                  <a:gd name="adj1" fmla="val 48712"/>
                  <a:gd name="adj2" fmla="val -79219"/>
                </a:avLst>
              </a:prstGeom>
              <a:solidFill>
                <a:srgbClr val="0070C0"/>
              </a:solidFill>
              <a:ln>
                <a:noFill/>
              </a:ln>
            </p:spPr>
            <p:txBody>
              <a:bodyPr anchor="ctr"/>
              <a:lstStyle>
                <a:defPPr>
                  <a:defRPr lang="ko-KR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9pPr>
              </a:lstStyle>
              <a:p>
                <a:pPr algn="ctr" eaLnBrk="1" hangingPunct="1"/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𝟒</m:t>
                        </m:r>
                      </m:e>
                      <m:sup>
                        <m:r>
                          <a:rPr lang="en-US" altLang="zh-CN" sz="2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𝒍𝒐𝒈𝒏</m:t>
                        </m:r>
                      </m:sup>
                    </m:sSup>
                    <m:r>
                      <a:rPr lang="en-US" altLang="zh-CN" sz="24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CN" sz="24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  <m:sup>
                        <m:r>
                          <a:rPr lang="en-US" altLang="zh-C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𝒍𝒐𝒈</m:t>
                        </m:r>
                        <m:r>
                          <a:rPr lang="en-US" altLang="zh-CN" sz="2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𝟒</m:t>
                        </m:r>
                      </m:sup>
                    </m:sSup>
                    <m:r>
                      <a:rPr lang="en-US" altLang="zh-CN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  <m:sup>
                        <m:r>
                          <a:rPr lang="en-US" altLang="zh-CN" sz="2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endParaRPr lang="zh-CN" altLang="en-US" sz="24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9" name="矩形标注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87183" y="6076918"/>
                <a:ext cx="3280762" cy="592442"/>
              </a:xfrm>
              <a:prstGeom prst="wedgeRectCallout">
                <a:avLst>
                  <a:gd name="adj1" fmla="val 48712"/>
                  <a:gd name="adj2" fmla="val -79219"/>
                </a:avLst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  <a:ex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61523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Analysis of Running Time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54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3" name="内容占位符 2" descr="屏幕剪辑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908720"/>
            <a:ext cx="8568952" cy="5859650"/>
          </a:xfrm>
        </p:spPr>
      </p:pic>
      <p:sp>
        <p:nvSpPr>
          <p:cNvPr id="7" name="矩形 6"/>
          <p:cNvSpPr/>
          <p:nvPr/>
        </p:nvSpPr>
        <p:spPr bwMode="auto">
          <a:xfrm>
            <a:off x="5364088" y="6381328"/>
            <a:ext cx="2160240" cy="38704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610756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Analysis of Running Time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55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3" name="内容占位符 2" descr="屏幕剪辑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908720"/>
            <a:ext cx="8568952" cy="5859650"/>
          </a:xfrm>
        </p:spPr>
      </p:pic>
    </p:spTree>
    <p:extLst>
      <p:ext uri="{BB962C8B-B14F-4D97-AF65-F5344CB8AC3E}">
        <p14:creationId xmlns:p14="http://schemas.microsoft.com/office/powerpoint/2010/main" val="259569084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980728"/>
            <a:ext cx="8507288" cy="5688632"/>
          </a:xfrm>
        </p:spPr>
        <p:txBody>
          <a:bodyPr/>
          <a:lstStyle/>
          <a:p>
            <a:pPr eaLnBrk="1" hangingPunct="1">
              <a:spcBef>
                <a:spcPts val="1000"/>
              </a:spcBef>
            </a:pPr>
            <a:r>
              <a:rPr lang="en-US" altLang="zh-CN" sz="3400" dirty="0">
                <a:solidFill>
                  <a:schemeClr val="bg1">
                    <a:lumMod val="75000"/>
                  </a:schemeClr>
                </a:solidFill>
              </a:rPr>
              <a:t>Review to Divide-and-Conquer Paradigm</a:t>
            </a:r>
          </a:p>
          <a:p>
            <a:pPr eaLnBrk="1" hangingPunct="1">
              <a:spcBef>
                <a:spcPts val="1000"/>
              </a:spcBef>
            </a:pPr>
            <a:r>
              <a:rPr lang="en-US" altLang="zh-CN" sz="3400" dirty="0">
                <a:solidFill>
                  <a:srgbClr val="FF0000"/>
                </a:solidFill>
              </a:rPr>
              <a:t>Polynomial Multiplication Problem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zh-CN" sz="2600" dirty="0">
                <a:solidFill>
                  <a:schemeClr val="bg1">
                    <a:lumMod val="75000"/>
                  </a:schemeClr>
                </a:solidFill>
              </a:rPr>
              <a:t>Problem definition 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zh-CN" sz="2600" dirty="0">
                <a:solidFill>
                  <a:schemeClr val="bg1">
                    <a:lumMod val="75000"/>
                  </a:schemeClr>
                </a:solidFill>
              </a:rPr>
              <a:t>A brute force algorithm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zh-CN" sz="2600" dirty="0">
                <a:solidFill>
                  <a:schemeClr val="bg1">
                    <a:lumMod val="75000"/>
                  </a:schemeClr>
                </a:solidFill>
              </a:rPr>
              <a:t>A first divide-and-conquer algorithm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zh-CN" sz="2600" dirty="0">
                <a:solidFill>
                  <a:srgbClr val="FF0000"/>
                </a:solidFill>
              </a:rPr>
              <a:t>An improved divide-and-conquer algorithm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zh-CN" sz="2600" dirty="0"/>
              <a:t>Analysis of the divide-and-conquer algorithm</a:t>
            </a:r>
          </a:p>
          <a:p>
            <a:pPr eaLnBrk="1" hangingPunct="1">
              <a:spcBef>
                <a:spcPts val="1000"/>
              </a:spcBef>
            </a:pPr>
            <a:r>
              <a:rPr lang="en-US" altLang="zh-CN" sz="3400" dirty="0"/>
              <a:t>Quicksort Problem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zh-CN" sz="2600" dirty="0"/>
              <a:t>Basic partition 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zh-CN" sz="2600" dirty="0"/>
              <a:t>Randomized partition and randomized quicksort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zh-CN" sz="2600" dirty="0"/>
              <a:t>Analysis of the randomized quicksort</a:t>
            </a:r>
          </a:p>
          <a:p>
            <a:pPr lvl="1" eaLnBrk="1" hangingPunct="1">
              <a:spcBef>
                <a:spcPts val="300"/>
              </a:spcBef>
            </a:pPr>
            <a:endParaRPr lang="en-US" altLang="zh-CN" sz="2600" dirty="0"/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>
                <a:latin typeface="Calibri" panose="020F0502020204030204" pitchFamily="34" charset="0"/>
                <a:cs typeface="Calibri" panose="020F0502020204030204" pitchFamily="34" charset="0"/>
              </a:rPr>
              <a:t>Outline</a:t>
            </a:r>
            <a:endParaRPr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56</a:t>
            </a:fld>
            <a:endParaRPr lang="en-US" altLang="zh-CN" sz="1200" b="0"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6290819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Two Observations</a:t>
            </a:r>
            <a:endParaRPr lang="en-US" altLang="zh-CN" dirty="0"/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57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3" name="内容占位符 2" descr="屏幕剪辑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66"/>
          <a:stretch/>
        </p:blipFill>
        <p:spPr>
          <a:xfrm>
            <a:off x="470310" y="908720"/>
            <a:ext cx="8350161" cy="5904656"/>
          </a:xfrm>
        </p:spPr>
      </p:pic>
      <p:sp>
        <p:nvSpPr>
          <p:cNvPr id="4" name="矩形 3"/>
          <p:cNvSpPr/>
          <p:nvPr/>
        </p:nvSpPr>
        <p:spPr bwMode="auto">
          <a:xfrm>
            <a:off x="539552" y="3645024"/>
            <a:ext cx="7776864" cy="321297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2847048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Two Observations</a:t>
            </a:r>
            <a:endParaRPr lang="en-US" altLang="zh-CN" dirty="0"/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58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3" name="内容占位符 2" descr="屏幕剪辑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66"/>
          <a:stretch/>
        </p:blipFill>
        <p:spPr>
          <a:xfrm>
            <a:off x="470310" y="908720"/>
            <a:ext cx="8350161" cy="5904656"/>
          </a:xfrm>
        </p:spPr>
      </p:pic>
      <p:sp>
        <p:nvSpPr>
          <p:cNvPr id="4" name="矩形 3"/>
          <p:cNvSpPr/>
          <p:nvPr/>
        </p:nvSpPr>
        <p:spPr bwMode="auto">
          <a:xfrm>
            <a:off x="1403648" y="4509120"/>
            <a:ext cx="5184576" cy="23488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2318648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Two Observations</a:t>
            </a:r>
            <a:endParaRPr lang="en-US" altLang="zh-CN" dirty="0"/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59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3" name="内容占位符 2" descr="屏幕剪辑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66"/>
          <a:stretch/>
        </p:blipFill>
        <p:spPr>
          <a:xfrm>
            <a:off x="470310" y="908720"/>
            <a:ext cx="8350161" cy="5904656"/>
          </a:xfrm>
        </p:spPr>
      </p:pic>
      <p:sp>
        <p:nvSpPr>
          <p:cNvPr id="4" name="矩形 3"/>
          <p:cNvSpPr/>
          <p:nvPr/>
        </p:nvSpPr>
        <p:spPr bwMode="auto">
          <a:xfrm>
            <a:off x="1403648" y="6093296"/>
            <a:ext cx="5184576" cy="76470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17983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980728"/>
            <a:ext cx="8229600" cy="5688632"/>
          </a:xfrm>
        </p:spPr>
        <p:txBody>
          <a:bodyPr/>
          <a:lstStyle/>
          <a:p>
            <a:pPr algn="just" eaLnBrk="1" hangingPunct="1"/>
            <a:r>
              <a:rPr lang="en-US" altLang="zh-CN" sz="3200" dirty="0">
                <a:latin typeface="Calibri" panose="020F0502020204030204" pitchFamily="34" charset="0"/>
                <a:cs typeface="Calibri" panose="020F0502020204030204" pitchFamily="34" charset="0"/>
              </a:rPr>
              <a:t>In Part I, we will illustrate Divide-and-Conquer using several examples:</a:t>
            </a:r>
          </a:p>
          <a:p>
            <a:pPr lvl="1" algn="just" eaLnBrk="1" hangingPunct="1">
              <a:spcBef>
                <a:spcPts val="3000"/>
              </a:spcBef>
            </a:pPr>
            <a:r>
              <a:rPr lang="en-US" altLang="zh-CN" sz="2800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Maximum Contiguous Subarray (</a:t>
            </a:r>
            <a:r>
              <a:rPr lang="zh-CN" altLang="en-US" sz="2800" dirty="0">
                <a:solidFill>
                  <a:schemeClr val="bg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Calibri" panose="020F0502020204030204" pitchFamily="34" charset="0"/>
              </a:rPr>
              <a:t>最大子数组</a:t>
            </a:r>
            <a:r>
              <a:rPr lang="en-US" altLang="zh-CN" sz="2800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lvl="1" algn="just" eaLnBrk="1" hangingPunct="1">
              <a:spcBef>
                <a:spcPts val="3000"/>
              </a:spcBef>
            </a:pPr>
            <a:r>
              <a:rPr lang="en-US" altLang="zh-CN" sz="2800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Counting Inversions (</a:t>
            </a:r>
            <a:r>
              <a:rPr lang="zh-CN" altLang="en-US" sz="2800" dirty="0">
                <a:solidFill>
                  <a:schemeClr val="bg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Calibri" panose="020F0502020204030204" pitchFamily="34" charset="0"/>
              </a:rPr>
              <a:t>逆序计数</a:t>
            </a:r>
            <a:r>
              <a:rPr lang="en-US" altLang="zh-CN" sz="2800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lvl="1" algn="just" eaLnBrk="1" hangingPunct="1">
              <a:spcBef>
                <a:spcPts val="3000"/>
              </a:spcBef>
            </a:pPr>
            <a:r>
              <a:rPr lang="en-US" altLang="zh-CN" sz="28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Polynomial Multiplication (</a:t>
            </a:r>
            <a:r>
              <a:rPr lang="zh-CN" altLang="en-US" sz="28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Calibri" panose="020F0502020204030204" pitchFamily="34" charset="0"/>
              </a:rPr>
              <a:t>多项式乘法</a:t>
            </a:r>
            <a:r>
              <a:rPr lang="en-US" altLang="zh-CN" sz="28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lvl="1" algn="just" eaLnBrk="1" hangingPunct="1">
              <a:spcBef>
                <a:spcPts val="3000"/>
              </a:spcBef>
            </a:pPr>
            <a:r>
              <a:rPr lang="en-US" altLang="zh-CN" sz="2800" dirty="0" err="1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QuickSort</a:t>
            </a:r>
            <a:r>
              <a:rPr lang="en-US" altLang="zh-CN" sz="28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and Partition (</a:t>
            </a:r>
            <a:r>
              <a:rPr lang="zh-CN" altLang="en-US" sz="28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Calibri" panose="020F0502020204030204" pitchFamily="34" charset="0"/>
              </a:rPr>
              <a:t>快速排序与划分</a:t>
            </a:r>
            <a:r>
              <a:rPr lang="en-US" altLang="zh-CN" sz="28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lvl="1" algn="just" eaLnBrk="1" hangingPunct="1">
              <a:spcBef>
                <a:spcPts val="3000"/>
              </a:spcBef>
            </a:pPr>
            <a:r>
              <a:rPr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Lower Bound for Sorting (</a:t>
            </a: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  <a:cs typeface="Calibri" panose="020F0502020204030204" pitchFamily="34" charset="0"/>
              </a:rPr>
              <a:t>基于比较的排序下界</a:t>
            </a:r>
            <a:r>
              <a:rPr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marL="344487" lvl="1" indent="0" eaLnBrk="1" hangingPunct="1">
              <a:buNone/>
            </a:pPr>
            <a:endParaRPr lang="en-US" altLang="zh-CN" sz="2000" dirty="0"/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Review to Divide-and-Conquer Paradigm</a:t>
            </a:r>
            <a:endParaRPr lang="en-US" altLang="zh-CN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6</a:t>
            </a:fld>
            <a:endParaRPr lang="en-US" altLang="zh-CN" sz="1200" b="0"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7469762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Two Observations</a:t>
            </a:r>
            <a:endParaRPr lang="en-US" altLang="zh-CN" dirty="0"/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60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3" name="内容占位符 2" descr="屏幕剪辑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66"/>
          <a:stretch/>
        </p:blipFill>
        <p:spPr>
          <a:xfrm>
            <a:off x="470310" y="908720"/>
            <a:ext cx="8350161" cy="5904656"/>
          </a:xfrm>
        </p:spPr>
      </p:pic>
      <p:sp>
        <p:nvSpPr>
          <p:cNvPr id="4" name="矩形 3"/>
          <p:cNvSpPr/>
          <p:nvPr/>
        </p:nvSpPr>
        <p:spPr bwMode="auto">
          <a:xfrm>
            <a:off x="1403648" y="6453336"/>
            <a:ext cx="3672408" cy="40466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4440565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Two Observations</a:t>
            </a:r>
            <a:endParaRPr lang="en-US" altLang="zh-CN" dirty="0"/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61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3" name="内容占位符 2" descr="屏幕剪辑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66"/>
          <a:stretch/>
        </p:blipFill>
        <p:spPr>
          <a:xfrm>
            <a:off x="470310" y="908720"/>
            <a:ext cx="8350161" cy="5904656"/>
          </a:xfrm>
        </p:spPr>
      </p:pic>
      <p:sp>
        <p:nvSpPr>
          <p:cNvPr id="4" name="矩形 3"/>
          <p:cNvSpPr/>
          <p:nvPr/>
        </p:nvSpPr>
        <p:spPr bwMode="auto">
          <a:xfrm>
            <a:off x="3635896" y="6453336"/>
            <a:ext cx="1440160" cy="40466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6322404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Two Observations</a:t>
            </a:r>
            <a:endParaRPr lang="en-US" altLang="zh-CN" dirty="0"/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62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3" name="内容占位符 2" descr="屏幕剪辑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66"/>
          <a:stretch/>
        </p:blipFill>
        <p:spPr>
          <a:xfrm>
            <a:off x="470310" y="908720"/>
            <a:ext cx="8350161" cy="5904656"/>
          </a:xfrm>
        </p:spPr>
      </p:pic>
    </p:spTree>
    <p:extLst>
      <p:ext uri="{BB962C8B-B14F-4D97-AF65-F5344CB8AC3E}">
        <p14:creationId xmlns:p14="http://schemas.microsoft.com/office/powerpoint/2010/main" val="92159491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710" y="2276872"/>
            <a:ext cx="8400488" cy="3147157"/>
          </a:xfrm>
          <a:prstGeom prst="rect">
            <a:avLst/>
          </a:prstGeom>
        </p:spPr>
      </p:pic>
      <p:sp>
        <p:nvSpPr>
          <p:cNvPr id="19458" name="Title 1"/>
          <p:cNvSpPr>
            <a:spLocks noGrp="1"/>
          </p:cNvSpPr>
          <p:nvPr>
            <p:ph type="title"/>
          </p:nvPr>
        </p:nvSpPr>
        <p:spPr>
          <a:xfrm>
            <a:off x="457200" y="122238"/>
            <a:ext cx="8686800" cy="714375"/>
          </a:xfrm>
        </p:spPr>
        <p:txBody>
          <a:bodyPr/>
          <a:lstStyle/>
          <a:p>
            <a:pPr eaLnBrk="1" hangingPunct="1"/>
            <a:r>
              <a:rPr lang="en-US" altLang="zh-CN" b="0" dirty="0"/>
              <a:t>The improved Divide-and-Conquer Algorithm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63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7" name="图片 6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700808"/>
            <a:ext cx="3000794" cy="352474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 bwMode="auto">
          <a:xfrm>
            <a:off x="755576" y="4221088"/>
            <a:ext cx="6768752" cy="115212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5604227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710" y="2276872"/>
            <a:ext cx="8400488" cy="3147157"/>
          </a:xfrm>
          <a:prstGeom prst="rect">
            <a:avLst/>
          </a:prstGeom>
        </p:spPr>
      </p:pic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64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7" name="图片 6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700808"/>
            <a:ext cx="3000794" cy="352474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 bwMode="auto">
          <a:xfrm>
            <a:off x="755576" y="5013176"/>
            <a:ext cx="6768752" cy="3600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57200" y="122238"/>
            <a:ext cx="8686800" cy="714375"/>
          </a:xfrm>
        </p:spPr>
        <p:txBody>
          <a:bodyPr/>
          <a:lstStyle/>
          <a:p>
            <a:pPr eaLnBrk="1" hangingPunct="1"/>
            <a:r>
              <a:rPr lang="en-US" altLang="zh-CN" b="0" dirty="0"/>
              <a:t>The improved Divide-and-Conquer Algorithm</a:t>
            </a:r>
          </a:p>
        </p:txBody>
      </p:sp>
    </p:spTree>
    <p:extLst>
      <p:ext uri="{BB962C8B-B14F-4D97-AF65-F5344CB8AC3E}">
        <p14:creationId xmlns:p14="http://schemas.microsoft.com/office/powerpoint/2010/main" val="206964406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710" y="2276872"/>
            <a:ext cx="8400488" cy="3147157"/>
          </a:xfrm>
          <a:prstGeom prst="rect">
            <a:avLst/>
          </a:prstGeom>
        </p:spPr>
      </p:pic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0" dirty="0"/>
              <a:t>The Second Divide-and-Conquer Algorithm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65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7" name="图片 6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700808"/>
            <a:ext cx="3000794" cy="352474"/>
          </a:xfrm>
          <a:prstGeom prst="rect">
            <a:avLst/>
          </a:prstGeom>
        </p:spPr>
      </p:pic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1939619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66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7" name="图片 6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700808"/>
            <a:ext cx="3000794" cy="352474"/>
          </a:xfrm>
          <a:prstGeom prst="rect">
            <a:avLst/>
          </a:prstGeom>
        </p:spPr>
      </p:pic>
      <p:pic>
        <p:nvPicPr>
          <p:cNvPr id="6" name="内容占位符 2" descr="屏幕剪辑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6" b="84211"/>
          <a:stretch/>
        </p:blipFill>
        <p:spPr bwMode="auto">
          <a:xfrm>
            <a:off x="312343" y="5668814"/>
            <a:ext cx="8519313" cy="79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图片 1" descr="屏幕剪辑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710" y="2276872"/>
            <a:ext cx="8400488" cy="3147157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122238"/>
            <a:ext cx="8686800" cy="714375"/>
          </a:xfrm>
        </p:spPr>
        <p:txBody>
          <a:bodyPr/>
          <a:lstStyle/>
          <a:p>
            <a:pPr eaLnBrk="1" hangingPunct="1"/>
            <a:r>
              <a:rPr lang="en-US" altLang="zh-CN" b="0" dirty="0"/>
              <a:t>The improved Divide-and-Conquer Algorithm</a:t>
            </a:r>
          </a:p>
        </p:txBody>
      </p:sp>
    </p:spTree>
    <p:extLst>
      <p:ext uri="{BB962C8B-B14F-4D97-AF65-F5344CB8AC3E}">
        <p14:creationId xmlns:p14="http://schemas.microsoft.com/office/powerpoint/2010/main" val="267751140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Running Time of the Improved Algorithm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67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3" name="内容占位符 2" descr="屏幕剪辑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7" y="908720"/>
            <a:ext cx="8519313" cy="5472608"/>
          </a:xfrm>
        </p:spPr>
      </p:pic>
      <p:sp>
        <p:nvSpPr>
          <p:cNvPr id="7" name="矩形 6"/>
          <p:cNvSpPr/>
          <p:nvPr/>
        </p:nvSpPr>
        <p:spPr bwMode="auto">
          <a:xfrm>
            <a:off x="179512" y="2060848"/>
            <a:ext cx="8663328" cy="43925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5399028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Running Time of the Improved Algorithm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68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3" name="内容占位符 2" descr="屏幕剪辑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7" y="908720"/>
            <a:ext cx="8519313" cy="5472608"/>
          </a:xfrm>
        </p:spPr>
      </p:pic>
      <p:sp>
        <p:nvSpPr>
          <p:cNvPr id="7" name="矩形 6"/>
          <p:cNvSpPr/>
          <p:nvPr/>
        </p:nvSpPr>
        <p:spPr bwMode="auto">
          <a:xfrm>
            <a:off x="179512" y="5805363"/>
            <a:ext cx="5256584" cy="6480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标注 8"/>
              <p:cNvSpPr>
                <a:spLocks noChangeArrowheads="1"/>
              </p:cNvSpPr>
              <p:nvPr/>
            </p:nvSpPr>
            <p:spPr bwMode="auto">
              <a:xfrm>
                <a:off x="1979711" y="5716878"/>
                <a:ext cx="2088233" cy="592442"/>
              </a:xfrm>
              <a:prstGeom prst="wedgeRectCallout">
                <a:avLst>
                  <a:gd name="adj1" fmla="val 87160"/>
                  <a:gd name="adj2" fmla="val -84866"/>
                </a:avLst>
              </a:prstGeom>
              <a:solidFill>
                <a:srgbClr val="0070C0"/>
              </a:solidFill>
              <a:ln>
                <a:noFill/>
              </a:ln>
            </p:spPr>
            <p:txBody>
              <a:bodyPr anchor="ctr"/>
              <a:lstStyle>
                <a:defPPr>
                  <a:defRPr lang="ko-KR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9pPr>
              </a:lstStyle>
              <a:p>
                <a:pPr algn="ctr" eaLnBrk="1" hangingPunct="1"/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e>
                      <m:sup>
                        <m:r>
                          <a:rPr lang="en-US" altLang="zh-CN" sz="2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𝒍𝒐𝒈𝒏</m:t>
                        </m:r>
                      </m:sup>
                    </m:sSup>
                    <m:r>
                      <a:rPr lang="en-US" altLang="zh-CN" sz="24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CN" sz="24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  <m:sup>
                        <m:r>
                          <a:rPr lang="en-US" altLang="zh-C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𝒍𝒐𝒈</m:t>
                        </m:r>
                        <m:r>
                          <a:rPr lang="en-US" altLang="zh-CN" sz="2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sup>
                    </m:sSup>
                  </m:oMath>
                </a14:m>
                <a:endParaRPr lang="zh-CN" altLang="en-US" sz="24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6" name="矩形标注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979711" y="5716878"/>
                <a:ext cx="2088233" cy="592442"/>
              </a:xfrm>
              <a:prstGeom prst="wedgeRectCallout">
                <a:avLst>
                  <a:gd name="adj1" fmla="val 87160"/>
                  <a:gd name="adj2" fmla="val -84866"/>
                </a:avLst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  <a:ex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14522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Running Time of the Improved Algorithm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69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3" name="内容占位符 2" descr="屏幕剪辑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7" y="908720"/>
            <a:ext cx="8519313" cy="5472608"/>
          </a:xfrm>
        </p:spPr>
      </p:pic>
    </p:spTree>
    <p:extLst>
      <p:ext uri="{BB962C8B-B14F-4D97-AF65-F5344CB8AC3E}">
        <p14:creationId xmlns:p14="http://schemas.microsoft.com/office/powerpoint/2010/main" val="29183590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980728"/>
            <a:ext cx="8507288" cy="5688632"/>
          </a:xfrm>
        </p:spPr>
        <p:txBody>
          <a:bodyPr/>
          <a:lstStyle/>
          <a:p>
            <a:pPr eaLnBrk="1" hangingPunct="1">
              <a:spcBef>
                <a:spcPts val="1000"/>
              </a:spcBef>
            </a:pPr>
            <a:r>
              <a:rPr lang="en-US" altLang="zh-CN" sz="3400" dirty="0">
                <a:solidFill>
                  <a:schemeClr val="bg1">
                    <a:lumMod val="75000"/>
                  </a:schemeClr>
                </a:solidFill>
              </a:rPr>
              <a:t>Review to Divide-and-Conquer Paradigm</a:t>
            </a:r>
          </a:p>
          <a:p>
            <a:pPr eaLnBrk="1" hangingPunct="1">
              <a:spcBef>
                <a:spcPts val="1000"/>
              </a:spcBef>
            </a:pPr>
            <a:r>
              <a:rPr lang="en-US" altLang="zh-CN" sz="3400" dirty="0">
                <a:solidFill>
                  <a:srgbClr val="FF0000"/>
                </a:solidFill>
              </a:rPr>
              <a:t>Polynomial Multiplication Problem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zh-CN" sz="26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Problem definition 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zh-CN" sz="2600" dirty="0"/>
              <a:t>A brute force algorithm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zh-CN" sz="2600" dirty="0"/>
              <a:t>A first divide-and-conquer algorithm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zh-CN" sz="2600" dirty="0"/>
              <a:t>An improved divide-and-conquer algorithm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zh-CN" sz="2600" dirty="0"/>
              <a:t>Analysis of the divide-and-conquer algorithm</a:t>
            </a:r>
          </a:p>
          <a:p>
            <a:pPr eaLnBrk="1" hangingPunct="1">
              <a:spcBef>
                <a:spcPts val="1000"/>
              </a:spcBef>
            </a:pPr>
            <a:r>
              <a:rPr lang="en-US" altLang="zh-CN" sz="3400" dirty="0"/>
              <a:t>Quicksort Problem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zh-CN" sz="2600" dirty="0"/>
              <a:t>Basic partition 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zh-CN" sz="2600" dirty="0"/>
              <a:t>Randomized partition and randomized quicksort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zh-CN" sz="2600" dirty="0"/>
              <a:t>Analysis of the randomized quicksort</a:t>
            </a:r>
          </a:p>
          <a:p>
            <a:pPr lvl="1" eaLnBrk="1" hangingPunct="1">
              <a:spcBef>
                <a:spcPts val="300"/>
              </a:spcBef>
            </a:pPr>
            <a:endParaRPr lang="en-US" altLang="zh-CN" sz="2600" dirty="0"/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>
                <a:latin typeface="Calibri" panose="020F0502020204030204" pitchFamily="34" charset="0"/>
                <a:cs typeface="Calibri" panose="020F0502020204030204" pitchFamily="34" charset="0"/>
              </a:rPr>
              <a:t>Outline</a:t>
            </a:r>
            <a:endParaRPr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7</a:t>
            </a:fld>
            <a:endParaRPr lang="en-US" altLang="zh-CN" sz="1200" b="0"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428010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980728"/>
            <a:ext cx="8507288" cy="5688632"/>
          </a:xfrm>
        </p:spPr>
        <p:txBody>
          <a:bodyPr/>
          <a:lstStyle/>
          <a:p>
            <a:pPr eaLnBrk="1" hangingPunct="1">
              <a:spcBef>
                <a:spcPts val="1000"/>
              </a:spcBef>
            </a:pPr>
            <a:r>
              <a:rPr lang="en-US" altLang="zh-CN" sz="3400" dirty="0">
                <a:solidFill>
                  <a:schemeClr val="bg1">
                    <a:lumMod val="75000"/>
                  </a:schemeClr>
                </a:solidFill>
              </a:rPr>
              <a:t>Review to Divide-and-Conquer Paradigm</a:t>
            </a:r>
          </a:p>
          <a:p>
            <a:pPr eaLnBrk="1" hangingPunct="1">
              <a:spcBef>
                <a:spcPts val="1000"/>
              </a:spcBef>
            </a:pPr>
            <a:r>
              <a:rPr lang="en-US" altLang="zh-CN" sz="3400" dirty="0">
                <a:solidFill>
                  <a:srgbClr val="FF0000"/>
                </a:solidFill>
              </a:rPr>
              <a:t>Polynomial Multiplication Problem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zh-CN" sz="2600" dirty="0">
                <a:solidFill>
                  <a:schemeClr val="bg1">
                    <a:lumMod val="75000"/>
                  </a:schemeClr>
                </a:solidFill>
              </a:rPr>
              <a:t>Problem definition 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zh-CN" sz="2600" dirty="0">
                <a:solidFill>
                  <a:schemeClr val="bg1">
                    <a:lumMod val="75000"/>
                  </a:schemeClr>
                </a:solidFill>
              </a:rPr>
              <a:t>A brute force algorithm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zh-CN" sz="2600" dirty="0">
                <a:solidFill>
                  <a:schemeClr val="bg1">
                    <a:lumMod val="75000"/>
                  </a:schemeClr>
                </a:solidFill>
              </a:rPr>
              <a:t>A first divide-and-conquer algorithm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zh-CN" sz="2600" dirty="0">
                <a:solidFill>
                  <a:schemeClr val="bg1">
                    <a:lumMod val="75000"/>
                  </a:schemeClr>
                </a:solidFill>
              </a:rPr>
              <a:t>An improved divide-and-conquer algorithm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zh-CN" sz="2600" dirty="0">
                <a:solidFill>
                  <a:srgbClr val="FF0000"/>
                </a:solidFill>
              </a:rPr>
              <a:t>Analysis of the divide-and-conquer algorithm</a:t>
            </a:r>
          </a:p>
          <a:p>
            <a:pPr eaLnBrk="1" hangingPunct="1">
              <a:spcBef>
                <a:spcPts val="1000"/>
              </a:spcBef>
            </a:pPr>
            <a:r>
              <a:rPr lang="en-US" altLang="zh-CN" sz="3400" dirty="0"/>
              <a:t>Quicksort Problem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zh-CN" sz="2600" dirty="0"/>
              <a:t>Basic partition 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zh-CN" sz="2600" dirty="0"/>
              <a:t>Randomized partition and randomized quicksort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zh-CN" sz="2600" dirty="0"/>
              <a:t>Analysis of the randomized quicksort</a:t>
            </a:r>
          </a:p>
          <a:p>
            <a:pPr lvl="1" eaLnBrk="1" hangingPunct="1">
              <a:spcBef>
                <a:spcPts val="300"/>
              </a:spcBef>
            </a:pPr>
            <a:endParaRPr lang="en-US" altLang="zh-CN" sz="2600" dirty="0"/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>
                <a:latin typeface="Calibri" panose="020F0502020204030204" pitchFamily="34" charset="0"/>
                <a:cs typeface="Calibri" panose="020F0502020204030204" pitchFamily="34" charset="0"/>
              </a:rPr>
              <a:t>Outline</a:t>
            </a:r>
            <a:endParaRPr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70</a:t>
            </a:fld>
            <a:endParaRPr lang="en-US" altLang="zh-CN" sz="1200" b="0"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2457871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980728"/>
            <a:ext cx="8229600" cy="5688632"/>
          </a:xfrm>
        </p:spPr>
        <p:txBody>
          <a:bodyPr/>
          <a:lstStyle/>
          <a:p>
            <a:pPr eaLnBrk="1" hangingPunct="1"/>
            <a:r>
              <a:rPr lang="en-US" altLang="zh-CN" sz="2800" dirty="0"/>
              <a:t>The divide-and-conquer approach does not always give you the best solution </a:t>
            </a:r>
          </a:p>
          <a:p>
            <a:pPr lvl="1" eaLnBrk="1" hangingPunct="1"/>
            <a:r>
              <a:rPr lang="en-US" altLang="zh-CN" sz="2400" dirty="0"/>
              <a:t>Our original algorithm was just as bad as brute force</a:t>
            </a:r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Analysis of the D&amp;C algorithm</a:t>
            </a:r>
            <a:endParaRPr lang="en-US" altLang="zh-CN" dirty="0"/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71</a:t>
            </a:fld>
            <a:endParaRPr lang="en-US" altLang="zh-CN" sz="1200" b="0"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9048400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980728"/>
            <a:ext cx="8229600" cy="5688632"/>
          </a:xfrm>
        </p:spPr>
        <p:txBody>
          <a:bodyPr/>
          <a:lstStyle/>
          <a:p>
            <a:pPr eaLnBrk="1" hangingPunct="1"/>
            <a:r>
              <a:rPr lang="en-US" altLang="zh-CN" sz="2800" dirty="0"/>
              <a:t>The divide-and-conquer approach does not always give you the best solution </a:t>
            </a:r>
          </a:p>
          <a:p>
            <a:pPr lvl="1" eaLnBrk="1" hangingPunct="1"/>
            <a:r>
              <a:rPr lang="en-US" altLang="zh-CN" sz="2400" dirty="0"/>
              <a:t>Our original algorithm was just as bad as brute force</a:t>
            </a:r>
          </a:p>
          <a:p>
            <a:pPr eaLnBrk="1" hangingPunct="1"/>
            <a:r>
              <a:rPr lang="en-US" altLang="zh-CN" sz="2800" dirty="0"/>
              <a:t>There is actually an </a:t>
            </a:r>
            <a:r>
              <a:rPr lang="en-US" altLang="zh-CN" sz="2800" dirty="0">
                <a:solidFill>
                  <a:srgbClr val="FF0000"/>
                </a:solidFill>
              </a:rPr>
              <a:t>O(n log n) </a:t>
            </a:r>
            <a:r>
              <a:rPr lang="en-US" altLang="zh-CN" sz="2800" dirty="0"/>
              <a:t>solution to the polynomial multiplication problem</a:t>
            </a:r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Analysis of the D&amp;C algorithm</a:t>
            </a:r>
            <a:endParaRPr lang="en-US" altLang="zh-CN" dirty="0"/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72</a:t>
            </a:fld>
            <a:endParaRPr lang="en-US" altLang="zh-CN" sz="1200" b="0"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9787631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980728"/>
            <a:ext cx="8229600" cy="5688632"/>
          </a:xfrm>
        </p:spPr>
        <p:txBody>
          <a:bodyPr/>
          <a:lstStyle/>
          <a:p>
            <a:pPr eaLnBrk="1" hangingPunct="1"/>
            <a:r>
              <a:rPr lang="en-US" altLang="zh-CN" sz="2800" dirty="0"/>
              <a:t>The divide-and-conquer approach does not always give you the best solution </a:t>
            </a:r>
          </a:p>
          <a:p>
            <a:pPr lvl="1" eaLnBrk="1" hangingPunct="1"/>
            <a:r>
              <a:rPr lang="en-US" altLang="zh-CN" sz="2400" dirty="0"/>
              <a:t>Our original algorithm was just as bad as brute force</a:t>
            </a:r>
          </a:p>
          <a:p>
            <a:pPr eaLnBrk="1" hangingPunct="1"/>
            <a:r>
              <a:rPr lang="en-US" altLang="zh-CN" sz="2800" dirty="0"/>
              <a:t>There is actually an </a:t>
            </a:r>
            <a:r>
              <a:rPr lang="en-US" altLang="zh-CN" sz="2800" dirty="0">
                <a:solidFill>
                  <a:srgbClr val="FF0000"/>
                </a:solidFill>
              </a:rPr>
              <a:t>O(n log n) </a:t>
            </a:r>
            <a:r>
              <a:rPr lang="en-US" altLang="zh-CN" sz="2800" dirty="0"/>
              <a:t>solution to the polynomial multiplication problem</a:t>
            </a:r>
          </a:p>
          <a:p>
            <a:pPr lvl="1" eaLnBrk="1" hangingPunct="1"/>
            <a:r>
              <a:rPr lang="en-US" altLang="zh-CN" sz="2400" dirty="0"/>
              <a:t>It involves using the </a:t>
            </a:r>
            <a:r>
              <a:rPr lang="en-US" altLang="zh-CN" sz="2400" dirty="0">
                <a:solidFill>
                  <a:srgbClr val="0070C0"/>
                </a:solidFill>
              </a:rPr>
              <a:t>Fast Fourier Transform </a:t>
            </a:r>
            <a:r>
              <a:rPr lang="en-US" altLang="zh-CN" sz="2400" dirty="0"/>
              <a:t>algorithm as a subroutine</a:t>
            </a:r>
          </a:p>
          <a:p>
            <a:pPr lvl="1" eaLnBrk="1" hangingPunct="1"/>
            <a:r>
              <a:rPr lang="en-US" altLang="zh-CN" sz="2400" dirty="0"/>
              <a:t>The FFT is another classic divide-and-conquer algorithm(check </a:t>
            </a:r>
            <a:r>
              <a:rPr lang="en-US" altLang="zh-CN" sz="2400" dirty="0" err="1"/>
              <a:t>Chapt</a:t>
            </a:r>
            <a:r>
              <a:rPr lang="en-US" altLang="zh-CN" sz="2400" dirty="0"/>
              <a:t> 30 in CLRS if interested)</a:t>
            </a:r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Analysis of the D&amp;C algorithm</a:t>
            </a:r>
            <a:endParaRPr lang="en-US" altLang="zh-CN" dirty="0"/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73</a:t>
            </a:fld>
            <a:endParaRPr lang="en-US" altLang="zh-CN" sz="1200" b="0"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4824843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980728"/>
            <a:ext cx="8229600" cy="5688632"/>
          </a:xfrm>
        </p:spPr>
        <p:txBody>
          <a:bodyPr/>
          <a:lstStyle/>
          <a:p>
            <a:pPr eaLnBrk="1" hangingPunct="1"/>
            <a:r>
              <a:rPr lang="en-US" altLang="zh-CN" sz="2800" dirty="0"/>
              <a:t>The divide-and-conquer approach does not always give you the best solution </a:t>
            </a:r>
          </a:p>
          <a:p>
            <a:pPr lvl="1" eaLnBrk="1" hangingPunct="1"/>
            <a:r>
              <a:rPr lang="en-US" altLang="zh-CN" sz="2400" dirty="0"/>
              <a:t>Our original algorithm was just as bad as brute force</a:t>
            </a:r>
          </a:p>
          <a:p>
            <a:pPr eaLnBrk="1" hangingPunct="1"/>
            <a:r>
              <a:rPr lang="en-US" altLang="zh-CN" sz="2800" dirty="0"/>
              <a:t>There is actually an </a:t>
            </a:r>
            <a:r>
              <a:rPr lang="en-US" altLang="zh-CN" sz="2800" dirty="0">
                <a:solidFill>
                  <a:srgbClr val="FF0000"/>
                </a:solidFill>
              </a:rPr>
              <a:t>O(n log n) </a:t>
            </a:r>
            <a:r>
              <a:rPr lang="en-US" altLang="zh-CN" sz="2800" dirty="0"/>
              <a:t>solution to the polynomial multiplication problem</a:t>
            </a:r>
          </a:p>
          <a:p>
            <a:pPr lvl="1" eaLnBrk="1" hangingPunct="1"/>
            <a:r>
              <a:rPr lang="en-US" altLang="zh-CN" sz="2400" dirty="0"/>
              <a:t>It involves using the </a:t>
            </a:r>
            <a:r>
              <a:rPr lang="en-US" altLang="zh-CN" sz="2400" dirty="0">
                <a:solidFill>
                  <a:srgbClr val="0070C0"/>
                </a:solidFill>
              </a:rPr>
              <a:t>Fast Fourier Transform </a:t>
            </a:r>
            <a:r>
              <a:rPr lang="en-US" altLang="zh-CN" sz="2400" dirty="0"/>
              <a:t>algorithm as a subroutine</a:t>
            </a:r>
          </a:p>
          <a:p>
            <a:pPr lvl="1" eaLnBrk="1" hangingPunct="1"/>
            <a:r>
              <a:rPr lang="en-US" altLang="zh-CN" sz="2400" dirty="0"/>
              <a:t>The FFT is another classic divide-and-conquer algorithm(check </a:t>
            </a:r>
            <a:r>
              <a:rPr lang="en-US" altLang="zh-CN" sz="2400" dirty="0" err="1"/>
              <a:t>Chapt</a:t>
            </a:r>
            <a:r>
              <a:rPr lang="en-US" altLang="zh-CN" sz="2400" dirty="0"/>
              <a:t> 30 in CLRS if interested)</a:t>
            </a:r>
          </a:p>
          <a:p>
            <a:pPr eaLnBrk="1" hangingPunct="1"/>
            <a:r>
              <a:rPr lang="en-US" altLang="zh-CN" sz="2800" dirty="0"/>
              <a:t>The idea of using 3 multiplications instead of 4 is used in large-integer multiplications</a:t>
            </a:r>
          </a:p>
          <a:p>
            <a:pPr lvl="1" eaLnBrk="1" hangingPunct="1"/>
            <a:r>
              <a:rPr lang="en-US" altLang="zh-CN" sz="2400" dirty="0"/>
              <a:t>A similar idea is the basis of the classic </a:t>
            </a:r>
            <a:r>
              <a:rPr lang="en-US" altLang="zh-CN" sz="2400" dirty="0">
                <a:solidFill>
                  <a:srgbClr val="0070C0"/>
                </a:solidFill>
              </a:rPr>
              <a:t>Strassen matrix multiplication algorithm</a:t>
            </a:r>
            <a:r>
              <a:rPr lang="en-US" altLang="zh-CN" sz="2400" dirty="0"/>
              <a:t> (CLRS 4.2)</a:t>
            </a:r>
            <a:endParaRPr lang="en-US" altLang="zh-CN" sz="1600" dirty="0"/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Analysis of the D&amp;C algorithm</a:t>
            </a:r>
            <a:endParaRPr lang="en-US" altLang="zh-CN" dirty="0"/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74</a:t>
            </a:fld>
            <a:endParaRPr lang="en-US" altLang="zh-CN" sz="1200" b="0"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1981682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980728"/>
            <a:ext cx="8507288" cy="5688632"/>
          </a:xfrm>
        </p:spPr>
        <p:txBody>
          <a:bodyPr/>
          <a:lstStyle/>
          <a:p>
            <a:pPr eaLnBrk="1" hangingPunct="1">
              <a:spcBef>
                <a:spcPts val="1000"/>
              </a:spcBef>
            </a:pPr>
            <a:r>
              <a:rPr lang="en-US" altLang="zh-CN" sz="3400" dirty="0">
                <a:solidFill>
                  <a:schemeClr val="bg1">
                    <a:lumMod val="75000"/>
                  </a:schemeClr>
                </a:solidFill>
              </a:rPr>
              <a:t>Review to Divide-and-Conquer Paradigm</a:t>
            </a:r>
          </a:p>
          <a:p>
            <a:pPr eaLnBrk="1" hangingPunct="1">
              <a:spcBef>
                <a:spcPts val="1000"/>
              </a:spcBef>
            </a:pPr>
            <a:r>
              <a:rPr lang="en-US" altLang="zh-CN" sz="3400" dirty="0">
                <a:solidFill>
                  <a:schemeClr val="bg1">
                    <a:lumMod val="75000"/>
                  </a:schemeClr>
                </a:solidFill>
              </a:rPr>
              <a:t>Polynomial Multiplication Problem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zh-CN" sz="2600" dirty="0">
                <a:solidFill>
                  <a:schemeClr val="bg1">
                    <a:lumMod val="75000"/>
                  </a:schemeClr>
                </a:solidFill>
              </a:rPr>
              <a:t>Problem definition 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zh-CN" sz="2600" dirty="0">
                <a:solidFill>
                  <a:schemeClr val="bg1">
                    <a:lumMod val="75000"/>
                  </a:schemeClr>
                </a:solidFill>
              </a:rPr>
              <a:t>A brute force algorithm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zh-CN" sz="2600" dirty="0">
                <a:solidFill>
                  <a:schemeClr val="bg1">
                    <a:lumMod val="75000"/>
                  </a:schemeClr>
                </a:solidFill>
              </a:rPr>
              <a:t>A first divide-and-conquer algorithm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zh-CN" sz="2600" dirty="0">
                <a:solidFill>
                  <a:schemeClr val="bg1">
                    <a:lumMod val="75000"/>
                  </a:schemeClr>
                </a:solidFill>
              </a:rPr>
              <a:t>An improved divide-and-conquer algorithm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zh-CN" sz="2600" dirty="0">
                <a:solidFill>
                  <a:schemeClr val="bg1">
                    <a:lumMod val="75000"/>
                  </a:schemeClr>
                </a:solidFill>
              </a:rPr>
              <a:t>Analysis of the divide-and-conquer algorithm</a:t>
            </a:r>
          </a:p>
          <a:p>
            <a:pPr eaLnBrk="1" hangingPunct="1">
              <a:spcBef>
                <a:spcPts val="1000"/>
              </a:spcBef>
            </a:pPr>
            <a:r>
              <a:rPr lang="en-US" altLang="zh-CN" sz="3400" dirty="0">
                <a:solidFill>
                  <a:srgbClr val="FF0000"/>
                </a:solidFill>
              </a:rPr>
              <a:t>Quicksort Problem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zh-CN" sz="2600" dirty="0">
                <a:solidFill>
                  <a:srgbClr val="FF0000"/>
                </a:solidFill>
              </a:rPr>
              <a:t>Basic partition 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zh-CN" sz="2600" dirty="0"/>
              <a:t>Randomized partition and randomized quicksort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zh-CN" sz="2600" dirty="0"/>
              <a:t>Analysis of the randomized quicksort</a:t>
            </a:r>
          </a:p>
          <a:p>
            <a:pPr lvl="1" eaLnBrk="1" hangingPunct="1">
              <a:spcBef>
                <a:spcPts val="300"/>
              </a:spcBef>
            </a:pPr>
            <a:endParaRPr lang="en-US" altLang="zh-CN" sz="2600" dirty="0"/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>
                <a:latin typeface="Calibri" panose="020F0502020204030204" pitchFamily="34" charset="0"/>
                <a:cs typeface="Calibri" panose="020F0502020204030204" pitchFamily="34" charset="0"/>
              </a:rPr>
              <a:t>Outline</a:t>
            </a:r>
            <a:endParaRPr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75</a:t>
            </a:fld>
            <a:endParaRPr lang="en-US" altLang="zh-CN" sz="1200" b="0"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091064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Partition</a:t>
            </a:r>
            <a:endParaRPr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457200" y="836613"/>
                <a:ext cx="8229600" cy="5832747"/>
              </a:xfrm>
            </p:spPr>
            <p:txBody>
              <a:bodyPr/>
              <a:lstStyle/>
              <a:p>
                <a:pPr algn="just" eaLnBrk="1" hangingPunct="1"/>
                <a:r>
                  <a:rPr lang="en-US" altLang="zh-CN" sz="2800" dirty="0"/>
                  <a:t>Partition</a:t>
                </a:r>
              </a:p>
              <a:p>
                <a:pPr lvl="1" algn="just" eaLnBrk="1" hangingPunct="1"/>
                <a:r>
                  <a:rPr lang="en-US" altLang="zh-CN" sz="2400" dirty="0">
                    <a:solidFill>
                      <a:srgbClr val="0070C0"/>
                    </a:solidFill>
                  </a:rPr>
                  <a:t>Given</a:t>
                </a:r>
                <a:r>
                  <a:rPr lang="en-US" altLang="zh-CN" sz="2400" dirty="0"/>
                  <a:t>: An array of numbers</a:t>
                </a:r>
              </a:p>
              <a:p>
                <a:pPr lvl="1" algn="just" eaLnBrk="1" hangingPunct="1"/>
                <a:r>
                  <a:rPr lang="en-US" altLang="zh-CN" sz="2400" dirty="0">
                    <a:solidFill>
                      <a:srgbClr val="92D050"/>
                    </a:solidFill>
                  </a:rPr>
                  <a:t>Partition</a:t>
                </a:r>
                <a:r>
                  <a:rPr lang="en-US" altLang="zh-CN" sz="2400" dirty="0"/>
                  <a:t>: Rearrange the array A[</a:t>
                </a:r>
                <a:r>
                  <a:rPr lang="en-US" altLang="zh-CN" sz="2400" dirty="0" err="1"/>
                  <a:t>p..r</a:t>
                </a:r>
                <a:r>
                  <a:rPr lang="en-US" altLang="zh-CN" sz="2400" dirty="0"/>
                  <a:t>] </a:t>
                </a:r>
                <a:r>
                  <a:rPr lang="en-US" altLang="zh-CN" sz="2400" dirty="0">
                    <a:solidFill>
                      <a:srgbClr val="FF0000"/>
                    </a:solidFill>
                  </a:rPr>
                  <a:t>in place </a:t>
                </a:r>
                <a:r>
                  <a:rPr lang="en-US" altLang="zh-CN" sz="2400" dirty="0"/>
                  <a:t>into two (possibly empty) subarrays A[p..q-1] and A[q+1..r ] such that </a:t>
                </a:r>
              </a:p>
              <a:p>
                <a:pPr marL="344487" lvl="1" indent="0" algn="just" eaLnBrk="1" hangingPunct="1">
                  <a:buNone/>
                </a:pPr>
                <a:r>
                  <a:rPr lang="en-US" altLang="zh-CN" sz="2400" dirty="0"/>
                  <a:t>	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sz="20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CN" sz="20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zh-CN" sz="20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]</m:t>
                    </m:r>
                    <m:r>
                      <a:rPr lang="en-US" altLang="zh-CN" sz="2000" i="1" dirty="0" smtClean="0">
                        <a:latin typeface="Cambria Math" panose="02040503050406030204" pitchFamily="18" charset="0"/>
                      </a:rPr>
                      <m:t>&lt; 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]&lt;</m:t>
                    </m:r>
                    <m:r>
                      <a:rPr lang="en-US" altLang="zh-CN" sz="2000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sz="2000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CN" sz="2000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zh-CN" sz="200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]  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𝑓𝑜𝑟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𝑎𝑛𝑦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zh-CN" altLang="en-US" sz="2000" i="1" dirty="0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zh-CN" altLang="en-US" sz="2000" i="1" dirty="0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zh-CN" sz="2000" i="1" dirty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zh-CN" sz="2000" i="1" dirty="0" smtClean="0">
                        <a:latin typeface="Cambria Math" panose="02040503050406030204" pitchFamily="18" charset="0"/>
                      </a:rPr>
                      <m:t>−1 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+1≤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zh-CN" altLang="en-US" sz="2000" i="1" dirty="0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zh-CN" sz="2000" i="1" dirty="0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endParaRPr lang="en-US" altLang="zh-CN" sz="2000" dirty="0"/>
              </a:p>
              <a:p>
                <a:pPr marL="344487" lvl="1" indent="0" algn="just" eaLnBrk="1" hangingPunct="1">
                  <a:buNone/>
                </a:pPr>
                <a:endParaRPr lang="en-US" altLang="zh-CN" sz="2400" dirty="0"/>
              </a:p>
              <a:p>
                <a:pPr marL="344487" lvl="1" indent="0" algn="just" eaLnBrk="1" hangingPunct="1">
                  <a:buNone/>
                </a:pPr>
                <a:endParaRPr lang="en-US" altLang="zh-CN" sz="2400" dirty="0"/>
              </a:p>
              <a:p>
                <a:pPr marL="344487" lvl="1" indent="0" algn="just" eaLnBrk="1" hangingPunct="1">
                  <a:buNone/>
                </a:pPr>
                <a:endParaRPr lang="en-US" altLang="zh-CN" sz="2400" dirty="0"/>
              </a:p>
              <a:p>
                <a:pPr marL="344487" lvl="1" indent="0" algn="just" eaLnBrk="1" hangingPunct="1">
                  <a:buNone/>
                </a:pPr>
                <a:endParaRPr lang="en-US" altLang="zh-CN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457200" y="836613"/>
                <a:ext cx="8229600" cy="5832747"/>
              </a:xfrm>
              <a:blipFill>
                <a:blip r:embed="rId2"/>
                <a:stretch>
                  <a:fillRect l="-593" t="-940" r="-1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76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4319" y="3429000"/>
            <a:ext cx="5616624" cy="1640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64351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Partition</a:t>
            </a:r>
            <a:endParaRPr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457200" y="836613"/>
                <a:ext cx="8229600" cy="5832747"/>
              </a:xfrm>
            </p:spPr>
            <p:txBody>
              <a:bodyPr/>
              <a:lstStyle/>
              <a:p>
                <a:pPr algn="just" eaLnBrk="1" hangingPunct="1"/>
                <a:r>
                  <a:rPr lang="en-US" altLang="zh-CN" sz="2800" dirty="0"/>
                  <a:t>Partition</a:t>
                </a:r>
              </a:p>
              <a:p>
                <a:pPr lvl="1" algn="just" eaLnBrk="1" hangingPunct="1"/>
                <a:r>
                  <a:rPr lang="en-US" altLang="zh-CN" sz="2400" dirty="0">
                    <a:solidFill>
                      <a:srgbClr val="0070C0"/>
                    </a:solidFill>
                  </a:rPr>
                  <a:t>Given</a:t>
                </a:r>
                <a:r>
                  <a:rPr lang="en-US" altLang="zh-CN" sz="2400" dirty="0"/>
                  <a:t>: An array of numbers</a:t>
                </a:r>
              </a:p>
              <a:p>
                <a:pPr lvl="1" algn="just" eaLnBrk="1" hangingPunct="1"/>
                <a:r>
                  <a:rPr lang="en-US" altLang="zh-CN" sz="2400" dirty="0">
                    <a:solidFill>
                      <a:srgbClr val="92D050"/>
                    </a:solidFill>
                  </a:rPr>
                  <a:t>Partition</a:t>
                </a:r>
                <a:r>
                  <a:rPr lang="en-US" altLang="zh-CN" sz="2400" dirty="0"/>
                  <a:t>: Rearrange the array A[</a:t>
                </a:r>
                <a:r>
                  <a:rPr lang="en-US" altLang="zh-CN" sz="2400" dirty="0" err="1"/>
                  <a:t>p..r</a:t>
                </a:r>
                <a:r>
                  <a:rPr lang="en-US" altLang="zh-CN" sz="2400" dirty="0"/>
                  <a:t>] </a:t>
                </a:r>
                <a:r>
                  <a:rPr lang="en-US" altLang="zh-CN" sz="2400" dirty="0">
                    <a:solidFill>
                      <a:srgbClr val="FF0000"/>
                    </a:solidFill>
                  </a:rPr>
                  <a:t>in place </a:t>
                </a:r>
                <a:r>
                  <a:rPr lang="en-US" altLang="zh-CN" sz="2400" dirty="0"/>
                  <a:t>into two (possibly empty) subarrays A[p..q-1] and A[q+1..r ] such that </a:t>
                </a:r>
              </a:p>
              <a:p>
                <a:pPr marL="344487" lvl="1" indent="0" algn="just" eaLnBrk="1" hangingPunct="1">
                  <a:buNone/>
                </a:pPr>
                <a:r>
                  <a:rPr lang="en-US" altLang="zh-CN" sz="2400" dirty="0"/>
                  <a:t>	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sz="20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CN" sz="20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zh-CN" sz="20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]</m:t>
                    </m:r>
                    <m:r>
                      <a:rPr lang="en-US" altLang="zh-CN" sz="2000" i="1" dirty="0" smtClean="0">
                        <a:latin typeface="Cambria Math" panose="02040503050406030204" pitchFamily="18" charset="0"/>
                      </a:rPr>
                      <m:t>&lt; 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]&lt;</m:t>
                    </m:r>
                    <m:r>
                      <a:rPr lang="en-US" altLang="zh-CN" sz="2000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sz="2000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CN" sz="2000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zh-CN" sz="200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]  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𝑓𝑜𝑟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𝑎𝑛𝑦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zh-CN" altLang="en-US" sz="2000" i="1" dirty="0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zh-CN" altLang="en-US" sz="2000" i="1" dirty="0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zh-CN" sz="2000" i="1" dirty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zh-CN" sz="2000" i="1" dirty="0" smtClean="0">
                        <a:latin typeface="Cambria Math" panose="02040503050406030204" pitchFamily="18" charset="0"/>
                      </a:rPr>
                      <m:t>−1 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+1≤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zh-CN" altLang="en-US" sz="2000" i="1" dirty="0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zh-CN" sz="2000" i="1" dirty="0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endParaRPr lang="en-US" altLang="zh-CN" sz="2000" dirty="0"/>
              </a:p>
              <a:p>
                <a:pPr marL="344487" lvl="1" indent="0" algn="just" eaLnBrk="1" hangingPunct="1">
                  <a:buNone/>
                </a:pPr>
                <a:endParaRPr lang="en-US" altLang="zh-CN" sz="2400" dirty="0"/>
              </a:p>
              <a:p>
                <a:pPr marL="344487" lvl="1" indent="0" algn="just" eaLnBrk="1" hangingPunct="1">
                  <a:buNone/>
                </a:pPr>
                <a:endParaRPr lang="en-US" altLang="zh-CN" sz="2400" dirty="0"/>
              </a:p>
              <a:p>
                <a:pPr marL="344487" lvl="1" indent="0" algn="just" eaLnBrk="1" hangingPunct="1">
                  <a:buNone/>
                </a:pPr>
                <a:endParaRPr lang="en-US" altLang="zh-CN" sz="2400" dirty="0"/>
              </a:p>
              <a:p>
                <a:pPr marL="344487" lvl="1" indent="0" algn="just" eaLnBrk="1" hangingPunct="1">
                  <a:buNone/>
                </a:pPr>
                <a:endParaRPr lang="en-US" altLang="zh-CN" sz="2400" dirty="0"/>
              </a:p>
              <a:p>
                <a:pPr lvl="1" algn="just" eaLnBrk="1" hangingPunct="1"/>
                <a:r>
                  <a:rPr lang="en-US" altLang="zh-CN" sz="2400" dirty="0"/>
                  <a:t>x is called the </a:t>
                </a:r>
                <a:r>
                  <a:rPr lang="en-US" altLang="zh-CN" sz="2400" dirty="0">
                    <a:solidFill>
                      <a:srgbClr val="FF0000"/>
                    </a:solidFill>
                  </a:rPr>
                  <a:t>pivot</a:t>
                </a:r>
                <a:r>
                  <a:rPr lang="en-US" altLang="zh-CN" sz="2400" dirty="0"/>
                  <a:t>. Assume x = A[r]; if not, swap first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457200" y="836613"/>
                <a:ext cx="8229600" cy="5832747"/>
              </a:xfrm>
              <a:blipFill>
                <a:blip r:embed="rId2"/>
                <a:stretch>
                  <a:fillRect l="-593" t="-940" r="-1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77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4319" y="3429000"/>
            <a:ext cx="5616624" cy="1640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51231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Partition</a:t>
            </a:r>
            <a:endParaRPr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457200" y="836613"/>
                <a:ext cx="8229600" cy="5832747"/>
              </a:xfrm>
            </p:spPr>
            <p:txBody>
              <a:bodyPr/>
              <a:lstStyle/>
              <a:p>
                <a:pPr algn="just" eaLnBrk="1" hangingPunct="1"/>
                <a:r>
                  <a:rPr lang="en-US" altLang="zh-CN" sz="2800" dirty="0"/>
                  <a:t>Partition</a:t>
                </a:r>
              </a:p>
              <a:p>
                <a:pPr lvl="1" algn="just" eaLnBrk="1" hangingPunct="1"/>
                <a:r>
                  <a:rPr lang="en-US" altLang="zh-CN" sz="2400" dirty="0">
                    <a:solidFill>
                      <a:srgbClr val="0070C0"/>
                    </a:solidFill>
                  </a:rPr>
                  <a:t>Given</a:t>
                </a:r>
                <a:r>
                  <a:rPr lang="en-US" altLang="zh-CN" sz="2400" dirty="0"/>
                  <a:t>: An array of numbers</a:t>
                </a:r>
              </a:p>
              <a:p>
                <a:pPr lvl="1" algn="just" eaLnBrk="1" hangingPunct="1"/>
                <a:r>
                  <a:rPr lang="en-US" altLang="zh-CN" sz="2400" dirty="0">
                    <a:solidFill>
                      <a:srgbClr val="92D050"/>
                    </a:solidFill>
                  </a:rPr>
                  <a:t>Partition</a:t>
                </a:r>
                <a:r>
                  <a:rPr lang="en-US" altLang="zh-CN" sz="2400" dirty="0"/>
                  <a:t>: Rearrange the array A[</a:t>
                </a:r>
                <a:r>
                  <a:rPr lang="en-US" altLang="zh-CN" sz="2400" dirty="0" err="1"/>
                  <a:t>p..r</a:t>
                </a:r>
                <a:r>
                  <a:rPr lang="en-US" altLang="zh-CN" sz="2400" dirty="0"/>
                  <a:t>] </a:t>
                </a:r>
                <a:r>
                  <a:rPr lang="en-US" altLang="zh-CN" sz="2400" dirty="0">
                    <a:solidFill>
                      <a:srgbClr val="FF0000"/>
                    </a:solidFill>
                  </a:rPr>
                  <a:t>in place </a:t>
                </a:r>
                <a:r>
                  <a:rPr lang="en-US" altLang="zh-CN" sz="2400" dirty="0"/>
                  <a:t>into two (possibly empty) subarrays A[p..q-1] and A[q+1..r ] such that </a:t>
                </a:r>
              </a:p>
              <a:p>
                <a:pPr marL="344487" lvl="1" indent="0" algn="just" eaLnBrk="1" hangingPunct="1">
                  <a:buNone/>
                </a:pPr>
                <a:r>
                  <a:rPr lang="en-US" altLang="zh-CN" sz="2400" dirty="0"/>
                  <a:t>	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sz="20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CN" sz="20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zh-CN" sz="20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]</m:t>
                    </m:r>
                    <m:r>
                      <a:rPr lang="en-US" altLang="zh-CN" sz="2000" i="1" dirty="0" smtClean="0">
                        <a:latin typeface="Cambria Math" panose="02040503050406030204" pitchFamily="18" charset="0"/>
                      </a:rPr>
                      <m:t>&lt; 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]&lt;</m:t>
                    </m:r>
                    <m:r>
                      <a:rPr lang="en-US" altLang="zh-CN" sz="2000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sz="2000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CN" sz="2000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zh-CN" sz="200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]  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𝑓𝑜𝑟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𝑎𝑛𝑦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zh-CN" altLang="en-US" sz="2000" i="1" dirty="0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zh-CN" altLang="en-US" sz="2000" i="1" dirty="0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zh-CN" sz="2000" i="1" dirty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zh-CN" sz="2000" i="1" dirty="0" smtClean="0">
                        <a:latin typeface="Cambria Math" panose="02040503050406030204" pitchFamily="18" charset="0"/>
                      </a:rPr>
                      <m:t>−1 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+1≤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zh-CN" altLang="en-US" sz="2000" i="1" dirty="0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zh-CN" sz="2000" i="1" dirty="0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endParaRPr lang="en-US" altLang="zh-CN" sz="2000" dirty="0"/>
              </a:p>
              <a:p>
                <a:pPr marL="344487" lvl="1" indent="0" algn="just" eaLnBrk="1" hangingPunct="1">
                  <a:buNone/>
                </a:pPr>
                <a:endParaRPr lang="en-US" altLang="zh-CN" sz="2400" dirty="0"/>
              </a:p>
              <a:p>
                <a:pPr marL="344487" lvl="1" indent="0" algn="just" eaLnBrk="1" hangingPunct="1">
                  <a:buNone/>
                </a:pPr>
                <a:endParaRPr lang="en-US" altLang="zh-CN" sz="2400" dirty="0"/>
              </a:p>
              <a:p>
                <a:pPr marL="344487" lvl="1" indent="0" algn="just" eaLnBrk="1" hangingPunct="1">
                  <a:buNone/>
                </a:pPr>
                <a:endParaRPr lang="en-US" altLang="zh-CN" sz="2400" dirty="0"/>
              </a:p>
              <a:p>
                <a:pPr marL="344487" lvl="1" indent="0" algn="just" eaLnBrk="1" hangingPunct="1">
                  <a:buNone/>
                </a:pPr>
                <a:endParaRPr lang="en-US" altLang="zh-CN" sz="2400" dirty="0"/>
              </a:p>
              <a:p>
                <a:pPr lvl="1" algn="just" eaLnBrk="1" hangingPunct="1"/>
                <a:r>
                  <a:rPr lang="en-US" altLang="zh-CN" sz="2400" dirty="0"/>
                  <a:t>x is called the </a:t>
                </a:r>
                <a:r>
                  <a:rPr lang="en-US" altLang="zh-CN" sz="2400" dirty="0">
                    <a:solidFill>
                      <a:srgbClr val="FF0000"/>
                    </a:solidFill>
                  </a:rPr>
                  <a:t>pivot</a:t>
                </a:r>
                <a:r>
                  <a:rPr lang="en-US" altLang="zh-CN" sz="2400" dirty="0"/>
                  <a:t>. Assume x = A[r]; if not, swap first</a:t>
                </a:r>
              </a:p>
              <a:p>
                <a:pPr lvl="1" algn="just" eaLnBrk="1" hangingPunct="1"/>
                <a:r>
                  <a:rPr lang="en-US" altLang="zh-CN" sz="2400" dirty="0">
                    <a:solidFill>
                      <a:srgbClr val="92D050"/>
                    </a:solidFill>
                  </a:rPr>
                  <a:t>Quicksort</a:t>
                </a:r>
                <a:r>
                  <a:rPr lang="en-US" altLang="zh-CN" sz="2400" dirty="0"/>
                  <a:t> works by: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457200" y="836613"/>
                <a:ext cx="8229600" cy="5832747"/>
              </a:xfrm>
              <a:blipFill>
                <a:blip r:embed="rId2"/>
                <a:stretch>
                  <a:fillRect l="-593" t="-940" r="-1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78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4319" y="3429000"/>
            <a:ext cx="5616624" cy="1640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08936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Partition</a:t>
            </a:r>
            <a:endParaRPr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457200" y="836613"/>
                <a:ext cx="8229600" cy="5832747"/>
              </a:xfrm>
            </p:spPr>
            <p:txBody>
              <a:bodyPr/>
              <a:lstStyle/>
              <a:p>
                <a:pPr algn="just" eaLnBrk="1" hangingPunct="1"/>
                <a:r>
                  <a:rPr lang="en-US" altLang="zh-CN" sz="2800" dirty="0"/>
                  <a:t>Partition</a:t>
                </a:r>
              </a:p>
              <a:p>
                <a:pPr lvl="1" algn="just" eaLnBrk="1" hangingPunct="1"/>
                <a:r>
                  <a:rPr lang="en-US" altLang="zh-CN" sz="2400" dirty="0">
                    <a:solidFill>
                      <a:srgbClr val="0070C0"/>
                    </a:solidFill>
                  </a:rPr>
                  <a:t>Given</a:t>
                </a:r>
                <a:r>
                  <a:rPr lang="en-US" altLang="zh-CN" sz="2400" dirty="0"/>
                  <a:t>: An array of numbers</a:t>
                </a:r>
              </a:p>
              <a:p>
                <a:pPr lvl="1" algn="just" eaLnBrk="1" hangingPunct="1"/>
                <a:r>
                  <a:rPr lang="en-US" altLang="zh-CN" sz="2400" dirty="0">
                    <a:solidFill>
                      <a:srgbClr val="92D050"/>
                    </a:solidFill>
                  </a:rPr>
                  <a:t>Partition</a:t>
                </a:r>
                <a:r>
                  <a:rPr lang="en-US" altLang="zh-CN" sz="2400" dirty="0"/>
                  <a:t>: Rearrange the array A[</a:t>
                </a:r>
                <a:r>
                  <a:rPr lang="en-US" altLang="zh-CN" sz="2400" dirty="0" err="1"/>
                  <a:t>p..r</a:t>
                </a:r>
                <a:r>
                  <a:rPr lang="en-US" altLang="zh-CN" sz="2400" dirty="0"/>
                  <a:t>] </a:t>
                </a:r>
                <a:r>
                  <a:rPr lang="en-US" altLang="zh-CN" sz="2400" dirty="0">
                    <a:solidFill>
                      <a:srgbClr val="FF0000"/>
                    </a:solidFill>
                  </a:rPr>
                  <a:t>in place </a:t>
                </a:r>
                <a:r>
                  <a:rPr lang="en-US" altLang="zh-CN" sz="2400" dirty="0"/>
                  <a:t>into two (possibly empty) subarrays A[p..q-1] and A[q+1..r ] such that </a:t>
                </a:r>
              </a:p>
              <a:p>
                <a:pPr marL="344487" lvl="1" indent="0" algn="just" eaLnBrk="1" hangingPunct="1">
                  <a:buNone/>
                </a:pPr>
                <a:r>
                  <a:rPr lang="en-US" altLang="zh-CN" sz="2400" dirty="0"/>
                  <a:t>	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sz="20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CN" sz="20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zh-CN" sz="20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]</m:t>
                    </m:r>
                    <m:r>
                      <a:rPr lang="en-US" altLang="zh-CN" sz="2000" i="1" dirty="0" smtClean="0">
                        <a:latin typeface="Cambria Math" panose="02040503050406030204" pitchFamily="18" charset="0"/>
                      </a:rPr>
                      <m:t>&lt; 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]&lt;</m:t>
                    </m:r>
                    <m:r>
                      <a:rPr lang="en-US" altLang="zh-CN" sz="2000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sz="2000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CN" sz="2000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zh-CN" sz="200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]  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𝑓𝑜𝑟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𝑎𝑛𝑦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zh-CN" altLang="en-US" sz="2000" i="1" dirty="0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zh-CN" altLang="en-US" sz="2000" i="1" dirty="0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zh-CN" sz="2000" i="1" dirty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zh-CN" sz="2000" i="1" dirty="0" smtClean="0">
                        <a:latin typeface="Cambria Math" panose="02040503050406030204" pitchFamily="18" charset="0"/>
                      </a:rPr>
                      <m:t>−1 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+1≤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zh-CN" altLang="en-US" sz="2000" i="1" dirty="0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zh-CN" sz="2000" i="1" dirty="0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endParaRPr lang="en-US" altLang="zh-CN" sz="2000" dirty="0"/>
              </a:p>
              <a:p>
                <a:pPr marL="344487" lvl="1" indent="0" algn="just" eaLnBrk="1" hangingPunct="1">
                  <a:buNone/>
                </a:pPr>
                <a:endParaRPr lang="en-US" altLang="zh-CN" sz="2400" dirty="0"/>
              </a:p>
              <a:p>
                <a:pPr marL="344487" lvl="1" indent="0" algn="just" eaLnBrk="1" hangingPunct="1">
                  <a:buNone/>
                </a:pPr>
                <a:endParaRPr lang="en-US" altLang="zh-CN" sz="2400" dirty="0"/>
              </a:p>
              <a:p>
                <a:pPr marL="344487" lvl="1" indent="0" algn="just" eaLnBrk="1" hangingPunct="1">
                  <a:buNone/>
                </a:pPr>
                <a:endParaRPr lang="en-US" altLang="zh-CN" sz="2400" dirty="0"/>
              </a:p>
              <a:p>
                <a:pPr marL="344487" lvl="1" indent="0" algn="just" eaLnBrk="1" hangingPunct="1">
                  <a:buNone/>
                </a:pPr>
                <a:endParaRPr lang="en-US" altLang="zh-CN" sz="2400" dirty="0"/>
              </a:p>
              <a:p>
                <a:pPr lvl="1" algn="just" eaLnBrk="1" hangingPunct="1"/>
                <a:r>
                  <a:rPr lang="en-US" altLang="zh-CN" sz="2400" dirty="0"/>
                  <a:t>x is called the </a:t>
                </a:r>
                <a:r>
                  <a:rPr lang="en-US" altLang="zh-CN" sz="2400" dirty="0">
                    <a:solidFill>
                      <a:srgbClr val="FF0000"/>
                    </a:solidFill>
                  </a:rPr>
                  <a:t>pivot</a:t>
                </a:r>
                <a:r>
                  <a:rPr lang="en-US" altLang="zh-CN" sz="2400" dirty="0"/>
                  <a:t>. Assume x = A[r]; if not, swap first</a:t>
                </a:r>
              </a:p>
              <a:p>
                <a:pPr lvl="1" algn="just" eaLnBrk="1" hangingPunct="1"/>
                <a:r>
                  <a:rPr lang="en-US" altLang="zh-CN" sz="2400" dirty="0">
                    <a:solidFill>
                      <a:srgbClr val="92D050"/>
                    </a:solidFill>
                  </a:rPr>
                  <a:t>Quicksort</a:t>
                </a:r>
                <a:r>
                  <a:rPr lang="en-US" altLang="zh-CN" sz="2400" dirty="0"/>
                  <a:t> works by: </a:t>
                </a:r>
              </a:p>
              <a:p>
                <a:pPr lvl="2" algn="just" eaLnBrk="1" hangingPunct="1"/>
                <a:r>
                  <a:rPr lang="en-US" altLang="zh-CN" sz="2000" dirty="0"/>
                  <a:t>calling partition first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457200" y="836613"/>
                <a:ext cx="8229600" cy="5832747"/>
              </a:xfrm>
              <a:blipFill>
                <a:blip r:embed="rId2"/>
                <a:stretch>
                  <a:fillRect l="-593" t="-940" r="-1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79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4319" y="3429000"/>
            <a:ext cx="5616624" cy="1640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5633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980728"/>
            <a:ext cx="8229600" cy="5688632"/>
          </a:xfrm>
        </p:spPr>
        <p:txBody>
          <a:bodyPr/>
          <a:lstStyle/>
          <a:p>
            <a:pPr eaLnBrk="1" hangingPunct="1"/>
            <a:endParaRPr lang="en-US" altLang="zh-CN" sz="2800" dirty="0"/>
          </a:p>
          <a:p>
            <a:pPr eaLnBrk="1" hangingPunct="1"/>
            <a:endParaRPr lang="en-US" altLang="zh-CN" sz="2800" dirty="0"/>
          </a:p>
          <a:p>
            <a:pPr eaLnBrk="1" hangingPunct="1"/>
            <a:endParaRPr lang="en-US" altLang="zh-CN" sz="2800" dirty="0"/>
          </a:p>
          <a:p>
            <a:pPr eaLnBrk="1" hangingPunct="1"/>
            <a:endParaRPr lang="en-US" altLang="zh-CN" sz="2800" dirty="0"/>
          </a:p>
          <a:p>
            <a:pPr eaLnBrk="1" hangingPunct="1"/>
            <a:endParaRPr lang="en-US" altLang="zh-CN" sz="2800" dirty="0"/>
          </a:p>
          <a:p>
            <a:pPr eaLnBrk="1" hangingPunct="1"/>
            <a:endParaRPr lang="en-US" altLang="zh-CN" sz="2800" dirty="0"/>
          </a:p>
          <a:p>
            <a:pPr eaLnBrk="1" hangingPunct="1"/>
            <a:endParaRPr lang="en-US" altLang="zh-CN" sz="2800" dirty="0"/>
          </a:p>
          <a:p>
            <a:pPr eaLnBrk="1" hangingPunct="1"/>
            <a:endParaRPr lang="en-US" altLang="zh-CN" sz="2800" dirty="0"/>
          </a:p>
          <a:p>
            <a:pPr eaLnBrk="1" hangingPunct="1"/>
            <a:endParaRPr lang="en-US" altLang="zh-CN" sz="2800" dirty="0"/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The Polynomial Multiplication Problem</a:t>
            </a:r>
            <a:endParaRPr lang="en-US" altLang="zh-CN" dirty="0"/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8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2" name="图片 1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859375"/>
            <a:ext cx="8579296" cy="4861897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 bwMode="auto">
          <a:xfrm>
            <a:off x="241176" y="3501007"/>
            <a:ext cx="8794874" cy="23416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3521122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Partition</a:t>
            </a:r>
            <a:endParaRPr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457200" y="836613"/>
                <a:ext cx="8229600" cy="5832747"/>
              </a:xfrm>
            </p:spPr>
            <p:txBody>
              <a:bodyPr/>
              <a:lstStyle/>
              <a:p>
                <a:pPr algn="just" eaLnBrk="1" hangingPunct="1"/>
                <a:r>
                  <a:rPr lang="en-US" altLang="zh-CN" sz="2800" dirty="0"/>
                  <a:t>Partition</a:t>
                </a:r>
              </a:p>
              <a:p>
                <a:pPr lvl="1" algn="just" eaLnBrk="1" hangingPunct="1"/>
                <a:r>
                  <a:rPr lang="en-US" altLang="zh-CN" sz="2400" dirty="0">
                    <a:solidFill>
                      <a:srgbClr val="0070C0"/>
                    </a:solidFill>
                  </a:rPr>
                  <a:t>Given</a:t>
                </a:r>
                <a:r>
                  <a:rPr lang="en-US" altLang="zh-CN" sz="2400" dirty="0"/>
                  <a:t>: An array of numbers</a:t>
                </a:r>
              </a:p>
              <a:p>
                <a:pPr lvl="1" algn="just" eaLnBrk="1" hangingPunct="1"/>
                <a:r>
                  <a:rPr lang="en-US" altLang="zh-CN" sz="2400" dirty="0">
                    <a:solidFill>
                      <a:srgbClr val="92D050"/>
                    </a:solidFill>
                  </a:rPr>
                  <a:t>Partition</a:t>
                </a:r>
                <a:r>
                  <a:rPr lang="en-US" altLang="zh-CN" sz="2400" dirty="0"/>
                  <a:t>: Rearrange the array A[</a:t>
                </a:r>
                <a:r>
                  <a:rPr lang="en-US" altLang="zh-CN" sz="2400" dirty="0" err="1"/>
                  <a:t>p..r</a:t>
                </a:r>
                <a:r>
                  <a:rPr lang="en-US" altLang="zh-CN" sz="2400" dirty="0"/>
                  <a:t>] </a:t>
                </a:r>
                <a:r>
                  <a:rPr lang="en-US" altLang="zh-CN" sz="2400" dirty="0">
                    <a:solidFill>
                      <a:srgbClr val="FF0000"/>
                    </a:solidFill>
                  </a:rPr>
                  <a:t>in place </a:t>
                </a:r>
                <a:r>
                  <a:rPr lang="en-US" altLang="zh-CN" sz="2400" dirty="0"/>
                  <a:t>into two (possibly empty) subarrays A[p..q-1] and A[q+1..r ] such that </a:t>
                </a:r>
              </a:p>
              <a:p>
                <a:pPr marL="344487" lvl="1" indent="0" algn="just" eaLnBrk="1" hangingPunct="1">
                  <a:buNone/>
                </a:pPr>
                <a:r>
                  <a:rPr lang="en-US" altLang="zh-CN" sz="2400" dirty="0"/>
                  <a:t>	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sz="20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CN" sz="20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zh-CN" sz="20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]</m:t>
                    </m:r>
                    <m:r>
                      <a:rPr lang="en-US" altLang="zh-CN" sz="2000" i="1" dirty="0" smtClean="0">
                        <a:latin typeface="Cambria Math" panose="02040503050406030204" pitchFamily="18" charset="0"/>
                      </a:rPr>
                      <m:t>&lt; 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]&lt;</m:t>
                    </m:r>
                    <m:r>
                      <a:rPr lang="en-US" altLang="zh-CN" sz="2000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sz="2000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CN" sz="2000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zh-CN" sz="200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]  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𝑓𝑜𝑟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𝑎𝑛𝑦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zh-CN" altLang="en-US" sz="2000" i="1" dirty="0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zh-CN" altLang="en-US" sz="2000" i="1" dirty="0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zh-CN" sz="2000" i="1" dirty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zh-CN" sz="2000" i="1" dirty="0" smtClean="0">
                        <a:latin typeface="Cambria Math" panose="02040503050406030204" pitchFamily="18" charset="0"/>
                      </a:rPr>
                      <m:t>−1 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+1≤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zh-CN" altLang="en-US" sz="2000" i="1" dirty="0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zh-CN" sz="2000" i="1" dirty="0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endParaRPr lang="en-US" altLang="zh-CN" sz="2000" dirty="0"/>
              </a:p>
              <a:p>
                <a:pPr marL="344487" lvl="1" indent="0" algn="just" eaLnBrk="1" hangingPunct="1">
                  <a:buNone/>
                </a:pPr>
                <a:endParaRPr lang="en-US" altLang="zh-CN" sz="2400" dirty="0"/>
              </a:p>
              <a:p>
                <a:pPr marL="344487" lvl="1" indent="0" algn="just" eaLnBrk="1" hangingPunct="1">
                  <a:buNone/>
                </a:pPr>
                <a:endParaRPr lang="en-US" altLang="zh-CN" sz="2400" dirty="0"/>
              </a:p>
              <a:p>
                <a:pPr marL="344487" lvl="1" indent="0" algn="just" eaLnBrk="1" hangingPunct="1">
                  <a:buNone/>
                </a:pPr>
                <a:endParaRPr lang="en-US" altLang="zh-CN" sz="2400" dirty="0"/>
              </a:p>
              <a:p>
                <a:pPr marL="344487" lvl="1" indent="0" algn="just" eaLnBrk="1" hangingPunct="1">
                  <a:buNone/>
                </a:pPr>
                <a:endParaRPr lang="en-US" altLang="zh-CN" sz="2400" dirty="0"/>
              </a:p>
              <a:p>
                <a:pPr lvl="1" algn="just" eaLnBrk="1" hangingPunct="1"/>
                <a:r>
                  <a:rPr lang="en-US" altLang="zh-CN" sz="2400" dirty="0"/>
                  <a:t>x is called the </a:t>
                </a:r>
                <a:r>
                  <a:rPr lang="en-US" altLang="zh-CN" sz="2400" dirty="0">
                    <a:solidFill>
                      <a:srgbClr val="FF0000"/>
                    </a:solidFill>
                  </a:rPr>
                  <a:t>pivot</a:t>
                </a:r>
                <a:r>
                  <a:rPr lang="en-US" altLang="zh-CN" sz="2400" dirty="0"/>
                  <a:t>. Assume x = A[r]; if not, swap first</a:t>
                </a:r>
              </a:p>
              <a:p>
                <a:pPr lvl="1" algn="just" eaLnBrk="1" hangingPunct="1"/>
                <a:r>
                  <a:rPr lang="en-US" altLang="zh-CN" sz="2400" dirty="0">
                    <a:solidFill>
                      <a:srgbClr val="92D050"/>
                    </a:solidFill>
                  </a:rPr>
                  <a:t>Quicksort</a:t>
                </a:r>
                <a:r>
                  <a:rPr lang="en-US" altLang="zh-CN" sz="2400" dirty="0"/>
                  <a:t> works by: </a:t>
                </a:r>
              </a:p>
              <a:p>
                <a:pPr lvl="2" algn="just" eaLnBrk="1" hangingPunct="1"/>
                <a:r>
                  <a:rPr lang="en-US" altLang="zh-CN" sz="2000" dirty="0"/>
                  <a:t>calling partition first</a:t>
                </a:r>
              </a:p>
              <a:p>
                <a:pPr lvl="2" algn="just" eaLnBrk="1" hangingPunct="1"/>
                <a:r>
                  <a:rPr lang="en-US" altLang="zh-CN" sz="2000" dirty="0"/>
                  <a:t>recursively sorting A[          ] and A[           ]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457200" y="836613"/>
                <a:ext cx="8229600" cy="5832747"/>
              </a:xfrm>
              <a:blipFill>
                <a:blip r:embed="rId2"/>
                <a:stretch>
                  <a:fillRect l="-593" t="-940" r="-1111" b="-355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80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4319" y="3429000"/>
            <a:ext cx="5616624" cy="1640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53932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Partition</a:t>
            </a:r>
            <a:endParaRPr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457200" y="836613"/>
                <a:ext cx="8229600" cy="5832747"/>
              </a:xfrm>
            </p:spPr>
            <p:txBody>
              <a:bodyPr/>
              <a:lstStyle/>
              <a:p>
                <a:pPr algn="just" eaLnBrk="1" hangingPunct="1"/>
                <a:r>
                  <a:rPr lang="en-US" altLang="zh-CN" sz="2800" dirty="0"/>
                  <a:t>Partition</a:t>
                </a:r>
              </a:p>
              <a:p>
                <a:pPr lvl="1" algn="just" eaLnBrk="1" hangingPunct="1"/>
                <a:r>
                  <a:rPr lang="en-US" altLang="zh-CN" sz="2400" dirty="0">
                    <a:solidFill>
                      <a:srgbClr val="0070C0"/>
                    </a:solidFill>
                  </a:rPr>
                  <a:t>Given</a:t>
                </a:r>
                <a:r>
                  <a:rPr lang="en-US" altLang="zh-CN" sz="2400" dirty="0"/>
                  <a:t>: An array of numbers</a:t>
                </a:r>
              </a:p>
              <a:p>
                <a:pPr lvl="1" algn="just" eaLnBrk="1" hangingPunct="1"/>
                <a:r>
                  <a:rPr lang="en-US" altLang="zh-CN" sz="2400" dirty="0">
                    <a:solidFill>
                      <a:srgbClr val="92D050"/>
                    </a:solidFill>
                  </a:rPr>
                  <a:t>Partition</a:t>
                </a:r>
                <a:r>
                  <a:rPr lang="en-US" altLang="zh-CN" sz="2400" dirty="0"/>
                  <a:t>: Rearrange the array A[</a:t>
                </a:r>
                <a:r>
                  <a:rPr lang="en-US" altLang="zh-CN" sz="2400" dirty="0" err="1"/>
                  <a:t>p..r</a:t>
                </a:r>
                <a:r>
                  <a:rPr lang="en-US" altLang="zh-CN" sz="2400" dirty="0"/>
                  <a:t>] </a:t>
                </a:r>
                <a:r>
                  <a:rPr lang="en-US" altLang="zh-CN" sz="2400" dirty="0">
                    <a:solidFill>
                      <a:srgbClr val="FF0000"/>
                    </a:solidFill>
                  </a:rPr>
                  <a:t>in place </a:t>
                </a:r>
                <a:r>
                  <a:rPr lang="en-US" altLang="zh-CN" sz="2400" dirty="0"/>
                  <a:t>into two (possibly empty) subarrays A[p..q-1] and A[q+1..r ] such that </a:t>
                </a:r>
              </a:p>
              <a:p>
                <a:pPr marL="344487" lvl="1" indent="0" algn="just" eaLnBrk="1" hangingPunct="1">
                  <a:buNone/>
                </a:pPr>
                <a:r>
                  <a:rPr lang="en-US" altLang="zh-CN" sz="2400" dirty="0"/>
                  <a:t>	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sz="20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CN" sz="20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zh-CN" sz="20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]</m:t>
                    </m:r>
                    <m:r>
                      <a:rPr lang="en-US" altLang="zh-CN" sz="2000" i="1" dirty="0" smtClean="0">
                        <a:latin typeface="Cambria Math" panose="02040503050406030204" pitchFamily="18" charset="0"/>
                      </a:rPr>
                      <m:t>&lt; 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]&lt;</m:t>
                    </m:r>
                    <m:r>
                      <a:rPr lang="en-US" altLang="zh-CN" sz="2000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sz="2000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CN" sz="2000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zh-CN" sz="200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]  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𝑓𝑜𝑟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𝑎𝑛𝑦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zh-CN" altLang="en-US" sz="2000" i="1" dirty="0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zh-CN" altLang="en-US" sz="2000" i="1" dirty="0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zh-CN" sz="2000" i="1" dirty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zh-CN" sz="2000" i="1" dirty="0" smtClean="0">
                        <a:latin typeface="Cambria Math" panose="02040503050406030204" pitchFamily="18" charset="0"/>
                      </a:rPr>
                      <m:t>−1 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+1≤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zh-CN" altLang="en-US" sz="2000" i="1" dirty="0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zh-CN" sz="2000" i="1" dirty="0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endParaRPr lang="en-US" altLang="zh-CN" sz="2000" dirty="0"/>
              </a:p>
              <a:p>
                <a:pPr marL="344487" lvl="1" indent="0" algn="just" eaLnBrk="1" hangingPunct="1">
                  <a:buNone/>
                </a:pPr>
                <a:endParaRPr lang="en-US" altLang="zh-CN" sz="2400" dirty="0"/>
              </a:p>
              <a:p>
                <a:pPr marL="344487" lvl="1" indent="0" algn="just" eaLnBrk="1" hangingPunct="1">
                  <a:buNone/>
                </a:pPr>
                <a:endParaRPr lang="en-US" altLang="zh-CN" sz="2400" dirty="0"/>
              </a:p>
              <a:p>
                <a:pPr marL="344487" lvl="1" indent="0" algn="just" eaLnBrk="1" hangingPunct="1">
                  <a:buNone/>
                </a:pPr>
                <a:endParaRPr lang="en-US" altLang="zh-CN" sz="2400" dirty="0"/>
              </a:p>
              <a:p>
                <a:pPr marL="344487" lvl="1" indent="0" algn="just" eaLnBrk="1" hangingPunct="1">
                  <a:buNone/>
                </a:pPr>
                <a:endParaRPr lang="en-US" altLang="zh-CN" sz="2400" dirty="0"/>
              </a:p>
              <a:p>
                <a:pPr lvl="1" algn="just" eaLnBrk="1" hangingPunct="1"/>
                <a:r>
                  <a:rPr lang="en-US" altLang="zh-CN" sz="2400" dirty="0"/>
                  <a:t>x is called the </a:t>
                </a:r>
                <a:r>
                  <a:rPr lang="en-US" altLang="zh-CN" sz="2400" dirty="0">
                    <a:solidFill>
                      <a:srgbClr val="FF0000"/>
                    </a:solidFill>
                  </a:rPr>
                  <a:t>pivot</a:t>
                </a:r>
                <a:r>
                  <a:rPr lang="en-US" altLang="zh-CN" sz="2400" dirty="0"/>
                  <a:t>. Assume x = A[r]; if not, swap first</a:t>
                </a:r>
              </a:p>
              <a:p>
                <a:pPr lvl="1" algn="just" eaLnBrk="1" hangingPunct="1"/>
                <a:r>
                  <a:rPr lang="en-US" altLang="zh-CN" sz="2400" dirty="0">
                    <a:solidFill>
                      <a:srgbClr val="92D050"/>
                    </a:solidFill>
                  </a:rPr>
                  <a:t>Quicksort</a:t>
                </a:r>
                <a:r>
                  <a:rPr lang="en-US" altLang="zh-CN" sz="2400" dirty="0"/>
                  <a:t> works by: </a:t>
                </a:r>
              </a:p>
              <a:p>
                <a:pPr lvl="2" algn="just" eaLnBrk="1" hangingPunct="1"/>
                <a:r>
                  <a:rPr lang="en-US" altLang="zh-CN" sz="2000" dirty="0"/>
                  <a:t>calling partition first</a:t>
                </a:r>
              </a:p>
              <a:p>
                <a:pPr lvl="2" algn="just" eaLnBrk="1" hangingPunct="1"/>
                <a:r>
                  <a:rPr lang="en-US" altLang="zh-CN" sz="2000" dirty="0"/>
                  <a:t>recursively sorting A[p..q-1] and A[           ]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457200" y="836613"/>
                <a:ext cx="8229600" cy="5832747"/>
              </a:xfrm>
              <a:blipFill>
                <a:blip r:embed="rId2"/>
                <a:stretch>
                  <a:fillRect l="-593" t="-940" r="-1111" b="-355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81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4319" y="3429000"/>
            <a:ext cx="5616624" cy="1640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85717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Partition</a:t>
            </a:r>
            <a:endParaRPr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457200" y="836613"/>
                <a:ext cx="8229600" cy="5832747"/>
              </a:xfrm>
            </p:spPr>
            <p:txBody>
              <a:bodyPr/>
              <a:lstStyle/>
              <a:p>
                <a:pPr algn="just" eaLnBrk="1" hangingPunct="1"/>
                <a:r>
                  <a:rPr lang="en-US" altLang="zh-CN" sz="2800" dirty="0"/>
                  <a:t>Partition</a:t>
                </a:r>
              </a:p>
              <a:p>
                <a:pPr lvl="1" algn="just" eaLnBrk="1" hangingPunct="1"/>
                <a:r>
                  <a:rPr lang="en-US" altLang="zh-CN" sz="2400" dirty="0">
                    <a:solidFill>
                      <a:srgbClr val="0070C0"/>
                    </a:solidFill>
                  </a:rPr>
                  <a:t>Given</a:t>
                </a:r>
                <a:r>
                  <a:rPr lang="en-US" altLang="zh-CN" sz="2400" dirty="0"/>
                  <a:t>: An array of numbers</a:t>
                </a:r>
              </a:p>
              <a:p>
                <a:pPr lvl="1" algn="just" eaLnBrk="1" hangingPunct="1"/>
                <a:r>
                  <a:rPr lang="en-US" altLang="zh-CN" sz="2400" dirty="0">
                    <a:solidFill>
                      <a:srgbClr val="92D050"/>
                    </a:solidFill>
                  </a:rPr>
                  <a:t>Partition</a:t>
                </a:r>
                <a:r>
                  <a:rPr lang="en-US" altLang="zh-CN" sz="2400" dirty="0"/>
                  <a:t>: Rearrange the array A[</a:t>
                </a:r>
                <a:r>
                  <a:rPr lang="en-US" altLang="zh-CN" sz="2400" dirty="0" err="1"/>
                  <a:t>p..r</a:t>
                </a:r>
                <a:r>
                  <a:rPr lang="en-US" altLang="zh-CN" sz="2400" dirty="0"/>
                  <a:t>] </a:t>
                </a:r>
                <a:r>
                  <a:rPr lang="en-US" altLang="zh-CN" sz="2400" dirty="0">
                    <a:solidFill>
                      <a:srgbClr val="FF0000"/>
                    </a:solidFill>
                  </a:rPr>
                  <a:t>in place </a:t>
                </a:r>
                <a:r>
                  <a:rPr lang="en-US" altLang="zh-CN" sz="2400" dirty="0"/>
                  <a:t>into two (possibly empty) subarrays A[p..q-1] and A[q+1..r ] such that </a:t>
                </a:r>
              </a:p>
              <a:p>
                <a:pPr marL="344487" lvl="1" indent="0" algn="just" eaLnBrk="1" hangingPunct="1">
                  <a:buNone/>
                </a:pPr>
                <a:r>
                  <a:rPr lang="en-US" altLang="zh-CN" sz="2400" dirty="0"/>
                  <a:t>	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sz="20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CN" sz="20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zh-CN" sz="20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]</m:t>
                    </m:r>
                    <m:r>
                      <a:rPr lang="en-US" altLang="zh-CN" sz="2000" i="1" dirty="0" smtClean="0">
                        <a:latin typeface="Cambria Math" panose="02040503050406030204" pitchFamily="18" charset="0"/>
                      </a:rPr>
                      <m:t>&lt; 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]&lt;</m:t>
                    </m:r>
                    <m:r>
                      <a:rPr lang="en-US" altLang="zh-CN" sz="2000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sz="2000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CN" sz="2000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zh-CN" sz="200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]  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𝑓𝑜𝑟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𝑎𝑛𝑦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zh-CN" altLang="en-US" sz="2000" i="1" dirty="0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zh-CN" altLang="en-US" sz="2000" i="1" dirty="0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zh-CN" sz="2000" i="1" dirty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zh-CN" sz="2000" i="1" dirty="0" smtClean="0">
                        <a:latin typeface="Cambria Math" panose="02040503050406030204" pitchFamily="18" charset="0"/>
                      </a:rPr>
                      <m:t>−1 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+1≤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zh-CN" altLang="en-US" sz="2000" i="1" dirty="0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zh-CN" sz="2000" i="1" dirty="0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endParaRPr lang="en-US" altLang="zh-CN" sz="2000" dirty="0"/>
              </a:p>
              <a:p>
                <a:pPr marL="344487" lvl="1" indent="0" algn="just" eaLnBrk="1" hangingPunct="1">
                  <a:buNone/>
                </a:pPr>
                <a:endParaRPr lang="en-US" altLang="zh-CN" sz="2400" dirty="0"/>
              </a:p>
              <a:p>
                <a:pPr marL="344487" lvl="1" indent="0" algn="just" eaLnBrk="1" hangingPunct="1">
                  <a:buNone/>
                </a:pPr>
                <a:endParaRPr lang="en-US" altLang="zh-CN" sz="2400" dirty="0"/>
              </a:p>
              <a:p>
                <a:pPr marL="344487" lvl="1" indent="0" algn="just" eaLnBrk="1" hangingPunct="1">
                  <a:buNone/>
                </a:pPr>
                <a:endParaRPr lang="en-US" altLang="zh-CN" sz="2400" dirty="0"/>
              </a:p>
              <a:p>
                <a:pPr marL="344487" lvl="1" indent="0" algn="just" eaLnBrk="1" hangingPunct="1">
                  <a:buNone/>
                </a:pPr>
                <a:endParaRPr lang="en-US" altLang="zh-CN" sz="2400" dirty="0"/>
              </a:p>
              <a:p>
                <a:pPr lvl="1" algn="just" eaLnBrk="1" hangingPunct="1"/>
                <a:r>
                  <a:rPr lang="en-US" altLang="zh-CN" sz="2400" dirty="0"/>
                  <a:t>x is called the </a:t>
                </a:r>
                <a:r>
                  <a:rPr lang="en-US" altLang="zh-CN" sz="2400" dirty="0">
                    <a:solidFill>
                      <a:srgbClr val="FF0000"/>
                    </a:solidFill>
                  </a:rPr>
                  <a:t>pivot</a:t>
                </a:r>
                <a:r>
                  <a:rPr lang="en-US" altLang="zh-CN" sz="2400" dirty="0"/>
                  <a:t>. Assume x = A[r]; if not, swap first</a:t>
                </a:r>
              </a:p>
              <a:p>
                <a:pPr lvl="1" algn="just" eaLnBrk="1" hangingPunct="1"/>
                <a:r>
                  <a:rPr lang="en-US" altLang="zh-CN" sz="2400" dirty="0">
                    <a:solidFill>
                      <a:srgbClr val="92D050"/>
                    </a:solidFill>
                  </a:rPr>
                  <a:t>Quicksort</a:t>
                </a:r>
                <a:r>
                  <a:rPr lang="en-US" altLang="zh-CN" sz="2400" dirty="0"/>
                  <a:t> works by: </a:t>
                </a:r>
              </a:p>
              <a:p>
                <a:pPr lvl="2" algn="just" eaLnBrk="1" hangingPunct="1"/>
                <a:r>
                  <a:rPr lang="en-US" altLang="zh-CN" sz="2000" dirty="0"/>
                  <a:t>calling partition first</a:t>
                </a:r>
              </a:p>
              <a:p>
                <a:pPr lvl="2" algn="just" eaLnBrk="1" hangingPunct="1"/>
                <a:r>
                  <a:rPr lang="en-US" altLang="zh-CN" sz="2000" dirty="0"/>
                  <a:t>recursively sorting A[p..q-1] and A[q+1..r]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457200" y="836613"/>
                <a:ext cx="8229600" cy="5832747"/>
              </a:xfrm>
              <a:blipFill>
                <a:blip r:embed="rId2"/>
                <a:stretch>
                  <a:fillRect l="-593" t="-940" r="-1111" b="-355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82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4319" y="3429000"/>
            <a:ext cx="5616624" cy="1640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00161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Partition</a:t>
            </a:r>
            <a:endParaRPr lang="en-US" altLang="zh-CN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836613"/>
            <a:ext cx="8229600" cy="5832747"/>
          </a:xfrm>
        </p:spPr>
        <p:txBody>
          <a:bodyPr/>
          <a:lstStyle/>
          <a:p>
            <a:pPr eaLnBrk="1" hangingPunct="1"/>
            <a:r>
              <a:rPr lang="en-US" altLang="zh-CN" sz="2800" dirty="0"/>
              <a:t>The idea of Partition(A, p, r)</a:t>
            </a:r>
          </a:p>
          <a:p>
            <a:pPr lvl="1" eaLnBrk="1" hangingPunct="1"/>
            <a:r>
              <a:rPr lang="en-US" altLang="zh-CN" sz="2400" dirty="0"/>
              <a:t>Use A[r] as the pivot, and grow partition from left to right</a:t>
            </a:r>
          </a:p>
          <a:p>
            <a:pPr marL="344487" lvl="1" indent="0" eaLnBrk="1" hangingPunct="1">
              <a:buNone/>
            </a:pPr>
            <a:endParaRPr lang="en-US" altLang="zh-CN" sz="2400" dirty="0"/>
          </a:p>
          <a:p>
            <a:pPr marL="344487" lvl="1" indent="0" eaLnBrk="1" hangingPunct="1">
              <a:buNone/>
            </a:pPr>
            <a:endParaRPr lang="en-US" altLang="zh-CN" sz="2400" dirty="0"/>
          </a:p>
          <a:p>
            <a:pPr marL="344487" lvl="1" indent="0" eaLnBrk="1" hangingPunct="1">
              <a:buNone/>
            </a:pPr>
            <a:endParaRPr lang="en-US" altLang="zh-CN" sz="2400" dirty="0"/>
          </a:p>
          <a:p>
            <a:pPr marL="344487" lvl="1" indent="0" eaLnBrk="1" hangingPunct="1">
              <a:buNone/>
            </a:pPr>
            <a:endParaRPr lang="en-US" altLang="zh-CN" sz="2400" dirty="0"/>
          </a:p>
          <a:p>
            <a:pPr marL="344487" lvl="1" indent="0" eaLnBrk="1" hangingPunct="1">
              <a:buNone/>
            </a:pPr>
            <a:endParaRPr lang="en-US" altLang="zh-CN" sz="2400" dirty="0"/>
          </a:p>
          <a:p>
            <a:pPr marL="344487" lvl="1" indent="0" eaLnBrk="1" hangingPunct="1">
              <a:buNone/>
            </a:pPr>
            <a:endParaRPr lang="en-US" altLang="zh-CN" sz="2400" dirty="0"/>
          </a:p>
          <a:p>
            <a:pPr marL="344487" lvl="1" indent="0" eaLnBrk="1" hangingPunct="1">
              <a:buNone/>
            </a:pPr>
            <a:endParaRPr lang="en-US" altLang="zh-CN" sz="2000" dirty="0"/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83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2204864"/>
            <a:ext cx="6451409" cy="1680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6341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Partition</a:t>
            </a:r>
            <a:endParaRPr lang="en-US" altLang="zh-CN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836613"/>
            <a:ext cx="8229600" cy="5832747"/>
          </a:xfrm>
        </p:spPr>
        <p:txBody>
          <a:bodyPr/>
          <a:lstStyle/>
          <a:p>
            <a:pPr eaLnBrk="1" hangingPunct="1"/>
            <a:r>
              <a:rPr lang="en-US" altLang="zh-CN" sz="2800" dirty="0"/>
              <a:t>The idea of Partition(A, p, r)</a:t>
            </a:r>
          </a:p>
          <a:p>
            <a:pPr lvl="1" eaLnBrk="1" hangingPunct="1"/>
            <a:r>
              <a:rPr lang="en-US" altLang="zh-CN" sz="2400" dirty="0"/>
              <a:t>Use A[r] as the pivot, and grow partition from left to right</a:t>
            </a:r>
          </a:p>
          <a:p>
            <a:pPr marL="344487" lvl="1" indent="0" eaLnBrk="1" hangingPunct="1">
              <a:buNone/>
            </a:pPr>
            <a:endParaRPr lang="en-US" altLang="zh-CN" sz="2400" dirty="0"/>
          </a:p>
          <a:p>
            <a:pPr marL="344487" lvl="1" indent="0" eaLnBrk="1" hangingPunct="1">
              <a:buNone/>
            </a:pPr>
            <a:endParaRPr lang="en-US" altLang="zh-CN" sz="2400" dirty="0"/>
          </a:p>
          <a:p>
            <a:pPr marL="344487" lvl="1" indent="0" eaLnBrk="1" hangingPunct="1">
              <a:buNone/>
            </a:pPr>
            <a:endParaRPr lang="en-US" altLang="zh-CN" sz="2400" dirty="0"/>
          </a:p>
          <a:p>
            <a:pPr marL="344487" lvl="1" indent="0" eaLnBrk="1" hangingPunct="1">
              <a:buNone/>
            </a:pPr>
            <a:endParaRPr lang="en-US" altLang="zh-CN" sz="2400" dirty="0"/>
          </a:p>
          <a:p>
            <a:pPr marL="344487" lvl="1" indent="0" eaLnBrk="1" hangingPunct="1">
              <a:buNone/>
            </a:pPr>
            <a:endParaRPr lang="en-US" altLang="zh-CN" sz="2400" dirty="0"/>
          </a:p>
          <a:p>
            <a:pPr marL="344487" lvl="1" indent="0" eaLnBrk="1" hangingPunct="1">
              <a:buNone/>
            </a:pPr>
            <a:endParaRPr lang="en-US" altLang="zh-CN" sz="2400" dirty="0"/>
          </a:p>
          <a:p>
            <a:pPr lvl="1" eaLnBrk="1" hangingPunct="1"/>
            <a:r>
              <a:rPr lang="en-US" altLang="zh-CN" sz="2400" dirty="0"/>
              <a:t>Initially (</a:t>
            </a:r>
            <a:r>
              <a:rPr lang="en-US" altLang="zh-CN" sz="2400" dirty="0" err="1"/>
              <a:t>i</a:t>
            </a:r>
            <a:r>
              <a:rPr lang="en-US" altLang="zh-CN" sz="2400" dirty="0"/>
              <a:t>, j) = (p–1, p)</a:t>
            </a:r>
          </a:p>
          <a:p>
            <a:pPr lvl="1" eaLnBrk="1" hangingPunct="1"/>
            <a:r>
              <a:rPr lang="en-US" altLang="zh-CN" sz="2400" dirty="0"/>
              <a:t>Increase j by 1 each time to find a place for A[j]</a:t>
            </a:r>
          </a:p>
          <a:p>
            <a:pPr marL="344487" lvl="1" indent="0" eaLnBrk="1" hangingPunct="1">
              <a:buNone/>
            </a:pPr>
            <a:r>
              <a:rPr lang="en-US" altLang="zh-CN" sz="2400" dirty="0"/>
              <a:t>	At the same time increase </a:t>
            </a:r>
            <a:r>
              <a:rPr lang="en-US" altLang="zh-CN" sz="2400" dirty="0" err="1"/>
              <a:t>i</a:t>
            </a:r>
            <a:r>
              <a:rPr lang="en-US" altLang="zh-CN" sz="2400" dirty="0"/>
              <a:t> when necessary</a:t>
            </a:r>
          </a:p>
          <a:p>
            <a:pPr lvl="1" eaLnBrk="1" hangingPunct="1"/>
            <a:r>
              <a:rPr lang="en-US" altLang="zh-CN" sz="2400" dirty="0"/>
              <a:t>Stops when j = r</a:t>
            </a:r>
          </a:p>
          <a:p>
            <a:pPr marL="344487" lvl="1" indent="0" eaLnBrk="1" hangingPunct="1">
              <a:buNone/>
            </a:pPr>
            <a:endParaRPr lang="en-US" altLang="zh-CN" sz="2000" dirty="0"/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84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2204864"/>
            <a:ext cx="6451409" cy="1680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17346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Partition</a:t>
            </a:r>
            <a:endParaRPr lang="en-US" altLang="zh-CN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836613"/>
            <a:ext cx="8229600" cy="6120779"/>
          </a:xfrm>
        </p:spPr>
        <p:txBody>
          <a:bodyPr/>
          <a:lstStyle/>
          <a:p>
            <a:pPr eaLnBrk="1" hangingPunct="1"/>
            <a:r>
              <a:rPr lang="en-US" altLang="zh-CN" sz="2800" dirty="0"/>
              <a:t>One Iteration of the Procedure Partition</a:t>
            </a:r>
          </a:p>
          <a:p>
            <a:pPr lvl="1" eaLnBrk="1" hangingPunct="1"/>
            <a:r>
              <a:rPr lang="en-US" altLang="zh-CN" sz="2400" dirty="0"/>
              <a:t>Increase j by 1 each time to find a place for A[j]</a:t>
            </a:r>
          </a:p>
          <a:p>
            <a:pPr marL="344487" lvl="1" indent="0" eaLnBrk="1" hangingPunct="1">
              <a:buNone/>
            </a:pPr>
            <a:r>
              <a:rPr lang="en-US" altLang="zh-CN" sz="2400" dirty="0"/>
              <a:t>	At the same time increase </a:t>
            </a:r>
            <a:r>
              <a:rPr lang="en-US" altLang="zh-CN" sz="2400" dirty="0" err="1"/>
              <a:t>i</a:t>
            </a:r>
            <a:r>
              <a:rPr lang="en-US" altLang="zh-CN" sz="2400" dirty="0"/>
              <a:t> when necessary</a:t>
            </a:r>
          </a:p>
          <a:p>
            <a:pPr marL="344487" lvl="1" indent="0" eaLnBrk="1" hangingPunct="1">
              <a:buNone/>
            </a:pPr>
            <a:endParaRPr lang="en-US" altLang="zh-CN" sz="2400" dirty="0"/>
          </a:p>
          <a:p>
            <a:pPr marL="344487" lvl="1" indent="0" eaLnBrk="1" hangingPunct="1">
              <a:buNone/>
            </a:pPr>
            <a:endParaRPr lang="en-US" altLang="zh-CN" sz="2400" dirty="0"/>
          </a:p>
          <a:p>
            <a:pPr marL="344487" lvl="1" indent="0" eaLnBrk="1" hangingPunct="1">
              <a:buNone/>
            </a:pPr>
            <a:endParaRPr lang="en-US" altLang="zh-CN" sz="2400" dirty="0"/>
          </a:p>
          <a:p>
            <a:pPr marL="344487" lvl="1" indent="0" eaLnBrk="1" hangingPunct="1">
              <a:buNone/>
            </a:pPr>
            <a:endParaRPr lang="en-US" altLang="zh-CN" sz="2400" dirty="0"/>
          </a:p>
          <a:p>
            <a:pPr marL="344487" lvl="1" indent="0" eaLnBrk="1" hangingPunct="1">
              <a:buNone/>
            </a:pPr>
            <a:endParaRPr lang="en-US" altLang="zh-CN" sz="2400" dirty="0"/>
          </a:p>
          <a:p>
            <a:pPr marL="344487" lvl="1" indent="0" eaLnBrk="1" hangingPunct="1">
              <a:buNone/>
            </a:pPr>
            <a:endParaRPr lang="en-US" altLang="zh-CN" sz="2400" dirty="0"/>
          </a:p>
          <a:p>
            <a:pPr marL="344487" lvl="1" indent="0" eaLnBrk="1" hangingPunct="1">
              <a:buNone/>
            </a:pPr>
            <a:endParaRPr lang="en-US" altLang="zh-CN" sz="2400" dirty="0"/>
          </a:p>
          <a:p>
            <a:pPr marL="344487" lvl="1" indent="0" eaLnBrk="1" hangingPunct="1">
              <a:buNone/>
            </a:pPr>
            <a:endParaRPr lang="en-US" altLang="zh-CN" sz="2400" dirty="0"/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85</a:t>
            </a:fld>
            <a:endParaRPr lang="en-US" altLang="zh-CN" sz="1200" b="0"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3661859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Partition</a:t>
            </a:r>
            <a:endParaRPr lang="en-US" altLang="zh-CN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836613"/>
            <a:ext cx="8229600" cy="6120779"/>
          </a:xfrm>
        </p:spPr>
        <p:txBody>
          <a:bodyPr/>
          <a:lstStyle/>
          <a:p>
            <a:pPr eaLnBrk="1" hangingPunct="1"/>
            <a:r>
              <a:rPr lang="en-US" altLang="zh-CN" sz="2800" dirty="0"/>
              <a:t>One Iteration of the Procedure Partition</a:t>
            </a:r>
          </a:p>
          <a:p>
            <a:pPr lvl="1" eaLnBrk="1" hangingPunct="1"/>
            <a:r>
              <a:rPr lang="en-US" altLang="zh-CN" sz="2400" dirty="0"/>
              <a:t>Increase j by 1 each time to find a place for A[j]</a:t>
            </a:r>
          </a:p>
          <a:p>
            <a:pPr marL="344487" lvl="1" indent="0" eaLnBrk="1" hangingPunct="1">
              <a:buNone/>
            </a:pPr>
            <a:r>
              <a:rPr lang="en-US" altLang="zh-CN" sz="2400" dirty="0"/>
              <a:t>	At the same time increase </a:t>
            </a:r>
            <a:r>
              <a:rPr lang="en-US" altLang="zh-CN" sz="2400" dirty="0" err="1"/>
              <a:t>i</a:t>
            </a:r>
            <a:r>
              <a:rPr lang="en-US" altLang="zh-CN" sz="2400" dirty="0"/>
              <a:t> when necessary</a:t>
            </a:r>
          </a:p>
          <a:p>
            <a:pPr marL="344487" lvl="1" indent="0" eaLnBrk="1" hangingPunct="1">
              <a:buNone/>
            </a:pPr>
            <a:endParaRPr lang="en-US" altLang="zh-CN" sz="2400" dirty="0"/>
          </a:p>
          <a:p>
            <a:pPr marL="344487" lvl="1" indent="0" eaLnBrk="1" hangingPunct="1">
              <a:buNone/>
            </a:pPr>
            <a:endParaRPr lang="en-US" altLang="zh-CN" sz="2400" dirty="0"/>
          </a:p>
          <a:p>
            <a:pPr marL="344487" lvl="1" indent="0" eaLnBrk="1" hangingPunct="1">
              <a:buNone/>
            </a:pPr>
            <a:endParaRPr lang="en-US" altLang="zh-CN" sz="2400" dirty="0"/>
          </a:p>
          <a:p>
            <a:pPr marL="344487" lvl="1" indent="0" eaLnBrk="1" hangingPunct="1">
              <a:buNone/>
            </a:pPr>
            <a:endParaRPr lang="en-US" altLang="zh-CN" sz="2400" dirty="0"/>
          </a:p>
          <a:p>
            <a:pPr marL="344487" lvl="1" indent="0" eaLnBrk="1" hangingPunct="1">
              <a:buNone/>
            </a:pPr>
            <a:endParaRPr lang="en-US" altLang="zh-CN" sz="2400" dirty="0"/>
          </a:p>
          <a:p>
            <a:pPr marL="344487" lvl="1" indent="0" eaLnBrk="1" hangingPunct="1">
              <a:buNone/>
            </a:pPr>
            <a:endParaRPr lang="en-US" altLang="zh-CN" sz="2400" dirty="0"/>
          </a:p>
          <a:p>
            <a:pPr marL="344487" lvl="1" indent="0" eaLnBrk="1" hangingPunct="1">
              <a:buNone/>
            </a:pPr>
            <a:endParaRPr lang="en-US" altLang="zh-CN" sz="2400" dirty="0"/>
          </a:p>
          <a:p>
            <a:pPr marL="344487" lvl="1" indent="0" eaLnBrk="1" hangingPunct="1">
              <a:buNone/>
            </a:pPr>
            <a:endParaRPr lang="en-US" altLang="zh-CN" sz="2400" dirty="0"/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86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/>
          <a:srcRect b="3380"/>
          <a:stretch/>
        </p:blipFill>
        <p:spPr>
          <a:xfrm>
            <a:off x="1547664" y="2204864"/>
            <a:ext cx="4392488" cy="3613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41157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Partition</a:t>
            </a:r>
            <a:endParaRPr lang="en-US" altLang="zh-CN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836613"/>
            <a:ext cx="8229600" cy="6120779"/>
          </a:xfrm>
        </p:spPr>
        <p:txBody>
          <a:bodyPr/>
          <a:lstStyle/>
          <a:p>
            <a:pPr eaLnBrk="1" hangingPunct="1"/>
            <a:r>
              <a:rPr lang="en-US" altLang="zh-CN" sz="2800" dirty="0"/>
              <a:t>One Iteration of the Procedure Partition</a:t>
            </a:r>
          </a:p>
          <a:p>
            <a:pPr lvl="1" eaLnBrk="1" hangingPunct="1"/>
            <a:r>
              <a:rPr lang="en-US" altLang="zh-CN" sz="2400" dirty="0"/>
              <a:t>Increase j by 1 each time to find a place for A[j]</a:t>
            </a:r>
          </a:p>
          <a:p>
            <a:pPr marL="344487" lvl="1" indent="0" eaLnBrk="1" hangingPunct="1">
              <a:buNone/>
            </a:pPr>
            <a:r>
              <a:rPr lang="en-US" altLang="zh-CN" sz="2400" dirty="0"/>
              <a:t>	At the same time increase </a:t>
            </a:r>
            <a:r>
              <a:rPr lang="en-US" altLang="zh-CN" sz="2400" dirty="0" err="1"/>
              <a:t>i</a:t>
            </a:r>
            <a:r>
              <a:rPr lang="en-US" altLang="zh-CN" sz="2400" dirty="0"/>
              <a:t> when necessary</a:t>
            </a:r>
          </a:p>
          <a:p>
            <a:pPr marL="344487" lvl="1" indent="0" eaLnBrk="1" hangingPunct="1">
              <a:buNone/>
            </a:pPr>
            <a:endParaRPr lang="en-US" altLang="zh-CN" sz="2400" dirty="0"/>
          </a:p>
          <a:p>
            <a:pPr marL="344487" lvl="1" indent="0" eaLnBrk="1" hangingPunct="1">
              <a:buNone/>
            </a:pPr>
            <a:endParaRPr lang="en-US" altLang="zh-CN" sz="2400" dirty="0"/>
          </a:p>
          <a:p>
            <a:pPr marL="344487" lvl="1" indent="0" eaLnBrk="1" hangingPunct="1">
              <a:buNone/>
            </a:pPr>
            <a:endParaRPr lang="en-US" altLang="zh-CN" sz="2400" dirty="0"/>
          </a:p>
          <a:p>
            <a:pPr marL="344487" lvl="1" indent="0" eaLnBrk="1" hangingPunct="1">
              <a:buNone/>
            </a:pPr>
            <a:endParaRPr lang="en-US" altLang="zh-CN" sz="2400" dirty="0"/>
          </a:p>
          <a:p>
            <a:pPr marL="344487" lvl="1" indent="0" eaLnBrk="1" hangingPunct="1">
              <a:buNone/>
            </a:pPr>
            <a:endParaRPr lang="en-US" altLang="zh-CN" sz="2400" dirty="0"/>
          </a:p>
          <a:p>
            <a:pPr marL="344487" lvl="1" indent="0" eaLnBrk="1" hangingPunct="1">
              <a:buNone/>
            </a:pPr>
            <a:endParaRPr lang="en-US" altLang="zh-CN" sz="2400" dirty="0"/>
          </a:p>
          <a:p>
            <a:pPr marL="344487" lvl="1" indent="0" eaLnBrk="1" hangingPunct="1">
              <a:buNone/>
            </a:pPr>
            <a:endParaRPr lang="en-US" altLang="zh-CN" sz="2400" dirty="0"/>
          </a:p>
          <a:p>
            <a:pPr marL="344487" lvl="1" indent="0" eaLnBrk="1" hangingPunct="1">
              <a:buNone/>
            </a:pPr>
            <a:endParaRPr lang="en-US" altLang="zh-CN" sz="2400" dirty="0"/>
          </a:p>
          <a:p>
            <a:pPr lvl="1" eaLnBrk="1" hangingPunct="1"/>
            <a:r>
              <a:rPr lang="en-US" altLang="zh-CN" sz="2400" dirty="0"/>
              <a:t>Case (A): Only increase j by 1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87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/>
          <a:srcRect b="3380"/>
          <a:stretch/>
        </p:blipFill>
        <p:spPr>
          <a:xfrm>
            <a:off x="1547664" y="2204864"/>
            <a:ext cx="4392488" cy="3613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86568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Partition</a:t>
            </a:r>
            <a:endParaRPr lang="en-US" altLang="zh-CN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836613"/>
            <a:ext cx="8229600" cy="6120779"/>
          </a:xfrm>
        </p:spPr>
        <p:txBody>
          <a:bodyPr/>
          <a:lstStyle/>
          <a:p>
            <a:pPr eaLnBrk="1" hangingPunct="1"/>
            <a:r>
              <a:rPr lang="en-US" altLang="zh-CN" sz="2800" dirty="0"/>
              <a:t>One Iteration of the Procedure Partition</a:t>
            </a:r>
          </a:p>
          <a:p>
            <a:pPr lvl="1" eaLnBrk="1" hangingPunct="1"/>
            <a:r>
              <a:rPr lang="en-US" altLang="zh-CN" sz="2400" dirty="0"/>
              <a:t>Increase j by 1 each time to find a place for A[j]</a:t>
            </a:r>
          </a:p>
          <a:p>
            <a:pPr marL="344487" lvl="1" indent="0" eaLnBrk="1" hangingPunct="1">
              <a:buNone/>
            </a:pPr>
            <a:r>
              <a:rPr lang="en-US" altLang="zh-CN" sz="2400" dirty="0"/>
              <a:t>	At the same time increase </a:t>
            </a:r>
            <a:r>
              <a:rPr lang="en-US" altLang="zh-CN" sz="2400" dirty="0" err="1"/>
              <a:t>i</a:t>
            </a:r>
            <a:r>
              <a:rPr lang="en-US" altLang="zh-CN" sz="2400" dirty="0"/>
              <a:t> when necessary</a:t>
            </a:r>
          </a:p>
          <a:p>
            <a:pPr marL="344487" lvl="1" indent="0" eaLnBrk="1" hangingPunct="1">
              <a:buNone/>
            </a:pPr>
            <a:endParaRPr lang="en-US" altLang="zh-CN" sz="2400" dirty="0"/>
          </a:p>
          <a:p>
            <a:pPr marL="344487" lvl="1" indent="0" eaLnBrk="1" hangingPunct="1">
              <a:buNone/>
            </a:pPr>
            <a:endParaRPr lang="en-US" altLang="zh-CN" sz="2400" dirty="0"/>
          </a:p>
          <a:p>
            <a:pPr marL="344487" lvl="1" indent="0" eaLnBrk="1" hangingPunct="1">
              <a:buNone/>
            </a:pPr>
            <a:endParaRPr lang="en-US" altLang="zh-CN" sz="2400" dirty="0"/>
          </a:p>
          <a:p>
            <a:pPr marL="344487" lvl="1" indent="0" eaLnBrk="1" hangingPunct="1">
              <a:buNone/>
            </a:pPr>
            <a:endParaRPr lang="en-US" altLang="zh-CN" sz="2400" dirty="0"/>
          </a:p>
          <a:p>
            <a:pPr marL="344487" lvl="1" indent="0" eaLnBrk="1" hangingPunct="1">
              <a:buNone/>
            </a:pPr>
            <a:endParaRPr lang="en-US" altLang="zh-CN" sz="2400" dirty="0"/>
          </a:p>
          <a:p>
            <a:pPr marL="344487" lvl="1" indent="0" eaLnBrk="1" hangingPunct="1">
              <a:buNone/>
            </a:pPr>
            <a:endParaRPr lang="en-US" altLang="zh-CN" sz="2400" dirty="0"/>
          </a:p>
          <a:p>
            <a:pPr marL="344487" lvl="1" indent="0" eaLnBrk="1" hangingPunct="1">
              <a:buNone/>
            </a:pPr>
            <a:endParaRPr lang="en-US" altLang="zh-CN" sz="2400" dirty="0"/>
          </a:p>
          <a:p>
            <a:pPr marL="344487" lvl="1" indent="0" eaLnBrk="1" hangingPunct="1">
              <a:buNone/>
            </a:pPr>
            <a:endParaRPr lang="en-US" altLang="zh-CN" sz="2400" dirty="0"/>
          </a:p>
          <a:p>
            <a:pPr lvl="1" eaLnBrk="1" hangingPunct="1"/>
            <a:r>
              <a:rPr lang="en-US" altLang="zh-CN" sz="2400" dirty="0"/>
              <a:t>Case (A): Only increase j by 1</a:t>
            </a:r>
          </a:p>
          <a:p>
            <a:pPr lvl="1" eaLnBrk="1" hangingPunct="1"/>
            <a:r>
              <a:rPr lang="en-US" altLang="zh-CN" sz="2400" dirty="0"/>
              <a:t>Case (B): </a:t>
            </a:r>
            <a:r>
              <a:rPr lang="en-US" altLang="zh-CN" sz="2400" dirty="0" err="1"/>
              <a:t>i</a:t>
            </a:r>
            <a:r>
              <a:rPr lang="en-US" altLang="zh-CN" sz="2400" dirty="0"/>
              <a:t> = </a:t>
            </a:r>
            <a:r>
              <a:rPr lang="en-US" altLang="zh-CN" sz="2400" dirty="0" err="1"/>
              <a:t>i</a:t>
            </a:r>
            <a:r>
              <a:rPr lang="en-US" altLang="zh-CN" sz="2400" dirty="0"/>
              <a:t> + 1;  A[</a:t>
            </a:r>
            <a:r>
              <a:rPr lang="en-US" altLang="zh-CN" sz="2400" dirty="0" err="1"/>
              <a:t>i</a:t>
            </a:r>
            <a:r>
              <a:rPr lang="en-US" altLang="zh-CN" sz="2400" dirty="0"/>
              <a:t>] ↔ A[j];  j = j + 1.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88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/>
          <a:srcRect b="3380"/>
          <a:stretch/>
        </p:blipFill>
        <p:spPr>
          <a:xfrm>
            <a:off x="1547664" y="2204864"/>
            <a:ext cx="4392488" cy="3613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880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Partition-Example</a:t>
            </a:r>
            <a:endParaRPr lang="en-US" altLang="zh-CN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836613"/>
            <a:ext cx="8229600" cy="6120779"/>
          </a:xfrm>
        </p:spPr>
        <p:txBody>
          <a:bodyPr/>
          <a:lstStyle/>
          <a:p>
            <a:pPr eaLnBrk="1" hangingPunct="1"/>
            <a:r>
              <a:rPr lang="en-US" altLang="zh-CN" sz="2800" dirty="0"/>
              <a:t>The Operation of Partition(A, p, r)</a:t>
            </a:r>
          </a:p>
          <a:p>
            <a:pPr eaLnBrk="1" hangingPunct="1"/>
            <a:endParaRPr lang="en-US" altLang="zh-CN" sz="2800" dirty="0"/>
          </a:p>
          <a:p>
            <a:pPr eaLnBrk="1" hangingPunct="1"/>
            <a:endParaRPr lang="en-US" altLang="zh-CN" sz="2800" dirty="0"/>
          </a:p>
          <a:p>
            <a:pPr marL="0" indent="0" eaLnBrk="1" hangingPunct="1">
              <a:buNone/>
            </a:pPr>
            <a:endParaRPr lang="en-US" altLang="zh-CN" sz="2800" dirty="0"/>
          </a:p>
          <a:p>
            <a:pPr marL="0" indent="0" eaLnBrk="1" hangingPunct="1">
              <a:buNone/>
            </a:pPr>
            <a:endParaRPr lang="en-US" altLang="zh-CN" sz="2800" dirty="0"/>
          </a:p>
          <a:p>
            <a:pPr marL="0" indent="0" eaLnBrk="1" hangingPunct="1">
              <a:buNone/>
            </a:pPr>
            <a:endParaRPr lang="en-US" altLang="zh-CN" sz="2800" dirty="0"/>
          </a:p>
          <a:p>
            <a:pPr marL="0" indent="0" eaLnBrk="1" hangingPunct="1">
              <a:buNone/>
            </a:pPr>
            <a:endParaRPr lang="en-US" altLang="zh-CN" sz="2800" dirty="0"/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89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249844" y="3015686"/>
            <a:ext cx="2439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 err="1"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2555776" y="3385018"/>
            <a:ext cx="3461364" cy="432000"/>
            <a:chOff x="640475" y="4871345"/>
            <a:chExt cx="3461364" cy="432000"/>
          </a:xfrm>
          <a:noFill/>
        </p:grpSpPr>
        <p:sp>
          <p:nvSpPr>
            <p:cNvPr id="9" name="矩形 8"/>
            <p:cNvSpPr/>
            <p:nvPr/>
          </p:nvSpPr>
          <p:spPr bwMode="auto">
            <a:xfrm>
              <a:off x="640475" y="4871345"/>
              <a:ext cx="432000" cy="432000"/>
            </a:xfrm>
            <a:prstGeom prst="rect">
              <a:avLst/>
            </a:prstGeom>
            <a:grpFill/>
            <a:ln>
              <a:solidFill>
                <a:schemeClr val="accent4">
                  <a:lumMod val="95000"/>
                  <a:lumOff val="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20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Arial Unicode MS" pitchFamily="50" charset="-127"/>
                  <a:cs typeface="Calibri" panose="020F0502020204030204" pitchFamily="34" charset="0"/>
                </a:rPr>
                <a:t>2</a:t>
              </a:r>
              <a:endParaRPr kumimoji="0" lang="zh-CN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10" name="矩形 9"/>
            <p:cNvSpPr/>
            <p:nvPr/>
          </p:nvSpPr>
          <p:spPr bwMode="auto">
            <a:xfrm>
              <a:off x="1072475" y="4871345"/>
              <a:ext cx="432000" cy="432000"/>
            </a:xfrm>
            <a:prstGeom prst="rect">
              <a:avLst/>
            </a:prstGeom>
            <a:grpFill/>
            <a:ln>
              <a:solidFill>
                <a:schemeClr val="accent4">
                  <a:lumMod val="95000"/>
                  <a:lumOff val="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20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Arial Unicode MS" pitchFamily="50" charset="-127"/>
                  <a:cs typeface="Calibri" panose="020F0502020204030204" pitchFamily="34" charset="0"/>
                </a:rPr>
                <a:t>8</a:t>
              </a:r>
              <a:endParaRPr kumimoji="0" lang="zh-CN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11" name="矩形 10"/>
            <p:cNvSpPr/>
            <p:nvPr/>
          </p:nvSpPr>
          <p:spPr bwMode="auto">
            <a:xfrm>
              <a:off x="1504475" y="4871345"/>
              <a:ext cx="432000" cy="432000"/>
            </a:xfrm>
            <a:prstGeom prst="rect">
              <a:avLst/>
            </a:prstGeom>
            <a:grpFill/>
            <a:ln>
              <a:solidFill>
                <a:schemeClr val="accent4">
                  <a:lumMod val="95000"/>
                  <a:lumOff val="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20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Arial Unicode MS" pitchFamily="50" charset="-127"/>
                  <a:cs typeface="Calibri" panose="020F0502020204030204" pitchFamily="34" charset="0"/>
                </a:rPr>
                <a:t>7</a:t>
              </a:r>
              <a:endParaRPr kumimoji="0" lang="zh-CN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12" name="矩形 11"/>
            <p:cNvSpPr/>
            <p:nvPr/>
          </p:nvSpPr>
          <p:spPr bwMode="auto">
            <a:xfrm>
              <a:off x="1936475" y="4871345"/>
              <a:ext cx="432000" cy="432000"/>
            </a:xfrm>
            <a:prstGeom prst="rect">
              <a:avLst/>
            </a:prstGeom>
            <a:grpFill/>
            <a:ln>
              <a:solidFill>
                <a:schemeClr val="accent4">
                  <a:lumMod val="95000"/>
                  <a:lumOff val="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20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Arial Unicode MS" pitchFamily="50" charset="-127"/>
                  <a:cs typeface="Calibri" panose="020F0502020204030204" pitchFamily="34" charset="0"/>
                </a:rPr>
                <a:t>1</a:t>
              </a:r>
              <a:endParaRPr kumimoji="0" lang="zh-CN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13" name="矩形 12"/>
            <p:cNvSpPr/>
            <p:nvPr/>
          </p:nvSpPr>
          <p:spPr bwMode="auto">
            <a:xfrm>
              <a:off x="2368667" y="4871345"/>
              <a:ext cx="432000" cy="432000"/>
            </a:xfrm>
            <a:prstGeom prst="rect">
              <a:avLst/>
            </a:prstGeom>
            <a:grpFill/>
            <a:ln>
              <a:solidFill>
                <a:schemeClr val="accent4">
                  <a:lumMod val="95000"/>
                  <a:lumOff val="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20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Arial Unicode MS" pitchFamily="50" charset="-127"/>
                  <a:cs typeface="Calibri" panose="020F0502020204030204" pitchFamily="34" charset="0"/>
                </a:rPr>
                <a:t>3</a:t>
              </a:r>
              <a:endParaRPr kumimoji="0" lang="zh-CN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14" name="矩形 13"/>
            <p:cNvSpPr/>
            <p:nvPr/>
          </p:nvSpPr>
          <p:spPr bwMode="auto">
            <a:xfrm>
              <a:off x="2800907" y="4871345"/>
              <a:ext cx="432000" cy="432000"/>
            </a:xfrm>
            <a:prstGeom prst="rect">
              <a:avLst/>
            </a:prstGeom>
            <a:grpFill/>
            <a:ln>
              <a:solidFill>
                <a:schemeClr val="accent4">
                  <a:lumMod val="95000"/>
                  <a:lumOff val="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20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Arial Unicode MS" pitchFamily="50" charset="-127"/>
                  <a:cs typeface="Calibri" panose="020F0502020204030204" pitchFamily="34" charset="0"/>
                </a:rPr>
                <a:t>5</a:t>
              </a:r>
              <a:endParaRPr kumimoji="0" lang="zh-CN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15" name="矩形 14"/>
            <p:cNvSpPr/>
            <p:nvPr/>
          </p:nvSpPr>
          <p:spPr bwMode="auto">
            <a:xfrm>
              <a:off x="3237647" y="4871345"/>
              <a:ext cx="432000" cy="432000"/>
            </a:xfrm>
            <a:prstGeom prst="rect">
              <a:avLst/>
            </a:prstGeom>
            <a:grpFill/>
            <a:ln>
              <a:solidFill>
                <a:schemeClr val="accent4">
                  <a:lumMod val="95000"/>
                  <a:lumOff val="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20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Arial Unicode MS" pitchFamily="50" charset="-127"/>
                  <a:cs typeface="Calibri" panose="020F0502020204030204" pitchFamily="34" charset="0"/>
                </a:rPr>
                <a:t>6</a:t>
              </a:r>
              <a:endParaRPr kumimoji="0" lang="zh-CN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16" name="矩形 15"/>
            <p:cNvSpPr/>
            <p:nvPr/>
          </p:nvSpPr>
          <p:spPr bwMode="auto">
            <a:xfrm>
              <a:off x="3669839" y="4871345"/>
              <a:ext cx="432000" cy="432000"/>
            </a:xfrm>
            <a:prstGeom prst="rect">
              <a:avLst/>
            </a:prstGeom>
            <a:grpFill/>
            <a:ln>
              <a:solidFill>
                <a:schemeClr val="accent4">
                  <a:lumMod val="95000"/>
                  <a:lumOff val="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20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Arial Unicode MS" pitchFamily="50" charset="-127"/>
                  <a:cs typeface="Calibri" panose="020F0502020204030204" pitchFamily="34" charset="0"/>
                </a:rPr>
                <a:t>4</a:t>
              </a:r>
              <a:endParaRPr kumimoji="0" lang="zh-CN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endParaRPr>
            </a:p>
          </p:txBody>
        </p:sp>
      </p:grpSp>
      <p:sp>
        <p:nvSpPr>
          <p:cNvPr id="18" name="文本框 17"/>
          <p:cNvSpPr txBox="1"/>
          <p:nvPr/>
        </p:nvSpPr>
        <p:spPr>
          <a:xfrm>
            <a:off x="2555225" y="3015686"/>
            <a:ext cx="4443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 err="1">
                <a:latin typeface="Calibri" panose="020F0502020204030204" pitchFamily="34" charset="0"/>
                <a:cs typeface="Calibri" panose="020F0502020204030204" pitchFamily="34" charset="0"/>
              </a:rPr>
              <a:t>p,j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5" name="直接连接符 4"/>
          <p:cNvCxnSpPr/>
          <p:nvPr/>
        </p:nvCxnSpPr>
        <p:spPr bwMode="auto">
          <a:xfrm>
            <a:off x="2555225" y="3284984"/>
            <a:ext cx="0" cy="648072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 bwMode="auto">
          <a:xfrm>
            <a:off x="5584948" y="3276982"/>
            <a:ext cx="0" cy="648072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/>
        </p:nvSpPr>
        <p:spPr>
          <a:xfrm>
            <a:off x="5685985" y="3015686"/>
            <a:ext cx="2744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r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06795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980728"/>
            <a:ext cx="8229600" cy="5688632"/>
          </a:xfrm>
        </p:spPr>
        <p:txBody>
          <a:bodyPr/>
          <a:lstStyle/>
          <a:p>
            <a:pPr eaLnBrk="1" hangingPunct="1"/>
            <a:endParaRPr lang="en-US" altLang="zh-CN" sz="2800" dirty="0"/>
          </a:p>
          <a:p>
            <a:pPr eaLnBrk="1" hangingPunct="1"/>
            <a:endParaRPr lang="en-US" altLang="zh-CN" sz="2800" dirty="0"/>
          </a:p>
          <a:p>
            <a:pPr eaLnBrk="1" hangingPunct="1"/>
            <a:endParaRPr lang="en-US" altLang="zh-CN" sz="2800" dirty="0"/>
          </a:p>
          <a:p>
            <a:pPr eaLnBrk="1" hangingPunct="1"/>
            <a:endParaRPr lang="en-US" altLang="zh-CN" sz="2800" dirty="0"/>
          </a:p>
          <a:p>
            <a:pPr eaLnBrk="1" hangingPunct="1"/>
            <a:endParaRPr lang="en-US" altLang="zh-CN" sz="2800" dirty="0"/>
          </a:p>
          <a:p>
            <a:pPr eaLnBrk="1" hangingPunct="1"/>
            <a:endParaRPr lang="en-US" altLang="zh-CN" sz="2800" dirty="0"/>
          </a:p>
          <a:p>
            <a:pPr eaLnBrk="1" hangingPunct="1"/>
            <a:endParaRPr lang="en-US" altLang="zh-CN" sz="2800" dirty="0"/>
          </a:p>
          <a:p>
            <a:pPr eaLnBrk="1" hangingPunct="1"/>
            <a:endParaRPr lang="en-US" altLang="zh-CN" sz="2800" dirty="0"/>
          </a:p>
          <a:p>
            <a:pPr eaLnBrk="1" hangingPunct="1"/>
            <a:endParaRPr lang="en-US" altLang="zh-CN" sz="2800" dirty="0"/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The Polynomial Multiplication Problem</a:t>
            </a:r>
            <a:endParaRPr lang="en-US" altLang="zh-CN" dirty="0"/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9</a:t>
            </a:fld>
            <a:endParaRPr lang="en-US" altLang="zh-CN" sz="1200" b="0">
              <a:ea typeface="Gulim" pitchFamily="34" charset="-127"/>
            </a:endParaRPr>
          </a:p>
        </p:txBody>
      </p:sp>
      <p:pic>
        <p:nvPicPr>
          <p:cNvPr id="6" name="图片 5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859375"/>
            <a:ext cx="8579296" cy="4861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19551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Partition-Example</a:t>
            </a:r>
            <a:endParaRPr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457200" y="836613"/>
                <a:ext cx="8229600" cy="6120779"/>
              </a:xfrm>
            </p:spPr>
            <p:txBody>
              <a:bodyPr/>
              <a:lstStyle/>
              <a:p>
                <a:pPr eaLnBrk="1" hangingPunct="1"/>
                <a:r>
                  <a:rPr lang="en-US" altLang="zh-CN" sz="2800" dirty="0"/>
                  <a:t>The Operation of Partition(A, p, r)</a:t>
                </a:r>
              </a:p>
              <a:p>
                <a:pPr eaLnBrk="1" hangingPunct="1"/>
                <a:endParaRPr lang="en-US" altLang="zh-CN" sz="2800" dirty="0"/>
              </a:p>
              <a:p>
                <a:pPr eaLnBrk="1" hangingPunct="1"/>
                <a:endParaRPr lang="en-US" altLang="zh-CN" sz="2800" dirty="0"/>
              </a:p>
              <a:p>
                <a:pPr marL="0" indent="0" eaLnBrk="1" hangingPunct="1">
                  <a:buNone/>
                </a:pPr>
                <a:endParaRPr lang="en-US" altLang="zh-CN" sz="2800" dirty="0"/>
              </a:p>
              <a:p>
                <a:pPr marL="0" indent="0" eaLnBrk="1" hangingPunct="1">
                  <a:buNone/>
                </a:pPr>
                <a:endParaRPr lang="en-US" altLang="zh-CN" sz="2800" dirty="0"/>
              </a:p>
              <a:p>
                <a:pPr marL="0" indent="0" eaLnBrk="1" hangingPunct="1">
                  <a:buNone/>
                </a:pPr>
                <a:endParaRPr lang="en-US" altLang="zh-CN" sz="2800" dirty="0"/>
              </a:p>
              <a:p>
                <a:pPr marL="0" indent="0" eaLnBrk="1" hangingPunct="1">
                  <a:buNone/>
                </a:pPr>
                <a:endParaRPr lang="en-US" altLang="zh-CN" sz="2800" dirty="0"/>
              </a:p>
              <a:p>
                <a:pPr marL="0" indent="0" eaLnBrk="1" hangingPunct="1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𝐴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altLang="zh-CN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457200" y="836613"/>
                <a:ext cx="8229600" cy="6120779"/>
              </a:xfrm>
              <a:blipFill>
                <a:blip r:embed="rId2"/>
                <a:stretch>
                  <a:fillRect l="-593" t="-8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90</a:t>
            </a:fld>
            <a:endParaRPr lang="en-US" altLang="zh-CN" sz="1200" b="0">
              <a:ea typeface="Gulim" pitchFamily="34" charset="-127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249844" y="3015686"/>
            <a:ext cx="2439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 err="1"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2555776" y="3385018"/>
            <a:ext cx="3461364" cy="432000"/>
            <a:chOff x="640475" y="4871345"/>
            <a:chExt cx="3461364" cy="432000"/>
          </a:xfrm>
          <a:noFill/>
        </p:grpSpPr>
        <p:sp>
          <p:nvSpPr>
            <p:cNvPr id="9" name="矩形 8"/>
            <p:cNvSpPr/>
            <p:nvPr/>
          </p:nvSpPr>
          <p:spPr bwMode="auto">
            <a:xfrm>
              <a:off x="640475" y="4871345"/>
              <a:ext cx="432000" cy="432000"/>
            </a:xfrm>
            <a:prstGeom prst="rect">
              <a:avLst/>
            </a:prstGeom>
            <a:grpFill/>
            <a:ln>
              <a:solidFill>
                <a:schemeClr val="accent4">
                  <a:lumMod val="95000"/>
                  <a:lumOff val="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20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Arial Unicode MS" pitchFamily="50" charset="-127"/>
                  <a:cs typeface="Calibri" panose="020F0502020204030204" pitchFamily="34" charset="0"/>
                </a:rPr>
                <a:t>2</a:t>
              </a:r>
              <a:endParaRPr kumimoji="0" lang="zh-CN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10" name="矩形 9"/>
            <p:cNvSpPr/>
            <p:nvPr/>
          </p:nvSpPr>
          <p:spPr bwMode="auto">
            <a:xfrm>
              <a:off x="1072475" y="4871345"/>
              <a:ext cx="432000" cy="432000"/>
            </a:xfrm>
            <a:prstGeom prst="rect">
              <a:avLst/>
            </a:prstGeom>
            <a:grpFill/>
            <a:ln>
              <a:solidFill>
                <a:schemeClr val="accent4">
                  <a:lumMod val="95000"/>
                  <a:lumOff val="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20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Arial Unicode MS" pitchFamily="50" charset="-127"/>
                  <a:cs typeface="Calibri" panose="020F0502020204030204" pitchFamily="34" charset="0"/>
                </a:rPr>
                <a:t>8</a:t>
              </a:r>
              <a:endParaRPr kumimoji="0" lang="zh-CN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11" name="矩形 10"/>
            <p:cNvSpPr/>
            <p:nvPr/>
          </p:nvSpPr>
          <p:spPr bwMode="auto">
            <a:xfrm>
              <a:off x="1504475" y="4871345"/>
              <a:ext cx="432000" cy="432000"/>
            </a:xfrm>
            <a:prstGeom prst="rect">
              <a:avLst/>
            </a:prstGeom>
            <a:grpFill/>
            <a:ln>
              <a:solidFill>
                <a:schemeClr val="accent4">
                  <a:lumMod val="95000"/>
                  <a:lumOff val="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20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Arial Unicode MS" pitchFamily="50" charset="-127"/>
                  <a:cs typeface="Calibri" panose="020F0502020204030204" pitchFamily="34" charset="0"/>
                </a:rPr>
                <a:t>7</a:t>
              </a:r>
              <a:endParaRPr kumimoji="0" lang="zh-CN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12" name="矩形 11"/>
            <p:cNvSpPr/>
            <p:nvPr/>
          </p:nvSpPr>
          <p:spPr bwMode="auto">
            <a:xfrm>
              <a:off x="1936475" y="4871345"/>
              <a:ext cx="432000" cy="432000"/>
            </a:xfrm>
            <a:prstGeom prst="rect">
              <a:avLst/>
            </a:prstGeom>
            <a:grpFill/>
            <a:ln>
              <a:solidFill>
                <a:schemeClr val="accent4">
                  <a:lumMod val="95000"/>
                  <a:lumOff val="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20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Arial Unicode MS" pitchFamily="50" charset="-127"/>
                  <a:cs typeface="Calibri" panose="020F0502020204030204" pitchFamily="34" charset="0"/>
                </a:rPr>
                <a:t>1</a:t>
              </a:r>
              <a:endParaRPr kumimoji="0" lang="zh-CN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13" name="矩形 12"/>
            <p:cNvSpPr/>
            <p:nvPr/>
          </p:nvSpPr>
          <p:spPr bwMode="auto">
            <a:xfrm>
              <a:off x="2368667" y="4871345"/>
              <a:ext cx="432000" cy="432000"/>
            </a:xfrm>
            <a:prstGeom prst="rect">
              <a:avLst/>
            </a:prstGeom>
            <a:grpFill/>
            <a:ln>
              <a:solidFill>
                <a:schemeClr val="accent4">
                  <a:lumMod val="95000"/>
                  <a:lumOff val="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20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Arial Unicode MS" pitchFamily="50" charset="-127"/>
                  <a:cs typeface="Calibri" panose="020F0502020204030204" pitchFamily="34" charset="0"/>
                </a:rPr>
                <a:t>3</a:t>
              </a:r>
              <a:endParaRPr kumimoji="0" lang="zh-CN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14" name="矩形 13"/>
            <p:cNvSpPr/>
            <p:nvPr/>
          </p:nvSpPr>
          <p:spPr bwMode="auto">
            <a:xfrm>
              <a:off x="2800907" y="4871345"/>
              <a:ext cx="432000" cy="432000"/>
            </a:xfrm>
            <a:prstGeom prst="rect">
              <a:avLst/>
            </a:prstGeom>
            <a:grpFill/>
            <a:ln>
              <a:solidFill>
                <a:schemeClr val="accent4">
                  <a:lumMod val="95000"/>
                  <a:lumOff val="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20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Arial Unicode MS" pitchFamily="50" charset="-127"/>
                  <a:cs typeface="Calibri" panose="020F0502020204030204" pitchFamily="34" charset="0"/>
                </a:rPr>
                <a:t>5</a:t>
              </a:r>
              <a:endParaRPr kumimoji="0" lang="zh-CN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15" name="矩形 14"/>
            <p:cNvSpPr/>
            <p:nvPr/>
          </p:nvSpPr>
          <p:spPr bwMode="auto">
            <a:xfrm>
              <a:off x="3237647" y="4871345"/>
              <a:ext cx="432000" cy="432000"/>
            </a:xfrm>
            <a:prstGeom prst="rect">
              <a:avLst/>
            </a:prstGeom>
            <a:grpFill/>
            <a:ln>
              <a:solidFill>
                <a:schemeClr val="accent4">
                  <a:lumMod val="95000"/>
                  <a:lumOff val="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20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Arial Unicode MS" pitchFamily="50" charset="-127"/>
                  <a:cs typeface="Calibri" panose="020F0502020204030204" pitchFamily="34" charset="0"/>
                </a:rPr>
                <a:t>6</a:t>
              </a:r>
              <a:endParaRPr kumimoji="0" lang="zh-CN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16" name="矩形 15"/>
            <p:cNvSpPr/>
            <p:nvPr/>
          </p:nvSpPr>
          <p:spPr bwMode="auto">
            <a:xfrm>
              <a:off x="3669839" y="4871345"/>
              <a:ext cx="432000" cy="432000"/>
            </a:xfrm>
            <a:prstGeom prst="rect">
              <a:avLst/>
            </a:prstGeom>
            <a:grpFill/>
            <a:ln>
              <a:solidFill>
                <a:schemeClr val="accent4">
                  <a:lumMod val="95000"/>
                  <a:lumOff val="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20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Arial Unicode MS" pitchFamily="50" charset="-127"/>
                  <a:cs typeface="Calibri" panose="020F0502020204030204" pitchFamily="34" charset="0"/>
                </a:rPr>
                <a:t>4</a:t>
              </a:r>
              <a:endParaRPr kumimoji="0" lang="zh-CN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endParaRPr>
            </a:p>
          </p:txBody>
        </p:sp>
      </p:grpSp>
      <p:sp>
        <p:nvSpPr>
          <p:cNvPr id="18" name="文本框 17"/>
          <p:cNvSpPr txBox="1"/>
          <p:nvPr/>
        </p:nvSpPr>
        <p:spPr>
          <a:xfrm>
            <a:off x="2555225" y="3015686"/>
            <a:ext cx="4443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 err="1">
                <a:latin typeface="Calibri" panose="020F0502020204030204" pitchFamily="34" charset="0"/>
                <a:cs typeface="Calibri" panose="020F0502020204030204" pitchFamily="34" charset="0"/>
              </a:rPr>
              <a:t>p,j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5" name="直接连接符 4"/>
          <p:cNvCxnSpPr/>
          <p:nvPr/>
        </p:nvCxnSpPr>
        <p:spPr bwMode="auto">
          <a:xfrm>
            <a:off x="2555225" y="3284984"/>
            <a:ext cx="0" cy="648072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 bwMode="auto">
          <a:xfrm>
            <a:off x="5584948" y="3276982"/>
            <a:ext cx="0" cy="648072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/>
        </p:nvSpPr>
        <p:spPr>
          <a:xfrm>
            <a:off x="5685985" y="3015686"/>
            <a:ext cx="2744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r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259749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Partition-Example</a:t>
            </a:r>
            <a:endParaRPr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457200" y="836613"/>
                <a:ext cx="8229600" cy="6120779"/>
              </a:xfrm>
            </p:spPr>
            <p:txBody>
              <a:bodyPr/>
              <a:lstStyle/>
              <a:p>
                <a:pPr eaLnBrk="1" hangingPunct="1"/>
                <a:r>
                  <a:rPr lang="en-US" altLang="zh-CN" sz="2800" dirty="0"/>
                  <a:t>The Operation of Partition(A, p, r)</a:t>
                </a:r>
              </a:p>
              <a:p>
                <a:pPr eaLnBrk="1" hangingPunct="1"/>
                <a:endParaRPr lang="en-US" altLang="zh-CN" sz="2800" dirty="0"/>
              </a:p>
              <a:p>
                <a:pPr eaLnBrk="1" hangingPunct="1"/>
                <a:endParaRPr lang="en-US" altLang="zh-CN" sz="2800" dirty="0"/>
              </a:p>
              <a:p>
                <a:pPr marL="0" indent="0" eaLnBrk="1" hangingPunct="1">
                  <a:buNone/>
                </a:pPr>
                <a:endParaRPr lang="en-US" altLang="zh-CN" sz="2800" dirty="0"/>
              </a:p>
              <a:p>
                <a:pPr marL="0" indent="0" eaLnBrk="1" hangingPunct="1">
                  <a:buNone/>
                </a:pPr>
                <a:endParaRPr lang="en-US" altLang="zh-CN" sz="2800" dirty="0"/>
              </a:p>
              <a:p>
                <a:pPr marL="0" indent="0" eaLnBrk="1" hangingPunct="1">
                  <a:buNone/>
                </a:pPr>
                <a:endParaRPr lang="en-US" altLang="zh-CN" sz="2800" dirty="0"/>
              </a:p>
              <a:p>
                <a:pPr marL="0" indent="0" eaLnBrk="1" hangingPunct="1">
                  <a:buNone/>
                </a:pPr>
                <a:endParaRPr lang="en-US" altLang="zh-CN" sz="2800" dirty="0"/>
              </a:p>
              <a:p>
                <a:pPr marL="0" indent="0" eaLnBrk="1" hangingPunct="1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+1,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𝐴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↔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𝑗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𝑗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altLang="zh-CN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457200" y="836613"/>
                <a:ext cx="8229600" cy="6120779"/>
              </a:xfrm>
              <a:blipFill>
                <a:blip r:embed="rId2"/>
                <a:stretch>
                  <a:fillRect l="-593" t="-8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91</a:t>
            </a:fld>
            <a:endParaRPr lang="en-US" altLang="zh-CN" sz="1200" b="0">
              <a:ea typeface="Gulim" pitchFamily="34" charset="-127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2555776" y="3385018"/>
            <a:ext cx="3461364" cy="432000"/>
            <a:chOff x="640475" y="4871345"/>
            <a:chExt cx="3461364" cy="432000"/>
          </a:xfrm>
          <a:noFill/>
        </p:grpSpPr>
        <p:sp>
          <p:nvSpPr>
            <p:cNvPr id="9" name="矩形 8"/>
            <p:cNvSpPr/>
            <p:nvPr/>
          </p:nvSpPr>
          <p:spPr bwMode="auto">
            <a:xfrm>
              <a:off x="640475" y="4871345"/>
              <a:ext cx="432000" cy="432000"/>
            </a:xfrm>
            <a:prstGeom prst="rect">
              <a:avLst/>
            </a:prstGeom>
            <a:grpFill/>
            <a:ln>
              <a:solidFill>
                <a:schemeClr val="accent4">
                  <a:lumMod val="95000"/>
                  <a:lumOff val="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2000" b="1" i="0" u="none" strike="noStrike" cap="none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  <a:latin typeface="Calibri" panose="020F0502020204030204" pitchFamily="34" charset="0"/>
                  <a:ea typeface="Arial Unicode MS" pitchFamily="50" charset="-127"/>
                  <a:cs typeface="Calibri" panose="020F0502020204030204" pitchFamily="34" charset="0"/>
                </a:rPr>
                <a:t>2</a:t>
              </a:r>
              <a:endParaRPr kumimoji="0" lang="zh-CN" altLang="en-US" sz="20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10" name="矩形 9"/>
            <p:cNvSpPr/>
            <p:nvPr/>
          </p:nvSpPr>
          <p:spPr bwMode="auto">
            <a:xfrm>
              <a:off x="1072475" y="4871345"/>
              <a:ext cx="432000" cy="432000"/>
            </a:xfrm>
            <a:prstGeom prst="rect">
              <a:avLst/>
            </a:prstGeom>
            <a:grpFill/>
            <a:ln>
              <a:solidFill>
                <a:schemeClr val="accent4">
                  <a:lumMod val="95000"/>
                  <a:lumOff val="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20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Arial Unicode MS" pitchFamily="50" charset="-127"/>
                  <a:cs typeface="Calibri" panose="020F0502020204030204" pitchFamily="34" charset="0"/>
                </a:rPr>
                <a:t>8</a:t>
              </a:r>
              <a:endParaRPr kumimoji="0" lang="zh-CN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11" name="矩形 10"/>
            <p:cNvSpPr/>
            <p:nvPr/>
          </p:nvSpPr>
          <p:spPr bwMode="auto">
            <a:xfrm>
              <a:off x="1504475" y="4871345"/>
              <a:ext cx="432000" cy="432000"/>
            </a:xfrm>
            <a:prstGeom prst="rect">
              <a:avLst/>
            </a:prstGeom>
            <a:grpFill/>
            <a:ln>
              <a:solidFill>
                <a:schemeClr val="accent4">
                  <a:lumMod val="95000"/>
                  <a:lumOff val="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20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Arial Unicode MS" pitchFamily="50" charset="-127"/>
                  <a:cs typeface="Calibri" panose="020F0502020204030204" pitchFamily="34" charset="0"/>
                </a:rPr>
                <a:t>7</a:t>
              </a:r>
              <a:endParaRPr kumimoji="0" lang="zh-CN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12" name="矩形 11"/>
            <p:cNvSpPr/>
            <p:nvPr/>
          </p:nvSpPr>
          <p:spPr bwMode="auto">
            <a:xfrm>
              <a:off x="1936475" y="4871345"/>
              <a:ext cx="432000" cy="432000"/>
            </a:xfrm>
            <a:prstGeom prst="rect">
              <a:avLst/>
            </a:prstGeom>
            <a:grpFill/>
            <a:ln>
              <a:solidFill>
                <a:schemeClr val="accent4">
                  <a:lumMod val="95000"/>
                  <a:lumOff val="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20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Arial Unicode MS" pitchFamily="50" charset="-127"/>
                  <a:cs typeface="Calibri" panose="020F0502020204030204" pitchFamily="34" charset="0"/>
                </a:rPr>
                <a:t>1</a:t>
              </a:r>
              <a:endParaRPr kumimoji="0" lang="zh-CN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13" name="矩形 12"/>
            <p:cNvSpPr/>
            <p:nvPr/>
          </p:nvSpPr>
          <p:spPr bwMode="auto">
            <a:xfrm>
              <a:off x="2368667" y="4871345"/>
              <a:ext cx="432000" cy="432000"/>
            </a:xfrm>
            <a:prstGeom prst="rect">
              <a:avLst/>
            </a:prstGeom>
            <a:grpFill/>
            <a:ln>
              <a:solidFill>
                <a:schemeClr val="accent4">
                  <a:lumMod val="95000"/>
                  <a:lumOff val="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20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Arial Unicode MS" pitchFamily="50" charset="-127"/>
                  <a:cs typeface="Calibri" panose="020F0502020204030204" pitchFamily="34" charset="0"/>
                </a:rPr>
                <a:t>3</a:t>
              </a:r>
              <a:endParaRPr kumimoji="0" lang="zh-CN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14" name="矩形 13"/>
            <p:cNvSpPr/>
            <p:nvPr/>
          </p:nvSpPr>
          <p:spPr bwMode="auto">
            <a:xfrm>
              <a:off x="2800907" y="4871345"/>
              <a:ext cx="432000" cy="432000"/>
            </a:xfrm>
            <a:prstGeom prst="rect">
              <a:avLst/>
            </a:prstGeom>
            <a:grpFill/>
            <a:ln>
              <a:solidFill>
                <a:schemeClr val="accent4">
                  <a:lumMod val="95000"/>
                  <a:lumOff val="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20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Arial Unicode MS" pitchFamily="50" charset="-127"/>
                  <a:cs typeface="Calibri" panose="020F0502020204030204" pitchFamily="34" charset="0"/>
                </a:rPr>
                <a:t>5</a:t>
              </a:r>
              <a:endParaRPr kumimoji="0" lang="zh-CN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15" name="矩形 14"/>
            <p:cNvSpPr/>
            <p:nvPr/>
          </p:nvSpPr>
          <p:spPr bwMode="auto">
            <a:xfrm>
              <a:off x="3237647" y="4871345"/>
              <a:ext cx="432000" cy="432000"/>
            </a:xfrm>
            <a:prstGeom prst="rect">
              <a:avLst/>
            </a:prstGeom>
            <a:grpFill/>
            <a:ln>
              <a:solidFill>
                <a:schemeClr val="accent4">
                  <a:lumMod val="95000"/>
                  <a:lumOff val="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20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Arial Unicode MS" pitchFamily="50" charset="-127"/>
                  <a:cs typeface="Calibri" panose="020F0502020204030204" pitchFamily="34" charset="0"/>
                </a:rPr>
                <a:t>6</a:t>
              </a:r>
              <a:endParaRPr kumimoji="0" lang="zh-CN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16" name="矩形 15"/>
            <p:cNvSpPr/>
            <p:nvPr/>
          </p:nvSpPr>
          <p:spPr bwMode="auto">
            <a:xfrm>
              <a:off x="3669839" y="4871345"/>
              <a:ext cx="432000" cy="432000"/>
            </a:xfrm>
            <a:prstGeom prst="rect">
              <a:avLst/>
            </a:prstGeom>
            <a:grpFill/>
            <a:ln>
              <a:solidFill>
                <a:schemeClr val="accent4">
                  <a:lumMod val="95000"/>
                  <a:lumOff val="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20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Arial Unicode MS" pitchFamily="50" charset="-127"/>
                  <a:cs typeface="Calibri" panose="020F0502020204030204" pitchFamily="34" charset="0"/>
                </a:rPr>
                <a:t>4</a:t>
              </a:r>
              <a:endParaRPr kumimoji="0" lang="zh-CN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endParaRPr>
            </a:p>
          </p:txBody>
        </p:sp>
      </p:grpSp>
      <p:sp>
        <p:nvSpPr>
          <p:cNvPr id="18" name="文本框 17"/>
          <p:cNvSpPr txBox="1"/>
          <p:nvPr/>
        </p:nvSpPr>
        <p:spPr>
          <a:xfrm>
            <a:off x="2556827" y="3015686"/>
            <a:ext cx="4427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2000" b="0" dirty="0" err="1">
                <a:latin typeface="Calibri" panose="020F0502020204030204" pitchFamily="34" charset="0"/>
                <a:cs typeface="Calibri" panose="020F0502020204030204" pitchFamily="34" charset="0"/>
              </a:rPr>
              <a:t>p,i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5" name="直接连接符 4"/>
          <p:cNvCxnSpPr/>
          <p:nvPr/>
        </p:nvCxnSpPr>
        <p:spPr bwMode="auto">
          <a:xfrm>
            <a:off x="2982681" y="3276982"/>
            <a:ext cx="0" cy="648072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 bwMode="auto">
          <a:xfrm>
            <a:off x="5584948" y="3276982"/>
            <a:ext cx="0" cy="648072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/>
        </p:nvSpPr>
        <p:spPr>
          <a:xfrm>
            <a:off x="5685985" y="3015686"/>
            <a:ext cx="2744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r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3124137" y="3000297"/>
            <a:ext cx="2455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j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584911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Partition-Example</a:t>
            </a:r>
            <a:endParaRPr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457200" y="836613"/>
                <a:ext cx="8229600" cy="6120779"/>
              </a:xfrm>
            </p:spPr>
            <p:txBody>
              <a:bodyPr/>
              <a:lstStyle/>
              <a:p>
                <a:pPr eaLnBrk="1" hangingPunct="1"/>
                <a:r>
                  <a:rPr lang="en-US" altLang="zh-CN" sz="2800" dirty="0"/>
                  <a:t>The Operation of Partition(A, p, r)</a:t>
                </a:r>
              </a:p>
              <a:p>
                <a:pPr eaLnBrk="1" hangingPunct="1"/>
                <a:endParaRPr lang="en-US" altLang="zh-CN" sz="2800" dirty="0"/>
              </a:p>
              <a:p>
                <a:pPr eaLnBrk="1" hangingPunct="1"/>
                <a:endParaRPr lang="en-US" altLang="zh-CN" sz="2800" dirty="0"/>
              </a:p>
              <a:p>
                <a:pPr marL="0" indent="0" eaLnBrk="1" hangingPunct="1">
                  <a:buNone/>
                </a:pPr>
                <a:endParaRPr lang="en-US" altLang="zh-CN" sz="2800" dirty="0"/>
              </a:p>
              <a:p>
                <a:pPr marL="0" indent="0" eaLnBrk="1" hangingPunct="1">
                  <a:buNone/>
                </a:pPr>
                <a:endParaRPr lang="en-US" altLang="zh-CN" sz="2800" dirty="0"/>
              </a:p>
              <a:p>
                <a:pPr marL="0" indent="0" eaLnBrk="1" hangingPunct="1">
                  <a:buNone/>
                </a:pPr>
                <a:endParaRPr lang="en-US" altLang="zh-CN" sz="2800" dirty="0"/>
              </a:p>
              <a:p>
                <a:pPr marL="0" indent="0" eaLnBrk="1" hangingPunct="1">
                  <a:buNone/>
                </a:pPr>
                <a:endParaRPr lang="en-US" altLang="zh-CN" sz="2800" dirty="0"/>
              </a:p>
              <a:p>
                <a:pPr marL="0" indent="0" eaLnBrk="1" hangingPunct="1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𝐴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altLang="zh-CN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457200" y="836613"/>
                <a:ext cx="8229600" cy="6120779"/>
              </a:xfrm>
              <a:blipFill>
                <a:blip r:embed="rId2"/>
                <a:stretch>
                  <a:fillRect l="-593" t="-8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92</a:t>
            </a:fld>
            <a:endParaRPr lang="en-US" altLang="zh-CN" sz="1200" b="0">
              <a:ea typeface="Gulim" pitchFamily="34" charset="-127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2555776" y="3385018"/>
            <a:ext cx="3461364" cy="432000"/>
            <a:chOff x="640475" y="4871345"/>
            <a:chExt cx="3461364" cy="432000"/>
          </a:xfrm>
          <a:noFill/>
        </p:grpSpPr>
        <p:sp>
          <p:nvSpPr>
            <p:cNvPr id="9" name="矩形 8"/>
            <p:cNvSpPr/>
            <p:nvPr/>
          </p:nvSpPr>
          <p:spPr bwMode="auto">
            <a:xfrm>
              <a:off x="640475" y="4871345"/>
              <a:ext cx="432000" cy="432000"/>
            </a:xfrm>
            <a:prstGeom prst="rect">
              <a:avLst/>
            </a:prstGeom>
            <a:grpFill/>
            <a:ln>
              <a:solidFill>
                <a:schemeClr val="accent4">
                  <a:lumMod val="95000"/>
                  <a:lumOff val="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2000" b="1" i="0" u="none" strike="noStrike" cap="none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  <a:latin typeface="Calibri" panose="020F0502020204030204" pitchFamily="34" charset="0"/>
                  <a:ea typeface="Arial Unicode MS" pitchFamily="50" charset="-127"/>
                  <a:cs typeface="Calibri" panose="020F0502020204030204" pitchFamily="34" charset="0"/>
                </a:rPr>
                <a:t>2</a:t>
              </a:r>
              <a:endParaRPr kumimoji="0" lang="zh-CN" altLang="en-US" sz="20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10" name="矩形 9"/>
            <p:cNvSpPr/>
            <p:nvPr/>
          </p:nvSpPr>
          <p:spPr bwMode="auto">
            <a:xfrm>
              <a:off x="1072475" y="4871345"/>
              <a:ext cx="432000" cy="432000"/>
            </a:xfrm>
            <a:prstGeom prst="rect">
              <a:avLst/>
            </a:prstGeom>
            <a:grpFill/>
            <a:ln>
              <a:solidFill>
                <a:schemeClr val="accent4">
                  <a:lumMod val="95000"/>
                  <a:lumOff val="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20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Arial Unicode MS" pitchFamily="50" charset="-127"/>
                  <a:cs typeface="Calibri" panose="020F0502020204030204" pitchFamily="34" charset="0"/>
                </a:rPr>
                <a:t>8</a:t>
              </a:r>
              <a:endParaRPr kumimoji="0" lang="zh-CN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11" name="矩形 10"/>
            <p:cNvSpPr/>
            <p:nvPr/>
          </p:nvSpPr>
          <p:spPr bwMode="auto">
            <a:xfrm>
              <a:off x="1504475" y="4871345"/>
              <a:ext cx="432000" cy="432000"/>
            </a:xfrm>
            <a:prstGeom prst="rect">
              <a:avLst/>
            </a:prstGeom>
            <a:grpFill/>
            <a:ln>
              <a:solidFill>
                <a:schemeClr val="accent4">
                  <a:lumMod val="95000"/>
                  <a:lumOff val="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20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Arial Unicode MS" pitchFamily="50" charset="-127"/>
                  <a:cs typeface="Calibri" panose="020F0502020204030204" pitchFamily="34" charset="0"/>
                </a:rPr>
                <a:t>7</a:t>
              </a:r>
              <a:endParaRPr kumimoji="0" lang="zh-CN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12" name="矩形 11"/>
            <p:cNvSpPr/>
            <p:nvPr/>
          </p:nvSpPr>
          <p:spPr bwMode="auto">
            <a:xfrm>
              <a:off x="1936475" y="4871345"/>
              <a:ext cx="432000" cy="432000"/>
            </a:xfrm>
            <a:prstGeom prst="rect">
              <a:avLst/>
            </a:prstGeom>
            <a:grpFill/>
            <a:ln>
              <a:solidFill>
                <a:schemeClr val="accent4">
                  <a:lumMod val="95000"/>
                  <a:lumOff val="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20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Arial Unicode MS" pitchFamily="50" charset="-127"/>
                  <a:cs typeface="Calibri" panose="020F0502020204030204" pitchFamily="34" charset="0"/>
                </a:rPr>
                <a:t>1</a:t>
              </a:r>
              <a:endParaRPr kumimoji="0" lang="zh-CN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13" name="矩形 12"/>
            <p:cNvSpPr/>
            <p:nvPr/>
          </p:nvSpPr>
          <p:spPr bwMode="auto">
            <a:xfrm>
              <a:off x="2368667" y="4871345"/>
              <a:ext cx="432000" cy="432000"/>
            </a:xfrm>
            <a:prstGeom prst="rect">
              <a:avLst/>
            </a:prstGeom>
            <a:grpFill/>
            <a:ln>
              <a:solidFill>
                <a:schemeClr val="accent4">
                  <a:lumMod val="95000"/>
                  <a:lumOff val="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20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Arial Unicode MS" pitchFamily="50" charset="-127"/>
                  <a:cs typeface="Calibri" panose="020F0502020204030204" pitchFamily="34" charset="0"/>
                </a:rPr>
                <a:t>3</a:t>
              </a:r>
              <a:endParaRPr kumimoji="0" lang="zh-CN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14" name="矩形 13"/>
            <p:cNvSpPr/>
            <p:nvPr/>
          </p:nvSpPr>
          <p:spPr bwMode="auto">
            <a:xfrm>
              <a:off x="2800907" y="4871345"/>
              <a:ext cx="432000" cy="432000"/>
            </a:xfrm>
            <a:prstGeom prst="rect">
              <a:avLst/>
            </a:prstGeom>
            <a:grpFill/>
            <a:ln>
              <a:solidFill>
                <a:schemeClr val="accent4">
                  <a:lumMod val="95000"/>
                  <a:lumOff val="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20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Arial Unicode MS" pitchFamily="50" charset="-127"/>
                  <a:cs typeface="Calibri" panose="020F0502020204030204" pitchFamily="34" charset="0"/>
                </a:rPr>
                <a:t>5</a:t>
              </a:r>
              <a:endParaRPr kumimoji="0" lang="zh-CN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15" name="矩形 14"/>
            <p:cNvSpPr/>
            <p:nvPr/>
          </p:nvSpPr>
          <p:spPr bwMode="auto">
            <a:xfrm>
              <a:off x="3237647" y="4871345"/>
              <a:ext cx="432000" cy="432000"/>
            </a:xfrm>
            <a:prstGeom prst="rect">
              <a:avLst/>
            </a:prstGeom>
            <a:grpFill/>
            <a:ln>
              <a:solidFill>
                <a:schemeClr val="accent4">
                  <a:lumMod val="95000"/>
                  <a:lumOff val="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20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Arial Unicode MS" pitchFamily="50" charset="-127"/>
                  <a:cs typeface="Calibri" panose="020F0502020204030204" pitchFamily="34" charset="0"/>
                </a:rPr>
                <a:t>6</a:t>
              </a:r>
              <a:endParaRPr kumimoji="0" lang="zh-CN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16" name="矩形 15"/>
            <p:cNvSpPr/>
            <p:nvPr/>
          </p:nvSpPr>
          <p:spPr bwMode="auto">
            <a:xfrm>
              <a:off x="3669839" y="4871345"/>
              <a:ext cx="432000" cy="432000"/>
            </a:xfrm>
            <a:prstGeom prst="rect">
              <a:avLst/>
            </a:prstGeom>
            <a:grpFill/>
            <a:ln>
              <a:solidFill>
                <a:schemeClr val="accent4">
                  <a:lumMod val="95000"/>
                  <a:lumOff val="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20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Arial Unicode MS" pitchFamily="50" charset="-127"/>
                  <a:cs typeface="Calibri" panose="020F0502020204030204" pitchFamily="34" charset="0"/>
                </a:rPr>
                <a:t>4</a:t>
              </a:r>
              <a:endParaRPr kumimoji="0" lang="zh-CN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endParaRPr>
            </a:p>
          </p:txBody>
        </p:sp>
      </p:grpSp>
      <p:sp>
        <p:nvSpPr>
          <p:cNvPr id="18" name="文本框 17"/>
          <p:cNvSpPr txBox="1"/>
          <p:nvPr/>
        </p:nvSpPr>
        <p:spPr>
          <a:xfrm>
            <a:off x="2556827" y="3015686"/>
            <a:ext cx="4427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2000" b="0" dirty="0" err="1">
                <a:latin typeface="Calibri" panose="020F0502020204030204" pitchFamily="34" charset="0"/>
                <a:cs typeface="Calibri" panose="020F0502020204030204" pitchFamily="34" charset="0"/>
              </a:rPr>
              <a:t>p,i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5" name="直接连接符 4"/>
          <p:cNvCxnSpPr/>
          <p:nvPr/>
        </p:nvCxnSpPr>
        <p:spPr bwMode="auto">
          <a:xfrm>
            <a:off x="2982681" y="3276982"/>
            <a:ext cx="0" cy="648072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 bwMode="auto">
          <a:xfrm>
            <a:off x="5584948" y="3276982"/>
            <a:ext cx="0" cy="648072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/>
        </p:nvSpPr>
        <p:spPr>
          <a:xfrm>
            <a:off x="5685985" y="3015686"/>
            <a:ext cx="2744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r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3124137" y="3000297"/>
            <a:ext cx="2455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j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954714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Partition-Example</a:t>
            </a:r>
            <a:endParaRPr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457200" y="836613"/>
                <a:ext cx="8229600" cy="6120779"/>
              </a:xfrm>
            </p:spPr>
            <p:txBody>
              <a:bodyPr/>
              <a:lstStyle/>
              <a:p>
                <a:pPr eaLnBrk="1" hangingPunct="1"/>
                <a:r>
                  <a:rPr lang="en-US" altLang="zh-CN" sz="2800" dirty="0"/>
                  <a:t>The Operation of Partition(A, p, r)</a:t>
                </a:r>
              </a:p>
              <a:p>
                <a:pPr eaLnBrk="1" hangingPunct="1"/>
                <a:endParaRPr lang="en-US" altLang="zh-CN" sz="2800" dirty="0"/>
              </a:p>
              <a:p>
                <a:pPr eaLnBrk="1" hangingPunct="1"/>
                <a:endParaRPr lang="en-US" altLang="zh-CN" sz="2800" dirty="0"/>
              </a:p>
              <a:p>
                <a:pPr marL="0" indent="0" eaLnBrk="1" hangingPunct="1">
                  <a:buNone/>
                </a:pPr>
                <a:endParaRPr lang="en-US" altLang="zh-CN" sz="2800" dirty="0"/>
              </a:p>
              <a:p>
                <a:pPr marL="0" indent="0" eaLnBrk="1" hangingPunct="1">
                  <a:buNone/>
                </a:pPr>
                <a:endParaRPr lang="en-US" altLang="zh-CN" sz="2800" dirty="0"/>
              </a:p>
              <a:p>
                <a:pPr marL="0" indent="0" eaLnBrk="1" hangingPunct="1">
                  <a:buNone/>
                </a:pPr>
                <a:endParaRPr lang="en-US" altLang="zh-CN" sz="2800" dirty="0"/>
              </a:p>
              <a:p>
                <a:pPr marL="0" indent="0" eaLnBrk="1" hangingPunct="1">
                  <a:buNone/>
                </a:pPr>
                <a:endParaRPr lang="en-US" altLang="zh-CN" sz="2800" dirty="0"/>
              </a:p>
              <a:p>
                <a:pPr marL="0" indent="0" eaLnBrk="1" hangingPunct="1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𝐼𝑛𝑐𝑟𝑒𝑎𝑠𝑒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𝑏𝑦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 1</m:t>
                      </m:r>
                    </m:oMath>
                  </m:oMathPara>
                </a14:m>
                <a:endParaRPr lang="en-US" altLang="zh-CN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457200" y="836613"/>
                <a:ext cx="8229600" cy="6120779"/>
              </a:xfrm>
              <a:blipFill>
                <a:blip r:embed="rId2"/>
                <a:stretch>
                  <a:fillRect l="-593" t="-8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93</a:t>
            </a:fld>
            <a:endParaRPr lang="en-US" altLang="zh-CN" sz="1200" b="0">
              <a:ea typeface="Gulim" pitchFamily="34" charset="-127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2555776" y="3385018"/>
            <a:ext cx="3461364" cy="432000"/>
            <a:chOff x="640475" y="4871345"/>
            <a:chExt cx="3461364" cy="432000"/>
          </a:xfrm>
          <a:noFill/>
        </p:grpSpPr>
        <p:sp>
          <p:nvSpPr>
            <p:cNvPr id="9" name="矩形 8"/>
            <p:cNvSpPr/>
            <p:nvPr/>
          </p:nvSpPr>
          <p:spPr bwMode="auto">
            <a:xfrm>
              <a:off x="640475" y="4871345"/>
              <a:ext cx="432000" cy="432000"/>
            </a:xfrm>
            <a:prstGeom prst="rect">
              <a:avLst/>
            </a:prstGeom>
            <a:grpFill/>
            <a:ln>
              <a:solidFill>
                <a:schemeClr val="accent4">
                  <a:lumMod val="95000"/>
                  <a:lumOff val="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2000" b="1" i="0" u="none" strike="noStrike" cap="none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  <a:latin typeface="Calibri" panose="020F0502020204030204" pitchFamily="34" charset="0"/>
                  <a:ea typeface="Arial Unicode MS" pitchFamily="50" charset="-127"/>
                  <a:cs typeface="Calibri" panose="020F0502020204030204" pitchFamily="34" charset="0"/>
                </a:rPr>
                <a:t>2</a:t>
              </a:r>
              <a:endParaRPr kumimoji="0" lang="zh-CN" altLang="en-US" sz="20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10" name="矩形 9"/>
            <p:cNvSpPr/>
            <p:nvPr/>
          </p:nvSpPr>
          <p:spPr bwMode="auto">
            <a:xfrm>
              <a:off x="1072475" y="4871345"/>
              <a:ext cx="432000" cy="432000"/>
            </a:xfrm>
            <a:prstGeom prst="rect">
              <a:avLst/>
            </a:prstGeom>
            <a:grpFill/>
            <a:ln>
              <a:solidFill>
                <a:schemeClr val="accent4">
                  <a:lumMod val="95000"/>
                  <a:lumOff val="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2000" b="1" i="0" u="none" strike="noStrike" cap="none" normalizeH="0" baseline="0" dirty="0">
                  <a:ln>
                    <a:noFill/>
                  </a:ln>
                  <a:solidFill>
                    <a:srgbClr val="0070C0"/>
                  </a:solidFill>
                  <a:effectLst/>
                  <a:latin typeface="Calibri" panose="020F0502020204030204" pitchFamily="34" charset="0"/>
                  <a:ea typeface="Arial Unicode MS" pitchFamily="50" charset="-127"/>
                  <a:cs typeface="Calibri" panose="020F0502020204030204" pitchFamily="34" charset="0"/>
                </a:rPr>
                <a:t>8</a:t>
              </a:r>
              <a:endParaRPr kumimoji="0" lang="zh-CN" altLang="en-US" sz="2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11" name="矩形 10"/>
            <p:cNvSpPr/>
            <p:nvPr/>
          </p:nvSpPr>
          <p:spPr bwMode="auto">
            <a:xfrm>
              <a:off x="1504475" y="4871345"/>
              <a:ext cx="432000" cy="432000"/>
            </a:xfrm>
            <a:prstGeom prst="rect">
              <a:avLst/>
            </a:prstGeom>
            <a:grpFill/>
            <a:ln>
              <a:solidFill>
                <a:schemeClr val="accent4">
                  <a:lumMod val="95000"/>
                  <a:lumOff val="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20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Arial Unicode MS" pitchFamily="50" charset="-127"/>
                  <a:cs typeface="Calibri" panose="020F0502020204030204" pitchFamily="34" charset="0"/>
                </a:rPr>
                <a:t>7</a:t>
              </a:r>
              <a:endParaRPr kumimoji="0" lang="zh-CN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12" name="矩形 11"/>
            <p:cNvSpPr/>
            <p:nvPr/>
          </p:nvSpPr>
          <p:spPr bwMode="auto">
            <a:xfrm>
              <a:off x="1936475" y="4871345"/>
              <a:ext cx="432000" cy="432000"/>
            </a:xfrm>
            <a:prstGeom prst="rect">
              <a:avLst/>
            </a:prstGeom>
            <a:grpFill/>
            <a:ln>
              <a:solidFill>
                <a:schemeClr val="accent4">
                  <a:lumMod val="95000"/>
                  <a:lumOff val="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20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Arial Unicode MS" pitchFamily="50" charset="-127"/>
                  <a:cs typeface="Calibri" panose="020F0502020204030204" pitchFamily="34" charset="0"/>
                </a:rPr>
                <a:t>1</a:t>
              </a:r>
              <a:endParaRPr kumimoji="0" lang="zh-CN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13" name="矩形 12"/>
            <p:cNvSpPr/>
            <p:nvPr/>
          </p:nvSpPr>
          <p:spPr bwMode="auto">
            <a:xfrm>
              <a:off x="2368667" y="4871345"/>
              <a:ext cx="432000" cy="432000"/>
            </a:xfrm>
            <a:prstGeom prst="rect">
              <a:avLst/>
            </a:prstGeom>
            <a:grpFill/>
            <a:ln>
              <a:solidFill>
                <a:schemeClr val="accent4">
                  <a:lumMod val="95000"/>
                  <a:lumOff val="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20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Arial Unicode MS" pitchFamily="50" charset="-127"/>
                  <a:cs typeface="Calibri" panose="020F0502020204030204" pitchFamily="34" charset="0"/>
                </a:rPr>
                <a:t>3</a:t>
              </a:r>
              <a:endParaRPr kumimoji="0" lang="zh-CN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14" name="矩形 13"/>
            <p:cNvSpPr/>
            <p:nvPr/>
          </p:nvSpPr>
          <p:spPr bwMode="auto">
            <a:xfrm>
              <a:off x="2800907" y="4871345"/>
              <a:ext cx="432000" cy="432000"/>
            </a:xfrm>
            <a:prstGeom prst="rect">
              <a:avLst/>
            </a:prstGeom>
            <a:grpFill/>
            <a:ln>
              <a:solidFill>
                <a:schemeClr val="accent4">
                  <a:lumMod val="95000"/>
                  <a:lumOff val="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20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Arial Unicode MS" pitchFamily="50" charset="-127"/>
                  <a:cs typeface="Calibri" panose="020F0502020204030204" pitchFamily="34" charset="0"/>
                </a:rPr>
                <a:t>5</a:t>
              </a:r>
              <a:endParaRPr kumimoji="0" lang="zh-CN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15" name="矩形 14"/>
            <p:cNvSpPr/>
            <p:nvPr/>
          </p:nvSpPr>
          <p:spPr bwMode="auto">
            <a:xfrm>
              <a:off x="3237647" y="4871345"/>
              <a:ext cx="432000" cy="432000"/>
            </a:xfrm>
            <a:prstGeom prst="rect">
              <a:avLst/>
            </a:prstGeom>
            <a:grpFill/>
            <a:ln>
              <a:solidFill>
                <a:schemeClr val="accent4">
                  <a:lumMod val="95000"/>
                  <a:lumOff val="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20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Arial Unicode MS" pitchFamily="50" charset="-127"/>
                  <a:cs typeface="Calibri" panose="020F0502020204030204" pitchFamily="34" charset="0"/>
                </a:rPr>
                <a:t>6</a:t>
              </a:r>
              <a:endParaRPr kumimoji="0" lang="zh-CN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16" name="矩形 15"/>
            <p:cNvSpPr/>
            <p:nvPr/>
          </p:nvSpPr>
          <p:spPr bwMode="auto">
            <a:xfrm>
              <a:off x="3669839" y="4871345"/>
              <a:ext cx="432000" cy="432000"/>
            </a:xfrm>
            <a:prstGeom prst="rect">
              <a:avLst/>
            </a:prstGeom>
            <a:grpFill/>
            <a:ln>
              <a:solidFill>
                <a:schemeClr val="accent4">
                  <a:lumMod val="95000"/>
                  <a:lumOff val="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20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Arial Unicode MS" pitchFamily="50" charset="-127"/>
                  <a:cs typeface="Calibri" panose="020F0502020204030204" pitchFamily="34" charset="0"/>
                </a:rPr>
                <a:t>4</a:t>
              </a:r>
              <a:endParaRPr kumimoji="0" lang="zh-CN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endParaRPr>
            </a:p>
          </p:txBody>
        </p:sp>
      </p:grpSp>
      <p:sp>
        <p:nvSpPr>
          <p:cNvPr id="18" name="文本框 17"/>
          <p:cNvSpPr txBox="1"/>
          <p:nvPr/>
        </p:nvSpPr>
        <p:spPr>
          <a:xfrm>
            <a:off x="2556827" y="3015686"/>
            <a:ext cx="4427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2000" b="0" dirty="0" err="1">
                <a:latin typeface="Calibri" panose="020F0502020204030204" pitchFamily="34" charset="0"/>
                <a:cs typeface="Calibri" panose="020F0502020204030204" pitchFamily="34" charset="0"/>
              </a:rPr>
              <a:t>p,i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5" name="直接连接符 4"/>
          <p:cNvCxnSpPr/>
          <p:nvPr/>
        </p:nvCxnSpPr>
        <p:spPr bwMode="auto">
          <a:xfrm>
            <a:off x="2982681" y="3276982"/>
            <a:ext cx="0" cy="648072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 bwMode="auto">
          <a:xfrm>
            <a:off x="5584948" y="3276982"/>
            <a:ext cx="0" cy="648072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/>
        </p:nvSpPr>
        <p:spPr>
          <a:xfrm>
            <a:off x="5685985" y="3015686"/>
            <a:ext cx="2744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r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3590325" y="3015686"/>
            <a:ext cx="2455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j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0" name="直接连接符 19"/>
          <p:cNvCxnSpPr/>
          <p:nvPr/>
        </p:nvCxnSpPr>
        <p:spPr bwMode="auto">
          <a:xfrm>
            <a:off x="3432649" y="3276982"/>
            <a:ext cx="0" cy="648072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346420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Partition-Example</a:t>
            </a:r>
            <a:endParaRPr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457200" y="836613"/>
                <a:ext cx="8229600" cy="6120779"/>
              </a:xfrm>
            </p:spPr>
            <p:txBody>
              <a:bodyPr/>
              <a:lstStyle/>
              <a:p>
                <a:pPr eaLnBrk="1" hangingPunct="1"/>
                <a:r>
                  <a:rPr lang="en-US" altLang="zh-CN" sz="2800" dirty="0"/>
                  <a:t>The Operation of Partition(A, p, r)</a:t>
                </a:r>
              </a:p>
              <a:p>
                <a:pPr eaLnBrk="1" hangingPunct="1"/>
                <a:endParaRPr lang="en-US" altLang="zh-CN" sz="2800" dirty="0"/>
              </a:p>
              <a:p>
                <a:pPr eaLnBrk="1" hangingPunct="1"/>
                <a:endParaRPr lang="en-US" altLang="zh-CN" sz="2800" dirty="0"/>
              </a:p>
              <a:p>
                <a:pPr marL="0" indent="0" eaLnBrk="1" hangingPunct="1">
                  <a:buNone/>
                </a:pPr>
                <a:endParaRPr lang="en-US" altLang="zh-CN" sz="2800" dirty="0"/>
              </a:p>
              <a:p>
                <a:pPr marL="0" indent="0" eaLnBrk="1" hangingPunct="1">
                  <a:buNone/>
                </a:pPr>
                <a:endParaRPr lang="en-US" altLang="zh-CN" sz="2800" dirty="0"/>
              </a:p>
              <a:p>
                <a:pPr marL="0" indent="0" eaLnBrk="1" hangingPunct="1">
                  <a:buNone/>
                </a:pPr>
                <a:endParaRPr lang="en-US" altLang="zh-CN" sz="2800" dirty="0"/>
              </a:p>
              <a:p>
                <a:pPr marL="0" indent="0" eaLnBrk="1" hangingPunct="1">
                  <a:buNone/>
                </a:pPr>
                <a:endParaRPr lang="en-US" altLang="zh-CN" sz="2800" dirty="0"/>
              </a:p>
              <a:p>
                <a:pPr marL="0" indent="0" eaLnBrk="1" hangingPunct="1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𝐴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altLang="zh-CN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457200" y="836613"/>
                <a:ext cx="8229600" cy="6120779"/>
              </a:xfrm>
              <a:blipFill>
                <a:blip r:embed="rId2"/>
                <a:stretch>
                  <a:fillRect l="-593" t="-8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94</a:t>
            </a:fld>
            <a:endParaRPr lang="en-US" altLang="zh-CN" sz="1200" b="0">
              <a:ea typeface="Gulim" pitchFamily="34" charset="-127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2555776" y="3385018"/>
            <a:ext cx="3461364" cy="432000"/>
            <a:chOff x="640475" y="4871345"/>
            <a:chExt cx="3461364" cy="432000"/>
          </a:xfrm>
          <a:noFill/>
        </p:grpSpPr>
        <p:sp>
          <p:nvSpPr>
            <p:cNvPr id="9" name="矩形 8"/>
            <p:cNvSpPr/>
            <p:nvPr/>
          </p:nvSpPr>
          <p:spPr bwMode="auto">
            <a:xfrm>
              <a:off x="640475" y="4871345"/>
              <a:ext cx="432000" cy="432000"/>
            </a:xfrm>
            <a:prstGeom prst="rect">
              <a:avLst/>
            </a:prstGeom>
            <a:grpFill/>
            <a:ln>
              <a:solidFill>
                <a:schemeClr val="accent4">
                  <a:lumMod val="95000"/>
                  <a:lumOff val="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2000" b="1" i="0" u="none" strike="noStrike" cap="none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  <a:latin typeface="Calibri" panose="020F0502020204030204" pitchFamily="34" charset="0"/>
                  <a:ea typeface="Arial Unicode MS" pitchFamily="50" charset="-127"/>
                  <a:cs typeface="Calibri" panose="020F0502020204030204" pitchFamily="34" charset="0"/>
                </a:rPr>
                <a:t>2</a:t>
              </a:r>
              <a:endParaRPr kumimoji="0" lang="zh-CN" altLang="en-US" sz="20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10" name="矩形 9"/>
            <p:cNvSpPr/>
            <p:nvPr/>
          </p:nvSpPr>
          <p:spPr bwMode="auto">
            <a:xfrm>
              <a:off x="1072475" y="4871345"/>
              <a:ext cx="432000" cy="432000"/>
            </a:xfrm>
            <a:prstGeom prst="rect">
              <a:avLst/>
            </a:prstGeom>
            <a:grpFill/>
            <a:ln>
              <a:solidFill>
                <a:schemeClr val="accent4">
                  <a:lumMod val="95000"/>
                  <a:lumOff val="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2000" b="1" i="0" u="none" strike="noStrike" cap="none" normalizeH="0" baseline="0" dirty="0">
                  <a:ln>
                    <a:noFill/>
                  </a:ln>
                  <a:solidFill>
                    <a:srgbClr val="0070C0"/>
                  </a:solidFill>
                  <a:effectLst/>
                  <a:latin typeface="Calibri" panose="020F0502020204030204" pitchFamily="34" charset="0"/>
                  <a:ea typeface="Arial Unicode MS" pitchFamily="50" charset="-127"/>
                  <a:cs typeface="Calibri" panose="020F0502020204030204" pitchFamily="34" charset="0"/>
                </a:rPr>
                <a:t>8</a:t>
              </a:r>
              <a:endParaRPr kumimoji="0" lang="zh-CN" altLang="en-US" sz="2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11" name="矩形 10"/>
            <p:cNvSpPr/>
            <p:nvPr/>
          </p:nvSpPr>
          <p:spPr bwMode="auto">
            <a:xfrm>
              <a:off x="1504475" y="4871345"/>
              <a:ext cx="432000" cy="432000"/>
            </a:xfrm>
            <a:prstGeom prst="rect">
              <a:avLst/>
            </a:prstGeom>
            <a:grpFill/>
            <a:ln>
              <a:solidFill>
                <a:schemeClr val="accent4">
                  <a:lumMod val="95000"/>
                  <a:lumOff val="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20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Arial Unicode MS" pitchFamily="50" charset="-127"/>
                  <a:cs typeface="Calibri" panose="020F0502020204030204" pitchFamily="34" charset="0"/>
                </a:rPr>
                <a:t>7</a:t>
              </a:r>
              <a:endParaRPr kumimoji="0" lang="zh-CN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12" name="矩形 11"/>
            <p:cNvSpPr/>
            <p:nvPr/>
          </p:nvSpPr>
          <p:spPr bwMode="auto">
            <a:xfrm>
              <a:off x="1936475" y="4871345"/>
              <a:ext cx="432000" cy="432000"/>
            </a:xfrm>
            <a:prstGeom prst="rect">
              <a:avLst/>
            </a:prstGeom>
            <a:grpFill/>
            <a:ln>
              <a:solidFill>
                <a:schemeClr val="accent4">
                  <a:lumMod val="95000"/>
                  <a:lumOff val="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20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Arial Unicode MS" pitchFamily="50" charset="-127"/>
                  <a:cs typeface="Calibri" panose="020F0502020204030204" pitchFamily="34" charset="0"/>
                </a:rPr>
                <a:t>1</a:t>
              </a:r>
              <a:endParaRPr kumimoji="0" lang="zh-CN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13" name="矩形 12"/>
            <p:cNvSpPr/>
            <p:nvPr/>
          </p:nvSpPr>
          <p:spPr bwMode="auto">
            <a:xfrm>
              <a:off x="2368667" y="4871345"/>
              <a:ext cx="432000" cy="432000"/>
            </a:xfrm>
            <a:prstGeom prst="rect">
              <a:avLst/>
            </a:prstGeom>
            <a:grpFill/>
            <a:ln>
              <a:solidFill>
                <a:schemeClr val="accent4">
                  <a:lumMod val="95000"/>
                  <a:lumOff val="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20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Arial Unicode MS" pitchFamily="50" charset="-127"/>
                  <a:cs typeface="Calibri" panose="020F0502020204030204" pitchFamily="34" charset="0"/>
                </a:rPr>
                <a:t>3</a:t>
              </a:r>
              <a:endParaRPr kumimoji="0" lang="zh-CN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14" name="矩形 13"/>
            <p:cNvSpPr/>
            <p:nvPr/>
          </p:nvSpPr>
          <p:spPr bwMode="auto">
            <a:xfrm>
              <a:off x="2800907" y="4871345"/>
              <a:ext cx="432000" cy="432000"/>
            </a:xfrm>
            <a:prstGeom prst="rect">
              <a:avLst/>
            </a:prstGeom>
            <a:grpFill/>
            <a:ln>
              <a:solidFill>
                <a:schemeClr val="accent4">
                  <a:lumMod val="95000"/>
                  <a:lumOff val="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20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Arial Unicode MS" pitchFamily="50" charset="-127"/>
                  <a:cs typeface="Calibri" panose="020F0502020204030204" pitchFamily="34" charset="0"/>
                </a:rPr>
                <a:t>5</a:t>
              </a:r>
              <a:endParaRPr kumimoji="0" lang="zh-CN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15" name="矩形 14"/>
            <p:cNvSpPr/>
            <p:nvPr/>
          </p:nvSpPr>
          <p:spPr bwMode="auto">
            <a:xfrm>
              <a:off x="3237647" y="4871345"/>
              <a:ext cx="432000" cy="432000"/>
            </a:xfrm>
            <a:prstGeom prst="rect">
              <a:avLst/>
            </a:prstGeom>
            <a:grpFill/>
            <a:ln>
              <a:solidFill>
                <a:schemeClr val="accent4">
                  <a:lumMod val="95000"/>
                  <a:lumOff val="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20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Arial Unicode MS" pitchFamily="50" charset="-127"/>
                  <a:cs typeface="Calibri" panose="020F0502020204030204" pitchFamily="34" charset="0"/>
                </a:rPr>
                <a:t>6</a:t>
              </a:r>
              <a:endParaRPr kumimoji="0" lang="zh-CN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16" name="矩形 15"/>
            <p:cNvSpPr/>
            <p:nvPr/>
          </p:nvSpPr>
          <p:spPr bwMode="auto">
            <a:xfrm>
              <a:off x="3669839" y="4871345"/>
              <a:ext cx="432000" cy="432000"/>
            </a:xfrm>
            <a:prstGeom prst="rect">
              <a:avLst/>
            </a:prstGeom>
            <a:grpFill/>
            <a:ln>
              <a:solidFill>
                <a:schemeClr val="accent4">
                  <a:lumMod val="95000"/>
                  <a:lumOff val="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20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Arial Unicode MS" pitchFamily="50" charset="-127"/>
                  <a:cs typeface="Calibri" panose="020F0502020204030204" pitchFamily="34" charset="0"/>
                </a:rPr>
                <a:t>4</a:t>
              </a:r>
              <a:endParaRPr kumimoji="0" lang="zh-CN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endParaRPr>
            </a:p>
          </p:txBody>
        </p:sp>
      </p:grpSp>
      <p:sp>
        <p:nvSpPr>
          <p:cNvPr id="18" name="文本框 17"/>
          <p:cNvSpPr txBox="1"/>
          <p:nvPr/>
        </p:nvSpPr>
        <p:spPr>
          <a:xfrm>
            <a:off x="2556827" y="3015686"/>
            <a:ext cx="4427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2000" b="0" dirty="0" err="1">
                <a:latin typeface="Calibri" panose="020F0502020204030204" pitchFamily="34" charset="0"/>
                <a:cs typeface="Calibri" panose="020F0502020204030204" pitchFamily="34" charset="0"/>
              </a:rPr>
              <a:t>p,i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5" name="直接连接符 4"/>
          <p:cNvCxnSpPr/>
          <p:nvPr/>
        </p:nvCxnSpPr>
        <p:spPr bwMode="auto">
          <a:xfrm>
            <a:off x="2982681" y="3276982"/>
            <a:ext cx="0" cy="648072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 bwMode="auto">
          <a:xfrm>
            <a:off x="5584948" y="3276982"/>
            <a:ext cx="0" cy="648072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/>
        </p:nvSpPr>
        <p:spPr>
          <a:xfrm>
            <a:off x="5685985" y="3015686"/>
            <a:ext cx="2744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r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3590325" y="3015686"/>
            <a:ext cx="2455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j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0" name="直接连接符 19"/>
          <p:cNvCxnSpPr/>
          <p:nvPr/>
        </p:nvCxnSpPr>
        <p:spPr bwMode="auto">
          <a:xfrm>
            <a:off x="3432649" y="3276982"/>
            <a:ext cx="0" cy="648072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5651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Partition-Example</a:t>
            </a:r>
            <a:endParaRPr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457200" y="836613"/>
                <a:ext cx="8229600" cy="6120779"/>
              </a:xfrm>
            </p:spPr>
            <p:txBody>
              <a:bodyPr/>
              <a:lstStyle/>
              <a:p>
                <a:pPr eaLnBrk="1" hangingPunct="1"/>
                <a:r>
                  <a:rPr lang="en-US" altLang="zh-CN" sz="2800" dirty="0"/>
                  <a:t>The Operation of Partition(A, p, r)</a:t>
                </a:r>
              </a:p>
              <a:p>
                <a:pPr eaLnBrk="1" hangingPunct="1"/>
                <a:endParaRPr lang="en-US" altLang="zh-CN" sz="2800" dirty="0"/>
              </a:p>
              <a:p>
                <a:pPr eaLnBrk="1" hangingPunct="1"/>
                <a:endParaRPr lang="en-US" altLang="zh-CN" sz="2800" dirty="0"/>
              </a:p>
              <a:p>
                <a:pPr marL="0" indent="0" eaLnBrk="1" hangingPunct="1">
                  <a:buNone/>
                </a:pPr>
                <a:endParaRPr lang="en-US" altLang="zh-CN" sz="2800" dirty="0"/>
              </a:p>
              <a:p>
                <a:pPr marL="0" indent="0" eaLnBrk="1" hangingPunct="1">
                  <a:buNone/>
                </a:pPr>
                <a:endParaRPr lang="en-US" altLang="zh-CN" sz="2800" dirty="0"/>
              </a:p>
              <a:p>
                <a:pPr marL="0" indent="0" eaLnBrk="1" hangingPunct="1">
                  <a:buNone/>
                </a:pPr>
                <a:endParaRPr lang="en-US" altLang="zh-CN" sz="2800" dirty="0"/>
              </a:p>
              <a:p>
                <a:pPr marL="0" indent="0" eaLnBrk="1" hangingPunct="1">
                  <a:buNone/>
                </a:pPr>
                <a:endParaRPr lang="en-US" altLang="zh-CN" sz="2800" dirty="0"/>
              </a:p>
              <a:p>
                <a:pPr marL="0" indent="0" eaLnBrk="1" hangingPunct="1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𝐼𝑛𝑐𝑟𝑒𝑎𝑠𝑒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𝑏𝑦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 1</m:t>
                      </m:r>
                    </m:oMath>
                  </m:oMathPara>
                </a14:m>
                <a:endParaRPr lang="en-US" altLang="zh-CN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457200" y="836613"/>
                <a:ext cx="8229600" cy="6120779"/>
              </a:xfrm>
              <a:blipFill>
                <a:blip r:embed="rId2"/>
                <a:stretch>
                  <a:fillRect l="-593" t="-8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95</a:t>
            </a:fld>
            <a:endParaRPr lang="en-US" altLang="zh-CN" sz="1200" b="0">
              <a:ea typeface="Gulim" pitchFamily="34" charset="-127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2555776" y="3385018"/>
            <a:ext cx="3461364" cy="432000"/>
            <a:chOff x="640475" y="4871345"/>
            <a:chExt cx="3461364" cy="432000"/>
          </a:xfrm>
          <a:noFill/>
        </p:grpSpPr>
        <p:sp>
          <p:nvSpPr>
            <p:cNvPr id="9" name="矩形 8"/>
            <p:cNvSpPr/>
            <p:nvPr/>
          </p:nvSpPr>
          <p:spPr bwMode="auto">
            <a:xfrm>
              <a:off x="640475" y="4871345"/>
              <a:ext cx="432000" cy="432000"/>
            </a:xfrm>
            <a:prstGeom prst="rect">
              <a:avLst/>
            </a:prstGeom>
            <a:grpFill/>
            <a:ln>
              <a:solidFill>
                <a:schemeClr val="accent4">
                  <a:lumMod val="95000"/>
                  <a:lumOff val="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2000" b="1" i="0" u="none" strike="noStrike" cap="none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  <a:latin typeface="Calibri" panose="020F0502020204030204" pitchFamily="34" charset="0"/>
                  <a:ea typeface="Arial Unicode MS" pitchFamily="50" charset="-127"/>
                  <a:cs typeface="Calibri" panose="020F0502020204030204" pitchFamily="34" charset="0"/>
                </a:rPr>
                <a:t>2</a:t>
              </a:r>
              <a:endParaRPr kumimoji="0" lang="zh-CN" altLang="en-US" sz="20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10" name="矩形 9"/>
            <p:cNvSpPr/>
            <p:nvPr/>
          </p:nvSpPr>
          <p:spPr bwMode="auto">
            <a:xfrm>
              <a:off x="1072475" y="4871345"/>
              <a:ext cx="432000" cy="432000"/>
            </a:xfrm>
            <a:prstGeom prst="rect">
              <a:avLst/>
            </a:prstGeom>
            <a:grpFill/>
            <a:ln>
              <a:solidFill>
                <a:schemeClr val="accent4">
                  <a:lumMod val="95000"/>
                  <a:lumOff val="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2000" b="1" i="0" u="none" strike="noStrike" cap="none" normalizeH="0" baseline="0" dirty="0">
                  <a:ln>
                    <a:noFill/>
                  </a:ln>
                  <a:solidFill>
                    <a:srgbClr val="0070C0"/>
                  </a:solidFill>
                  <a:effectLst/>
                  <a:latin typeface="Calibri" panose="020F0502020204030204" pitchFamily="34" charset="0"/>
                  <a:ea typeface="Arial Unicode MS" pitchFamily="50" charset="-127"/>
                  <a:cs typeface="Calibri" panose="020F0502020204030204" pitchFamily="34" charset="0"/>
                </a:rPr>
                <a:t>8</a:t>
              </a:r>
              <a:endParaRPr kumimoji="0" lang="zh-CN" altLang="en-US" sz="2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11" name="矩形 10"/>
            <p:cNvSpPr/>
            <p:nvPr/>
          </p:nvSpPr>
          <p:spPr bwMode="auto">
            <a:xfrm>
              <a:off x="1504475" y="4871345"/>
              <a:ext cx="432000" cy="432000"/>
            </a:xfrm>
            <a:prstGeom prst="rect">
              <a:avLst/>
            </a:prstGeom>
            <a:grpFill/>
            <a:ln>
              <a:solidFill>
                <a:schemeClr val="accent4">
                  <a:lumMod val="95000"/>
                  <a:lumOff val="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2000" b="1" i="0" u="none" strike="noStrike" cap="none" normalizeH="0" baseline="0" dirty="0">
                  <a:ln>
                    <a:noFill/>
                  </a:ln>
                  <a:solidFill>
                    <a:srgbClr val="0070C0"/>
                  </a:solidFill>
                  <a:effectLst/>
                  <a:latin typeface="Calibri" panose="020F0502020204030204" pitchFamily="34" charset="0"/>
                  <a:ea typeface="Arial Unicode MS" pitchFamily="50" charset="-127"/>
                  <a:cs typeface="Calibri" panose="020F0502020204030204" pitchFamily="34" charset="0"/>
                </a:rPr>
                <a:t>7</a:t>
              </a:r>
              <a:endParaRPr kumimoji="0" lang="zh-CN" altLang="en-US" sz="2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12" name="矩形 11"/>
            <p:cNvSpPr/>
            <p:nvPr/>
          </p:nvSpPr>
          <p:spPr bwMode="auto">
            <a:xfrm>
              <a:off x="1936475" y="4871345"/>
              <a:ext cx="432000" cy="432000"/>
            </a:xfrm>
            <a:prstGeom prst="rect">
              <a:avLst/>
            </a:prstGeom>
            <a:grpFill/>
            <a:ln>
              <a:solidFill>
                <a:schemeClr val="accent4">
                  <a:lumMod val="95000"/>
                  <a:lumOff val="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20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Arial Unicode MS" pitchFamily="50" charset="-127"/>
                  <a:cs typeface="Calibri" panose="020F0502020204030204" pitchFamily="34" charset="0"/>
                </a:rPr>
                <a:t>1</a:t>
              </a:r>
              <a:endParaRPr kumimoji="0" lang="zh-CN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13" name="矩形 12"/>
            <p:cNvSpPr/>
            <p:nvPr/>
          </p:nvSpPr>
          <p:spPr bwMode="auto">
            <a:xfrm>
              <a:off x="2368667" y="4871345"/>
              <a:ext cx="432000" cy="432000"/>
            </a:xfrm>
            <a:prstGeom prst="rect">
              <a:avLst/>
            </a:prstGeom>
            <a:grpFill/>
            <a:ln>
              <a:solidFill>
                <a:schemeClr val="accent4">
                  <a:lumMod val="95000"/>
                  <a:lumOff val="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20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Arial Unicode MS" pitchFamily="50" charset="-127"/>
                  <a:cs typeface="Calibri" panose="020F0502020204030204" pitchFamily="34" charset="0"/>
                </a:rPr>
                <a:t>3</a:t>
              </a:r>
              <a:endParaRPr kumimoji="0" lang="zh-CN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14" name="矩形 13"/>
            <p:cNvSpPr/>
            <p:nvPr/>
          </p:nvSpPr>
          <p:spPr bwMode="auto">
            <a:xfrm>
              <a:off x="2800907" y="4871345"/>
              <a:ext cx="432000" cy="432000"/>
            </a:xfrm>
            <a:prstGeom prst="rect">
              <a:avLst/>
            </a:prstGeom>
            <a:grpFill/>
            <a:ln>
              <a:solidFill>
                <a:schemeClr val="accent4">
                  <a:lumMod val="95000"/>
                  <a:lumOff val="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20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Arial Unicode MS" pitchFamily="50" charset="-127"/>
                  <a:cs typeface="Calibri" panose="020F0502020204030204" pitchFamily="34" charset="0"/>
                </a:rPr>
                <a:t>5</a:t>
              </a:r>
              <a:endParaRPr kumimoji="0" lang="zh-CN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15" name="矩形 14"/>
            <p:cNvSpPr/>
            <p:nvPr/>
          </p:nvSpPr>
          <p:spPr bwMode="auto">
            <a:xfrm>
              <a:off x="3237647" y="4871345"/>
              <a:ext cx="432000" cy="432000"/>
            </a:xfrm>
            <a:prstGeom prst="rect">
              <a:avLst/>
            </a:prstGeom>
            <a:grpFill/>
            <a:ln>
              <a:solidFill>
                <a:schemeClr val="accent4">
                  <a:lumMod val="95000"/>
                  <a:lumOff val="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20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Arial Unicode MS" pitchFamily="50" charset="-127"/>
                  <a:cs typeface="Calibri" panose="020F0502020204030204" pitchFamily="34" charset="0"/>
                </a:rPr>
                <a:t>6</a:t>
              </a:r>
              <a:endParaRPr kumimoji="0" lang="zh-CN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16" name="矩形 15"/>
            <p:cNvSpPr/>
            <p:nvPr/>
          </p:nvSpPr>
          <p:spPr bwMode="auto">
            <a:xfrm>
              <a:off x="3669839" y="4871345"/>
              <a:ext cx="432000" cy="432000"/>
            </a:xfrm>
            <a:prstGeom prst="rect">
              <a:avLst/>
            </a:prstGeom>
            <a:grpFill/>
            <a:ln>
              <a:solidFill>
                <a:schemeClr val="accent4">
                  <a:lumMod val="95000"/>
                  <a:lumOff val="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20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Arial Unicode MS" pitchFamily="50" charset="-127"/>
                  <a:cs typeface="Calibri" panose="020F0502020204030204" pitchFamily="34" charset="0"/>
                </a:rPr>
                <a:t>4</a:t>
              </a:r>
              <a:endParaRPr kumimoji="0" lang="zh-CN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endParaRPr>
            </a:p>
          </p:txBody>
        </p:sp>
      </p:grpSp>
      <p:sp>
        <p:nvSpPr>
          <p:cNvPr id="18" name="文本框 17"/>
          <p:cNvSpPr txBox="1"/>
          <p:nvPr/>
        </p:nvSpPr>
        <p:spPr>
          <a:xfrm>
            <a:off x="2556827" y="3015686"/>
            <a:ext cx="4427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2000" b="0" dirty="0" err="1">
                <a:latin typeface="Calibri" panose="020F0502020204030204" pitchFamily="34" charset="0"/>
                <a:cs typeface="Calibri" panose="020F0502020204030204" pitchFamily="34" charset="0"/>
              </a:rPr>
              <a:t>p,i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5" name="直接连接符 4"/>
          <p:cNvCxnSpPr/>
          <p:nvPr/>
        </p:nvCxnSpPr>
        <p:spPr bwMode="auto">
          <a:xfrm>
            <a:off x="2982681" y="3276982"/>
            <a:ext cx="0" cy="648072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 bwMode="auto">
          <a:xfrm>
            <a:off x="5584948" y="3276982"/>
            <a:ext cx="0" cy="648072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/>
        </p:nvSpPr>
        <p:spPr>
          <a:xfrm>
            <a:off x="5685985" y="3015686"/>
            <a:ext cx="2744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r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4033648" y="3015686"/>
            <a:ext cx="2455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j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0" name="直接连接符 19"/>
          <p:cNvCxnSpPr/>
          <p:nvPr/>
        </p:nvCxnSpPr>
        <p:spPr bwMode="auto">
          <a:xfrm>
            <a:off x="3851776" y="3276982"/>
            <a:ext cx="0" cy="648072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387349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Partition-Example</a:t>
            </a:r>
            <a:endParaRPr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457200" y="836613"/>
                <a:ext cx="8229600" cy="6120779"/>
              </a:xfrm>
            </p:spPr>
            <p:txBody>
              <a:bodyPr/>
              <a:lstStyle/>
              <a:p>
                <a:pPr eaLnBrk="1" hangingPunct="1"/>
                <a:r>
                  <a:rPr lang="en-US" altLang="zh-CN" sz="2800" dirty="0"/>
                  <a:t>The Operation of Partition(A, p, r)</a:t>
                </a:r>
              </a:p>
              <a:p>
                <a:pPr eaLnBrk="1" hangingPunct="1"/>
                <a:endParaRPr lang="en-US" altLang="zh-CN" sz="2800" dirty="0"/>
              </a:p>
              <a:p>
                <a:pPr eaLnBrk="1" hangingPunct="1"/>
                <a:endParaRPr lang="en-US" altLang="zh-CN" sz="2800" dirty="0"/>
              </a:p>
              <a:p>
                <a:pPr marL="0" indent="0" eaLnBrk="1" hangingPunct="1">
                  <a:buNone/>
                </a:pPr>
                <a:endParaRPr lang="en-US" altLang="zh-CN" sz="2800" dirty="0"/>
              </a:p>
              <a:p>
                <a:pPr marL="0" indent="0" eaLnBrk="1" hangingPunct="1">
                  <a:buNone/>
                </a:pPr>
                <a:endParaRPr lang="en-US" altLang="zh-CN" sz="2800" dirty="0"/>
              </a:p>
              <a:p>
                <a:pPr marL="0" indent="0" eaLnBrk="1" hangingPunct="1">
                  <a:buNone/>
                </a:pPr>
                <a:endParaRPr lang="en-US" altLang="zh-CN" sz="2800" dirty="0"/>
              </a:p>
              <a:p>
                <a:pPr marL="0" indent="0" eaLnBrk="1" hangingPunct="1">
                  <a:buNone/>
                </a:pPr>
                <a:endParaRPr lang="en-US" altLang="zh-CN" sz="2800" dirty="0"/>
              </a:p>
              <a:p>
                <a:pPr marL="0" indent="0" eaLnBrk="1" hangingPunct="1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𝐴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altLang="zh-CN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457200" y="836613"/>
                <a:ext cx="8229600" cy="6120779"/>
              </a:xfrm>
              <a:blipFill>
                <a:blip r:embed="rId2"/>
                <a:stretch>
                  <a:fillRect l="-593" t="-8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96</a:t>
            </a:fld>
            <a:endParaRPr lang="en-US" altLang="zh-CN" sz="1200" b="0">
              <a:ea typeface="Gulim" pitchFamily="34" charset="-127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2555776" y="3385018"/>
            <a:ext cx="3461364" cy="432000"/>
            <a:chOff x="640475" y="4871345"/>
            <a:chExt cx="3461364" cy="432000"/>
          </a:xfrm>
          <a:noFill/>
        </p:grpSpPr>
        <p:sp>
          <p:nvSpPr>
            <p:cNvPr id="9" name="矩形 8"/>
            <p:cNvSpPr/>
            <p:nvPr/>
          </p:nvSpPr>
          <p:spPr bwMode="auto">
            <a:xfrm>
              <a:off x="640475" y="4871345"/>
              <a:ext cx="432000" cy="432000"/>
            </a:xfrm>
            <a:prstGeom prst="rect">
              <a:avLst/>
            </a:prstGeom>
            <a:grpFill/>
            <a:ln>
              <a:solidFill>
                <a:schemeClr val="accent4">
                  <a:lumMod val="95000"/>
                  <a:lumOff val="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2000" b="1" i="0" u="none" strike="noStrike" cap="none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  <a:latin typeface="Calibri" panose="020F0502020204030204" pitchFamily="34" charset="0"/>
                  <a:ea typeface="Arial Unicode MS" pitchFamily="50" charset="-127"/>
                  <a:cs typeface="Calibri" panose="020F0502020204030204" pitchFamily="34" charset="0"/>
                </a:rPr>
                <a:t>2</a:t>
              </a:r>
              <a:endParaRPr kumimoji="0" lang="zh-CN" altLang="en-US" sz="20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10" name="矩形 9"/>
            <p:cNvSpPr/>
            <p:nvPr/>
          </p:nvSpPr>
          <p:spPr bwMode="auto">
            <a:xfrm>
              <a:off x="1072475" y="4871345"/>
              <a:ext cx="432000" cy="432000"/>
            </a:xfrm>
            <a:prstGeom prst="rect">
              <a:avLst/>
            </a:prstGeom>
            <a:grpFill/>
            <a:ln>
              <a:solidFill>
                <a:schemeClr val="accent4">
                  <a:lumMod val="95000"/>
                  <a:lumOff val="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2000" b="1" i="0" u="none" strike="noStrike" cap="none" normalizeH="0" baseline="0" dirty="0">
                  <a:ln>
                    <a:noFill/>
                  </a:ln>
                  <a:solidFill>
                    <a:srgbClr val="0070C0"/>
                  </a:solidFill>
                  <a:effectLst/>
                  <a:latin typeface="Calibri" panose="020F0502020204030204" pitchFamily="34" charset="0"/>
                  <a:ea typeface="Arial Unicode MS" pitchFamily="50" charset="-127"/>
                  <a:cs typeface="Calibri" panose="020F0502020204030204" pitchFamily="34" charset="0"/>
                </a:rPr>
                <a:t>8</a:t>
              </a:r>
              <a:endParaRPr kumimoji="0" lang="zh-CN" altLang="en-US" sz="2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11" name="矩形 10"/>
            <p:cNvSpPr/>
            <p:nvPr/>
          </p:nvSpPr>
          <p:spPr bwMode="auto">
            <a:xfrm>
              <a:off x="1504475" y="4871345"/>
              <a:ext cx="432000" cy="432000"/>
            </a:xfrm>
            <a:prstGeom prst="rect">
              <a:avLst/>
            </a:prstGeom>
            <a:grpFill/>
            <a:ln>
              <a:solidFill>
                <a:schemeClr val="accent4">
                  <a:lumMod val="95000"/>
                  <a:lumOff val="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2000" b="1" i="0" u="none" strike="noStrike" cap="none" normalizeH="0" baseline="0" dirty="0">
                  <a:ln>
                    <a:noFill/>
                  </a:ln>
                  <a:solidFill>
                    <a:srgbClr val="0070C0"/>
                  </a:solidFill>
                  <a:effectLst/>
                  <a:latin typeface="Calibri" panose="020F0502020204030204" pitchFamily="34" charset="0"/>
                  <a:ea typeface="Arial Unicode MS" pitchFamily="50" charset="-127"/>
                  <a:cs typeface="Calibri" panose="020F0502020204030204" pitchFamily="34" charset="0"/>
                </a:rPr>
                <a:t>7</a:t>
              </a:r>
              <a:endParaRPr kumimoji="0" lang="zh-CN" altLang="en-US" sz="2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12" name="矩形 11"/>
            <p:cNvSpPr/>
            <p:nvPr/>
          </p:nvSpPr>
          <p:spPr bwMode="auto">
            <a:xfrm>
              <a:off x="1936475" y="4871345"/>
              <a:ext cx="432000" cy="432000"/>
            </a:xfrm>
            <a:prstGeom prst="rect">
              <a:avLst/>
            </a:prstGeom>
            <a:grpFill/>
            <a:ln>
              <a:solidFill>
                <a:schemeClr val="accent4">
                  <a:lumMod val="95000"/>
                  <a:lumOff val="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20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Arial Unicode MS" pitchFamily="50" charset="-127"/>
                  <a:cs typeface="Calibri" panose="020F0502020204030204" pitchFamily="34" charset="0"/>
                </a:rPr>
                <a:t>1</a:t>
              </a:r>
              <a:endParaRPr kumimoji="0" lang="zh-CN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13" name="矩形 12"/>
            <p:cNvSpPr/>
            <p:nvPr/>
          </p:nvSpPr>
          <p:spPr bwMode="auto">
            <a:xfrm>
              <a:off x="2368667" y="4871345"/>
              <a:ext cx="432000" cy="432000"/>
            </a:xfrm>
            <a:prstGeom prst="rect">
              <a:avLst/>
            </a:prstGeom>
            <a:grpFill/>
            <a:ln>
              <a:solidFill>
                <a:schemeClr val="accent4">
                  <a:lumMod val="95000"/>
                  <a:lumOff val="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20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Arial Unicode MS" pitchFamily="50" charset="-127"/>
                  <a:cs typeface="Calibri" panose="020F0502020204030204" pitchFamily="34" charset="0"/>
                </a:rPr>
                <a:t>3</a:t>
              </a:r>
              <a:endParaRPr kumimoji="0" lang="zh-CN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14" name="矩形 13"/>
            <p:cNvSpPr/>
            <p:nvPr/>
          </p:nvSpPr>
          <p:spPr bwMode="auto">
            <a:xfrm>
              <a:off x="2800907" y="4871345"/>
              <a:ext cx="432000" cy="432000"/>
            </a:xfrm>
            <a:prstGeom prst="rect">
              <a:avLst/>
            </a:prstGeom>
            <a:grpFill/>
            <a:ln>
              <a:solidFill>
                <a:schemeClr val="accent4">
                  <a:lumMod val="95000"/>
                  <a:lumOff val="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20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Arial Unicode MS" pitchFamily="50" charset="-127"/>
                  <a:cs typeface="Calibri" panose="020F0502020204030204" pitchFamily="34" charset="0"/>
                </a:rPr>
                <a:t>5</a:t>
              </a:r>
              <a:endParaRPr kumimoji="0" lang="zh-CN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15" name="矩形 14"/>
            <p:cNvSpPr/>
            <p:nvPr/>
          </p:nvSpPr>
          <p:spPr bwMode="auto">
            <a:xfrm>
              <a:off x="3237647" y="4871345"/>
              <a:ext cx="432000" cy="432000"/>
            </a:xfrm>
            <a:prstGeom prst="rect">
              <a:avLst/>
            </a:prstGeom>
            <a:grpFill/>
            <a:ln>
              <a:solidFill>
                <a:schemeClr val="accent4">
                  <a:lumMod val="95000"/>
                  <a:lumOff val="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20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Arial Unicode MS" pitchFamily="50" charset="-127"/>
                  <a:cs typeface="Calibri" panose="020F0502020204030204" pitchFamily="34" charset="0"/>
                </a:rPr>
                <a:t>6</a:t>
              </a:r>
              <a:endParaRPr kumimoji="0" lang="zh-CN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16" name="矩形 15"/>
            <p:cNvSpPr/>
            <p:nvPr/>
          </p:nvSpPr>
          <p:spPr bwMode="auto">
            <a:xfrm>
              <a:off x="3669839" y="4871345"/>
              <a:ext cx="432000" cy="432000"/>
            </a:xfrm>
            <a:prstGeom prst="rect">
              <a:avLst/>
            </a:prstGeom>
            <a:grpFill/>
            <a:ln>
              <a:solidFill>
                <a:schemeClr val="accent4">
                  <a:lumMod val="95000"/>
                  <a:lumOff val="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20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Arial Unicode MS" pitchFamily="50" charset="-127"/>
                  <a:cs typeface="Calibri" panose="020F0502020204030204" pitchFamily="34" charset="0"/>
                </a:rPr>
                <a:t>4</a:t>
              </a:r>
              <a:endParaRPr kumimoji="0" lang="zh-CN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endParaRPr>
            </a:p>
          </p:txBody>
        </p:sp>
      </p:grpSp>
      <p:sp>
        <p:nvSpPr>
          <p:cNvPr id="18" name="文本框 17"/>
          <p:cNvSpPr txBox="1"/>
          <p:nvPr/>
        </p:nvSpPr>
        <p:spPr>
          <a:xfrm>
            <a:off x="2556827" y="3015686"/>
            <a:ext cx="4427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2000" b="0" dirty="0" err="1">
                <a:latin typeface="Calibri" panose="020F0502020204030204" pitchFamily="34" charset="0"/>
                <a:cs typeface="Calibri" panose="020F0502020204030204" pitchFamily="34" charset="0"/>
              </a:rPr>
              <a:t>p,i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5" name="直接连接符 4"/>
          <p:cNvCxnSpPr/>
          <p:nvPr/>
        </p:nvCxnSpPr>
        <p:spPr bwMode="auto">
          <a:xfrm>
            <a:off x="2982681" y="3276982"/>
            <a:ext cx="0" cy="648072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 bwMode="auto">
          <a:xfrm>
            <a:off x="5584948" y="3276982"/>
            <a:ext cx="0" cy="648072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/>
        </p:nvSpPr>
        <p:spPr>
          <a:xfrm>
            <a:off x="5685985" y="3015686"/>
            <a:ext cx="2744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r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4033648" y="3015686"/>
            <a:ext cx="2455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j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0" name="直接连接符 19"/>
          <p:cNvCxnSpPr/>
          <p:nvPr/>
        </p:nvCxnSpPr>
        <p:spPr bwMode="auto">
          <a:xfrm>
            <a:off x="3851776" y="3276982"/>
            <a:ext cx="0" cy="648072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145402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Partition-Example</a:t>
            </a:r>
            <a:endParaRPr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457200" y="836613"/>
                <a:ext cx="8229600" cy="6120779"/>
              </a:xfrm>
            </p:spPr>
            <p:txBody>
              <a:bodyPr/>
              <a:lstStyle/>
              <a:p>
                <a:pPr eaLnBrk="1" hangingPunct="1"/>
                <a:r>
                  <a:rPr lang="en-US" altLang="zh-CN" sz="2800" dirty="0"/>
                  <a:t>The Operation of Partition(A, p, r)</a:t>
                </a:r>
              </a:p>
              <a:p>
                <a:pPr eaLnBrk="1" hangingPunct="1"/>
                <a:endParaRPr lang="en-US" altLang="zh-CN" sz="2800" dirty="0"/>
              </a:p>
              <a:p>
                <a:pPr eaLnBrk="1" hangingPunct="1"/>
                <a:endParaRPr lang="en-US" altLang="zh-CN" sz="2800" dirty="0"/>
              </a:p>
              <a:p>
                <a:pPr marL="0" indent="0" eaLnBrk="1" hangingPunct="1">
                  <a:buNone/>
                </a:pPr>
                <a:endParaRPr lang="en-US" altLang="zh-CN" sz="2800" dirty="0"/>
              </a:p>
              <a:p>
                <a:pPr marL="0" indent="0" eaLnBrk="1" hangingPunct="1">
                  <a:buNone/>
                </a:pPr>
                <a:endParaRPr lang="en-US" altLang="zh-CN" sz="2800" dirty="0"/>
              </a:p>
              <a:p>
                <a:pPr marL="0" indent="0" eaLnBrk="1" hangingPunct="1">
                  <a:buNone/>
                </a:pPr>
                <a:endParaRPr lang="en-US" altLang="zh-CN" sz="2800" dirty="0"/>
              </a:p>
              <a:p>
                <a:pPr marL="0" indent="0" eaLnBrk="1" hangingPunct="1">
                  <a:buNone/>
                </a:pPr>
                <a:endParaRPr lang="en-US" altLang="zh-CN" sz="2800" dirty="0"/>
              </a:p>
              <a:p>
                <a:pPr marL="0" indent="0" eaLnBrk="1" hangingPunct="1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+1,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𝐴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↔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𝑗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𝑗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altLang="zh-CN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457200" y="836613"/>
                <a:ext cx="8229600" cy="6120779"/>
              </a:xfrm>
              <a:blipFill>
                <a:blip r:embed="rId2"/>
                <a:stretch>
                  <a:fillRect l="-593" t="-8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97</a:t>
            </a:fld>
            <a:endParaRPr lang="en-US" altLang="zh-CN" sz="1200" b="0">
              <a:ea typeface="Gulim" pitchFamily="34" charset="-127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2555776" y="3385018"/>
            <a:ext cx="3461364" cy="432000"/>
            <a:chOff x="640475" y="4871345"/>
            <a:chExt cx="3461364" cy="432000"/>
          </a:xfrm>
          <a:noFill/>
        </p:grpSpPr>
        <p:sp>
          <p:nvSpPr>
            <p:cNvPr id="9" name="矩形 8"/>
            <p:cNvSpPr/>
            <p:nvPr/>
          </p:nvSpPr>
          <p:spPr bwMode="auto">
            <a:xfrm>
              <a:off x="640475" y="4871345"/>
              <a:ext cx="432000" cy="432000"/>
            </a:xfrm>
            <a:prstGeom prst="rect">
              <a:avLst/>
            </a:prstGeom>
            <a:grpFill/>
            <a:ln>
              <a:solidFill>
                <a:schemeClr val="accent4">
                  <a:lumMod val="95000"/>
                  <a:lumOff val="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2000" b="1" i="0" u="none" strike="noStrike" cap="none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  <a:latin typeface="Calibri" panose="020F0502020204030204" pitchFamily="34" charset="0"/>
                  <a:ea typeface="Arial Unicode MS" pitchFamily="50" charset="-127"/>
                  <a:cs typeface="Calibri" panose="020F0502020204030204" pitchFamily="34" charset="0"/>
                </a:rPr>
                <a:t>2</a:t>
              </a:r>
              <a:endParaRPr kumimoji="0" lang="zh-CN" altLang="en-US" sz="20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10" name="矩形 9"/>
            <p:cNvSpPr/>
            <p:nvPr/>
          </p:nvSpPr>
          <p:spPr bwMode="auto">
            <a:xfrm>
              <a:off x="1072475" y="4871345"/>
              <a:ext cx="432000" cy="432000"/>
            </a:xfrm>
            <a:prstGeom prst="rect">
              <a:avLst/>
            </a:prstGeom>
            <a:grpFill/>
            <a:ln>
              <a:solidFill>
                <a:schemeClr val="accent4">
                  <a:lumMod val="95000"/>
                  <a:lumOff val="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2000" b="1" i="0" u="none" strike="noStrike" cap="none" normalizeH="0" baseline="0" dirty="0">
                  <a:ln>
                    <a:noFill/>
                  </a:ln>
                  <a:solidFill>
                    <a:srgbClr val="FF3300"/>
                  </a:solidFill>
                  <a:effectLst/>
                  <a:latin typeface="Calibri" panose="020F0502020204030204" pitchFamily="34" charset="0"/>
                  <a:ea typeface="Arial Unicode MS" pitchFamily="50" charset="-127"/>
                  <a:cs typeface="Calibri" panose="020F0502020204030204" pitchFamily="34" charset="0"/>
                </a:rPr>
                <a:t>1</a:t>
              </a:r>
              <a:endParaRPr kumimoji="0" lang="zh-CN" altLang="en-US" sz="2000" b="1" i="0" u="none" strike="noStrike" cap="none" normalizeH="0" baseline="0" dirty="0">
                <a:ln>
                  <a:noFill/>
                </a:ln>
                <a:solidFill>
                  <a:srgbClr val="FF330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11" name="矩形 10"/>
            <p:cNvSpPr/>
            <p:nvPr/>
          </p:nvSpPr>
          <p:spPr bwMode="auto">
            <a:xfrm>
              <a:off x="1504475" y="4871345"/>
              <a:ext cx="432000" cy="432000"/>
            </a:xfrm>
            <a:prstGeom prst="rect">
              <a:avLst/>
            </a:prstGeom>
            <a:grpFill/>
            <a:ln>
              <a:solidFill>
                <a:schemeClr val="accent4">
                  <a:lumMod val="95000"/>
                  <a:lumOff val="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2000" b="1" i="0" u="none" strike="noStrike" cap="none" normalizeH="0" baseline="0" dirty="0">
                  <a:ln>
                    <a:noFill/>
                  </a:ln>
                  <a:solidFill>
                    <a:srgbClr val="0070C0"/>
                  </a:solidFill>
                  <a:effectLst/>
                  <a:latin typeface="Calibri" panose="020F0502020204030204" pitchFamily="34" charset="0"/>
                  <a:ea typeface="Arial Unicode MS" pitchFamily="50" charset="-127"/>
                  <a:cs typeface="Calibri" panose="020F0502020204030204" pitchFamily="34" charset="0"/>
                </a:rPr>
                <a:t>7</a:t>
              </a:r>
              <a:endParaRPr kumimoji="0" lang="zh-CN" altLang="en-US" sz="2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12" name="矩形 11"/>
            <p:cNvSpPr/>
            <p:nvPr/>
          </p:nvSpPr>
          <p:spPr bwMode="auto">
            <a:xfrm>
              <a:off x="1936475" y="4871345"/>
              <a:ext cx="432000" cy="432000"/>
            </a:xfrm>
            <a:prstGeom prst="rect">
              <a:avLst/>
            </a:prstGeom>
            <a:grpFill/>
            <a:ln>
              <a:solidFill>
                <a:schemeClr val="accent4">
                  <a:lumMod val="95000"/>
                  <a:lumOff val="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2000" b="1" i="0" u="none" strike="noStrike" cap="none" normalizeH="0" baseline="0" dirty="0">
                  <a:ln>
                    <a:noFill/>
                  </a:ln>
                  <a:solidFill>
                    <a:srgbClr val="0070C0"/>
                  </a:solidFill>
                  <a:effectLst/>
                  <a:latin typeface="Calibri" panose="020F0502020204030204" pitchFamily="34" charset="0"/>
                  <a:ea typeface="Arial Unicode MS" pitchFamily="50" charset="-127"/>
                  <a:cs typeface="Calibri" panose="020F0502020204030204" pitchFamily="34" charset="0"/>
                </a:rPr>
                <a:t>8</a:t>
              </a:r>
              <a:endParaRPr kumimoji="0" lang="zh-CN" altLang="en-US" sz="2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13" name="矩形 12"/>
            <p:cNvSpPr/>
            <p:nvPr/>
          </p:nvSpPr>
          <p:spPr bwMode="auto">
            <a:xfrm>
              <a:off x="2368667" y="4871345"/>
              <a:ext cx="432000" cy="432000"/>
            </a:xfrm>
            <a:prstGeom prst="rect">
              <a:avLst/>
            </a:prstGeom>
            <a:grpFill/>
            <a:ln>
              <a:solidFill>
                <a:schemeClr val="accent4">
                  <a:lumMod val="95000"/>
                  <a:lumOff val="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20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Arial Unicode MS" pitchFamily="50" charset="-127"/>
                  <a:cs typeface="Calibri" panose="020F0502020204030204" pitchFamily="34" charset="0"/>
                </a:rPr>
                <a:t>3</a:t>
              </a:r>
              <a:endParaRPr kumimoji="0" lang="zh-CN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14" name="矩形 13"/>
            <p:cNvSpPr/>
            <p:nvPr/>
          </p:nvSpPr>
          <p:spPr bwMode="auto">
            <a:xfrm>
              <a:off x="2800907" y="4871345"/>
              <a:ext cx="432000" cy="432000"/>
            </a:xfrm>
            <a:prstGeom prst="rect">
              <a:avLst/>
            </a:prstGeom>
            <a:grpFill/>
            <a:ln>
              <a:solidFill>
                <a:schemeClr val="accent4">
                  <a:lumMod val="95000"/>
                  <a:lumOff val="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20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Arial Unicode MS" pitchFamily="50" charset="-127"/>
                  <a:cs typeface="Calibri" panose="020F0502020204030204" pitchFamily="34" charset="0"/>
                </a:rPr>
                <a:t>5</a:t>
              </a:r>
              <a:endParaRPr kumimoji="0" lang="zh-CN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15" name="矩形 14"/>
            <p:cNvSpPr/>
            <p:nvPr/>
          </p:nvSpPr>
          <p:spPr bwMode="auto">
            <a:xfrm>
              <a:off x="3237647" y="4871345"/>
              <a:ext cx="432000" cy="432000"/>
            </a:xfrm>
            <a:prstGeom prst="rect">
              <a:avLst/>
            </a:prstGeom>
            <a:grpFill/>
            <a:ln>
              <a:solidFill>
                <a:schemeClr val="accent4">
                  <a:lumMod val="95000"/>
                  <a:lumOff val="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20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Arial Unicode MS" pitchFamily="50" charset="-127"/>
                  <a:cs typeface="Calibri" panose="020F0502020204030204" pitchFamily="34" charset="0"/>
                </a:rPr>
                <a:t>6</a:t>
              </a:r>
              <a:endParaRPr kumimoji="0" lang="zh-CN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16" name="矩形 15"/>
            <p:cNvSpPr/>
            <p:nvPr/>
          </p:nvSpPr>
          <p:spPr bwMode="auto">
            <a:xfrm>
              <a:off x="3669839" y="4871345"/>
              <a:ext cx="432000" cy="432000"/>
            </a:xfrm>
            <a:prstGeom prst="rect">
              <a:avLst/>
            </a:prstGeom>
            <a:grpFill/>
            <a:ln>
              <a:solidFill>
                <a:schemeClr val="accent4">
                  <a:lumMod val="95000"/>
                  <a:lumOff val="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20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Arial Unicode MS" pitchFamily="50" charset="-127"/>
                  <a:cs typeface="Calibri" panose="020F0502020204030204" pitchFamily="34" charset="0"/>
                </a:rPr>
                <a:t>4</a:t>
              </a:r>
              <a:endParaRPr kumimoji="0" lang="zh-CN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endParaRPr>
            </a:p>
          </p:txBody>
        </p:sp>
      </p:grpSp>
      <p:sp>
        <p:nvSpPr>
          <p:cNvPr id="18" name="文本框 17"/>
          <p:cNvSpPr txBox="1"/>
          <p:nvPr/>
        </p:nvSpPr>
        <p:spPr>
          <a:xfrm>
            <a:off x="2556827" y="3015686"/>
            <a:ext cx="3193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p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5" name="直接连接符 4"/>
          <p:cNvCxnSpPr/>
          <p:nvPr/>
        </p:nvCxnSpPr>
        <p:spPr bwMode="auto">
          <a:xfrm>
            <a:off x="3406708" y="3276982"/>
            <a:ext cx="0" cy="648072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 bwMode="auto">
          <a:xfrm>
            <a:off x="5584948" y="3276982"/>
            <a:ext cx="0" cy="648072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/>
        </p:nvSpPr>
        <p:spPr>
          <a:xfrm>
            <a:off x="5685985" y="3015686"/>
            <a:ext cx="2744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r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4449210" y="3020254"/>
            <a:ext cx="2455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j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0" name="直接连接符 19"/>
          <p:cNvCxnSpPr/>
          <p:nvPr/>
        </p:nvCxnSpPr>
        <p:spPr bwMode="auto">
          <a:xfrm>
            <a:off x="4279228" y="3276982"/>
            <a:ext cx="0" cy="648072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3197664" y="3018206"/>
            <a:ext cx="2439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2000" b="0" dirty="0" err="1"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639867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Partition-Example</a:t>
            </a:r>
            <a:endParaRPr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457200" y="836613"/>
                <a:ext cx="8229600" cy="6120779"/>
              </a:xfrm>
            </p:spPr>
            <p:txBody>
              <a:bodyPr/>
              <a:lstStyle/>
              <a:p>
                <a:pPr eaLnBrk="1" hangingPunct="1"/>
                <a:r>
                  <a:rPr lang="en-US" altLang="zh-CN" sz="2800" dirty="0"/>
                  <a:t>The Operation of Partition(A, p, r)</a:t>
                </a:r>
              </a:p>
              <a:p>
                <a:pPr eaLnBrk="1" hangingPunct="1"/>
                <a:endParaRPr lang="en-US" altLang="zh-CN" sz="2800" dirty="0"/>
              </a:p>
              <a:p>
                <a:pPr eaLnBrk="1" hangingPunct="1"/>
                <a:endParaRPr lang="en-US" altLang="zh-CN" sz="2800" dirty="0"/>
              </a:p>
              <a:p>
                <a:pPr marL="0" indent="0" eaLnBrk="1" hangingPunct="1">
                  <a:buNone/>
                </a:pPr>
                <a:endParaRPr lang="en-US" altLang="zh-CN" sz="2800" dirty="0"/>
              </a:p>
              <a:p>
                <a:pPr marL="0" indent="0" eaLnBrk="1" hangingPunct="1">
                  <a:buNone/>
                </a:pPr>
                <a:endParaRPr lang="en-US" altLang="zh-CN" sz="2800" dirty="0"/>
              </a:p>
              <a:p>
                <a:pPr marL="0" indent="0" eaLnBrk="1" hangingPunct="1">
                  <a:buNone/>
                </a:pPr>
                <a:endParaRPr lang="en-US" altLang="zh-CN" sz="2800" dirty="0"/>
              </a:p>
              <a:p>
                <a:pPr marL="0" indent="0" eaLnBrk="1" hangingPunct="1">
                  <a:buNone/>
                </a:pPr>
                <a:endParaRPr lang="en-US" altLang="zh-CN" sz="2800" dirty="0"/>
              </a:p>
              <a:p>
                <a:pPr marL="0" indent="0" eaLnBrk="1" hangingPunct="1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𝐴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altLang="zh-CN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457200" y="836613"/>
                <a:ext cx="8229600" cy="6120779"/>
              </a:xfrm>
              <a:blipFill>
                <a:blip r:embed="rId2"/>
                <a:stretch>
                  <a:fillRect l="-593" t="-8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98</a:t>
            </a:fld>
            <a:endParaRPr lang="en-US" altLang="zh-CN" sz="1200" b="0">
              <a:ea typeface="Gulim" pitchFamily="34" charset="-127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2555776" y="3385018"/>
            <a:ext cx="3461364" cy="432000"/>
            <a:chOff x="640475" y="4871345"/>
            <a:chExt cx="3461364" cy="432000"/>
          </a:xfrm>
          <a:noFill/>
        </p:grpSpPr>
        <p:sp>
          <p:nvSpPr>
            <p:cNvPr id="9" name="矩形 8"/>
            <p:cNvSpPr/>
            <p:nvPr/>
          </p:nvSpPr>
          <p:spPr bwMode="auto">
            <a:xfrm>
              <a:off x="640475" y="4871345"/>
              <a:ext cx="432000" cy="432000"/>
            </a:xfrm>
            <a:prstGeom prst="rect">
              <a:avLst/>
            </a:prstGeom>
            <a:grpFill/>
            <a:ln>
              <a:solidFill>
                <a:schemeClr val="accent4">
                  <a:lumMod val="95000"/>
                  <a:lumOff val="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2000" b="1" i="0" u="none" strike="noStrike" cap="none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  <a:latin typeface="Calibri" panose="020F0502020204030204" pitchFamily="34" charset="0"/>
                  <a:ea typeface="Arial Unicode MS" pitchFamily="50" charset="-127"/>
                  <a:cs typeface="Calibri" panose="020F0502020204030204" pitchFamily="34" charset="0"/>
                </a:rPr>
                <a:t>2</a:t>
              </a:r>
              <a:endParaRPr kumimoji="0" lang="zh-CN" altLang="en-US" sz="20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10" name="矩形 9"/>
            <p:cNvSpPr/>
            <p:nvPr/>
          </p:nvSpPr>
          <p:spPr bwMode="auto">
            <a:xfrm>
              <a:off x="1072475" y="4871345"/>
              <a:ext cx="432000" cy="432000"/>
            </a:xfrm>
            <a:prstGeom prst="rect">
              <a:avLst/>
            </a:prstGeom>
            <a:grpFill/>
            <a:ln>
              <a:solidFill>
                <a:schemeClr val="accent4">
                  <a:lumMod val="95000"/>
                  <a:lumOff val="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2000" b="1" i="0" u="none" strike="noStrike" cap="none" normalizeH="0" baseline="0" dirty="0">
                  <a:ln>
                    <a:noFill/>
                  </a:ln>
                  <a:solidFill>
                    <a:srgbClr val="FF3300"/>
                  </a:solidFill>
                  <a:effectLst/>
                  <a:latin typeface="Calibri" panose="020F0502020204030204" pitchFamily="34" charset="0"/>
                  <a:ea typeface="Arial Unicode MS" pitchFamily="50" charset="-127"/>
                  <a:cs typeface="Calibri" panose="020F0502020204030204" pitchFamily="34" charset="0"/>
                </a:rPr>
                <a:t>1</a:t>
              </a:r>
              <a:endParaRPr kumimoji="0" lang="zh-CN" altLang="en-US" sz="2000" b="1" i="0" u="none" strike="noStrike" cap="none" normalizeH="0" baseline="0" dirty="0">
                <a:ln>
                  <a:noFill/>
                </a:ln>
                <a:solidFill>
                  <a:srgbClr val="FF330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11" name="矩形 10"/>
            <p:cNvSpPr/>
            <p:nvPr/>
          </p:nvSpPr>
          <p:spPr bwMode="auto">
            <a:xfrm>
              <a:off x="1504475" y="4871345"/>
              <a:ext cx="432000" cy="432000"/>
            </a:xfrm>
            <a:prstGeom prst="rect">
              <a:avLst/>
            </a:prstGeom>
            <a:grpFill/>
            <a:ln>
              <a:solidFill>
                <a:schemeClr val="accent4">
                  <a:lumMod val="95000"/>
                  <a:lumOff val="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2000" b="1" i="0" u="none" strike="noStrike" cap="none" normalizeH="0" baseline="0" dirty="0">
                  <a:ln>
                    <a:noFill/>
                  </a:ln>
                  <a:solidFill>
                    <a:srgbClr val="0070C0"/>
                  </a:solidFill>
                  <a:effectLst/>
                  <a:latin typeface="Calibri" panose="020F0502020204030204" pitchFamily="34" charset="0"/>
                  <a:ea typeface="Arial Unicode MS" pitchFamily="50" charset="-127"/>
                  <a:cs typeface="Calibri" panose="020F0502020204030204" pitchFamily="34" charset="0"/>
                </a:rPr>
                <a:t>7</a:t>
              </a:r>
              <a:endParaRPr kumimoji="0" lang="zh-CN" altLang="en-US" sz="2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12" name="矩形 11"/>
            <p:cNvSpPr/>
            <p:nvPr/>
          </p:nvSpPr>
          <p:spPr bwMode="auto">
            <a:xfrm>
              <a:off x="1936475" y="4871345"/>
              <a:ext cx="432000" cy="432000"/>
            </a:xfrm>
            <a:prstGeom prst="rect">
              <a:avLst/>
            </a:prstGeom>
            <a:grpFill/>
            <a:ln>
              <a:solidFill>
                <a:schemeClr val="accent4">
                  <a:lumMod val="95000"/>
                  <a:lumOff val="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2000" b="1" i="0" u="none" strike="noStrike" cap="none" normalizeH="0" baseline="0" dirty="0">
                  <a:ln>
                    <a:noFill/>
                  </a:ln>
                  <a:solidFill>
                    <a:srgbClr val="0070C0"/>
                  </a:solidFill>
                  <a:effectLst/>
                  <a:latin typeface="Calibri" panose="020F0502020204030204" pitchFamily="34" charset="0"/>
                  <a:ea typeface="Arial Unicode MS" pitchFamily="50" charset="-127"/>
                  <a:cs typeface="Calibri" panose="020F0502020204030204" pitchFamily="34" charset="0"/>
                </a:rPr>
                <a:t>8</a:t>
              </a:r>
              <a:endParaRPr kumimoji="0" lang="zh-CN" altLang="en-US" sz="2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13" name="矩形 12"/>
            <p:cNvSpPr/>
            <p:nvPr/>
          </p:nvSpPr>
          <p:spPr bwMode="auto">
            <a:xfrm>
              <a:off x="2368667" y="4871345"/>
              <a:ext cx="432000" cy="432000"/>
            </a:xfrm>
            <a:prstGeom prst="rect">
              <a:avLst/>
            </a:prstGeom>
            <a:grpFill/>
            <a:ln>
              <a:solidFill>
                <a:schemeClr val="accent4">
                  <a:lumMod val="95000"/>
                  <a:lumOff val="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20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Arial Unicode MS" pitchFamily="50" charset="-127"/>
                  <a:cs typeface="Calibri" panose="020F0502020204030204" pitchFamily="34" charset="0"/>
                </a:rPr>
                <a:t>3</a:t>
              </a:r>
              <a:endParaRPr kumimoji="0" lang="zh-CN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14" name="矩形 13"/>
            <p:cNvSpPr/>
            <p:nvPr/>
          </p:nvSpPr>
          <p:spPr bwMode="auto">
            <a:xfrm>
              <a:off x="2800907" y="4871345"/>
              <a:ext cx="432000" cy="432000"/>
            </a:xfrm>
            <a:prstGeom prst="rect">
              <a:avLst/>
            </a:prstGeom>
            <a:grpFill/>
            <a:ln>
              <a:solidFill>
                <a:schemeClr val="accent4">
                  <a:lumMod val="95000"/>
                  <a:lumOff val="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20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Arial Unicode MS" pitchFamily="50" charset="-127"/>
                  <a:cs typeface="Calibri" panose="020F0502020204030204" pitchFamily="34" charset="0"/>
                </a:rPr>
                <a:t>5</a:t>
              </a:r>
              <a:endParaRPr kumimoji="0" lang="zh-CN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15" name="矩形 14"/>
            <p:cNvSpPr/>
            <p:nvPr/>
          </p:nvSpPr>
          <p:spPr bwMode="auto">
            <a:xfrm>
              <a:off x="3237647" y="4871345"/>
              <a:ext cx="432000" cy="432000"/>
            </a:xfrm>
            <a:prstGeom prst="rect">
              <a:avLst/>
            </a:prstGeom>
            <a:grpFill/>
            <a:ln>
              <a:solidFill>
                <a:schemeClr val="accent4">
                  <a:lumMod val="95000"/>
                  <a:lumOff val="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20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Arial Unicode MS" pitchFamily="50" charset="-127"/>
                  <a:cs typeface="Calibri" panose="020F0502020204030204" pitchFamily="34" charset="0"/>
                </a:rPr>
                <a:t>6</a:t>
              </a:r>
              <a:endParaRPr kumimoji="0" lang="zh-CN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16" name="矩形 15"/>
            <p:cNvSpPr/>
            <p:nvPr/>
          </p:nvSpPr>
          <p:spPr bwMode="auto">
            <a:xfrm>
              <a:off x="3669839" y="4871345"/>
              <a:ext cx="432000" cy="432000"/>
            </a:xfrm>
            <a:prstGeom prst="rect">
              <a:avLst/>
            </a:prstGeom>
            <a:grpFill/>
            <a:ln>
              <a:solidFill>
                <a:schemeClr val="accent4">
                  <a:lumMod val="95000"/>
                  <a:lumOff val="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20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Arial Unicode MS" pitchFamily="50" charset="-127"/>
                  <a:cs typeface="Calibri" panose="020F0502020204030204" pitchFamily="34" charset="0"/>
                </a:rPr>
                <a:t>4</a:t>
              </a:r>
              <a:endParaRPr kumimoji="0" lang="zh-CN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endParaRPr>
            </a:p>
          </p:txBody>
        </p:sp>
      </p:grpSp>
      <p:sp>
        <p:nvSpPr>
          <p:cNvPr id="18" name="文本框 17"/>
          <p:cNvSpPr txBox="1"/>
          <p:nvPr/>
        </p:nvSpPr>
        <p:spPr>
          <a:xfrm>
            <a:off x="2556827" y="3015686"/>
            <a:ext cx="3193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p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5" name="直接连接符 4"/>
          <p:cNvCxnSpPr/>
          <p:nvPr/>
        </p:nvCxnSpPr>
        <p:spPr bwMode="auto">
          <a:xfrm>
            <a:off x="3406708" y="3276982"/>
            <a:ext cx="0" cy="648072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 bwMode="auto">
          <a:xfrm>
            <a:off x="5584948" y="3276982"/>
            <a:ext cx="0" cy="648072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/>
        </p:nvSpPr>
        <p:spPr>
          <a:xfrm>
            <a:off x="5685985" y="3015686"/>
            <a:ext cx="2744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r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4449210" y="3020254"/>
            <a:ext cx="2455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j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0" name="直接连接符 19"/>
          <p:cNvCxnSpPr/>
          <p:nvPr/>
        </p:nvCxnSpPr>
        <p:spPr bwMode="auto">
          <a:xfrm>
            <a:off x="4279228" y="3276982"/>
            <a:ext cx="0" cy="648072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3197664" y="3018206"/>
            <a:ext cx="2439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2000" b="0" dirty="0" err="1"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006999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/>
              <a:t>Partition-Example</a:t>
            </a:r>
            <a:endParaRPr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457200" y="836613"/>
                <a:ext cx="8229600" cy="6120779"/>
              </a:xfrm>
            </p:spPr>
            <p:txBody>
              <a:bodyPr/>
              <a:lstStyle/>
              <a:p>
                <a:pPr eaLnBrk="1" hangingPunct="1"/>
                <a:r>
                  <a:rPr lang="en-US" altLang="zh-CN" sz="2800" dirty="0"/>
                  <a:t>The Operation of Partition(A, p, r)</a:t>
                </a:r>
              </a:p>
              <a:p>
                <a:pPr eaLnBrk="1" hangingPunct="1"/>
                <a:endParaRPr lang="en-US" altLang="zh-CN" sz="2800" dirty="0"/>
              </a:p>
              <a:p>
                <a:pPr eaLnBrk="1" hangingPunct="1"/>
                <a:endParaRPr lang="en-US" altLang="zh-CN" sz="2800" dirty="0"/>
              </a:p>
              <a:p>
                <a:pPr marL="0" indent="0" eaLnBrk="1" hangingPunct="1">
                  <a:buNone/>
                </a:pPr>
                <a:endParaRPr lang="en-US" altLang="zh-CN" sz="2800" dirty="0"/>
              </a:p>
              <a:p>
                <a:pPr marL="0" indent="0" eaLnBrk="1" hangingPunct="1">
                  <a:buNone/>
                </a:pPr>
                <a:endParaRPr lang="en-US" altLang="zh-CN" sz="2800" dirty="0"/>
              </a:p>
              <a:p>
                <a:pPr marL="0" indent="0" eaLnBrk="1" hangingPunct="1">
                  <a:buNone/>
                </a:pPr>
                <a:endParaRPr lang="en-US" altLang="zh-CN" sz="2800" dirty="0"/>
              </a:p>
              <a:p>
                <a:pPr marL="0" indent="0" eaLnBrk="1" hangingPunct="1">
                  <a:buNone/>
                </a:pPr>
                <a:endParaRPr lang="en-US" altLang="zh-CN" sz="2800" dirty="0"/>
              </a:p>
              <a:p>
                <a:pPr marL="0" indent="0" eaLnBrk="1" hangingPunct="1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+1,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𝐴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↔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𝑗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𝑗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altLang="zh-CN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457200" y="836613"/>
                <a:ext cx="8229600" cy="6120779"/>
              </a:xfrm>
              <a:blipFill>
                <a:blip r:embed="rId2"/>
                <a:stretch>
                  <a:fillRect l="-593" t="-8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95425A8-C378-499B-ABCD-F16DE923E87F}" type="slidenum">
              <a:rPr lang="en-US" altLang="zh-CN" sz="1200" b="0">
                <a:ea typeface="Gulim" pitchFamily="34" charset="-127"/>
              </a:rPr>
              <a:pPr eaLnBrk="1" hangingPunct="1"/>
              <a:t>99</a:t>
            </a:fld>
            <a:endParaRPr lang="en-US" altLang="zh-CN" sz="1200" b="0">
              <a:ea typeface="Gulim" pitchFamily="34" charset="-127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2555776" y="3385018"/>
            <a:ext cx="3461364" cy="432000"/>
            <a:chOff x="640475" y="4871345"/>
            <a:chExt cx="3461364" cy="432000"/>
          </a:xfrm>
          <a:noFill/>
        </p:grpSpPr>
        <p:sp>
          <p:nvSpPr>
            <p:cNvPr id="9" name="矩形 8"/>
            <p:cNvSpPr/>
            <p:nvPr/>
          </p:nvSpPr>
          <p:spPr bwMode="auto">
            <a:xfrm>
              <a:off x="640475" y="4871345"/>
              <a:ext cx="432000" cy="432000"/>
            </a:xfrm>
            <a:prstGeom prst="rect">
              <a:avLst/>
            </a:prstGeom>
            <a:grpFill/>
            <a:ln>
              <a:solidFill>
                <a:schemeClr val="accent4">
                  <a:lumMod val="95000"/>
                  <a:lumOff val="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2000" b="1" i="0" u="none" strike="noStrike" cap="none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  <a:latin typeface="Calibri" panose="020F0502020204030204" pitchFamily="34" charset="0"/>
                  <a:ea typeface="Arial Unicode MS" pitchFamily="50" charset="-127"/>
                  <a:cs typeface="Calibri" panose="020F0502020204030204" pitchFamily="34" charset="0"/>
                </a:rPr>
                <a:t>2</a:t>
              </a:r>
              <a:endParaRPr kumimoji="0" lang="zh-CN" altLang="en-US" sz="20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10" name="矩形 9"/>
            <p:cNvSpPr/>
            <p:nvPr/>
          </p:nvSpPr>
          <p:spPr bwMode="auto">
            <a:xfrm>
              <a:off x="1072475" y="4871345"/>
              <a:ext cx="432000" cy="432000"/>
            </a:xfrm>
            <a:prstGeom prst="rect">
              <a:avLst/>
            </a:prstGeom>
            <a:grpFill/>
            <a:ln>
              <a:solidFill>
                <a:schemeClr val="accent4">
                  <a:lumMod val="95000"/>
                  <a:lumOff val="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2000" b="1" i="0" u="none" strike="noStrike" cap="none" normalizeH="0" baseline="0" dirty="0">
                  <a:ln>
                    <a:noFill/>
                  </a:ln>
                  <a:solidFill>
                    <a:srgbClr val="FF3300"/>
                  </a:solidFill>
                  <a:effectLst/>
                  <a:latin typeface="Calibri" panose="020F0502020204030204" pitchFamily="34" charset="0"/>
                  <a:ea typeface="Arial Unicode MS" pitchFamily="50" charset="-127"/>
                  <a:cs typeface="Calibri" panose="020F0502020204030204" pitchFamily="34" charset="0"/>
                </a:rPr>
                <a:t>1</a:t>
              </a:r>
              <a:endParaRPr kumimoji="0" lang="zh-CN" altLang="en-US" sz="2000" b="1" i="0" u="none" strike="noStrike" cap="none" normalizeH="0" baseline="0" dirty="0">
                <a:ln>
                  <a:noFill/>
                </a:ln>
                <a:solidFill>
                  <a:srgbClr val="FF330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11" name="矩形 10"/>
            <p:cNvSpPr/>
            <p:nvPr/>
          </p:nvSpPr>
          <p:spPr bwMode="auto">
            <a:xfrm>
              <a:off x="1504475" y="4871345"/>
              <a:ext cx="432000" cy="432000"/>
            </a:xfrm>
            <a:prstGeom prst="rect">
              <a:avLst/>
            </a:prstGeom>
            <a:grpFill/>
            <a:ln>
              <a:solidFill>
                <a:schemeClr val="accent4">
                  <a:lumMod val="95000"/>
                  <a:lumOff val="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2000" b="1" i="0" u="none" strike="noStrike" cap="none" normalizeH="0" baseline="0" dirty="0">
                  <a:ln>
                    <a:noFill/>
                  </a:ln>
                  <a:solidFill>
                    <a:srgbClr val="FF3300"/>
                  </a:solidFill>
                  <a:effectLst/>
                  <a:latin typeface="Calibri" panose="020F0502020204030204" pitchFamily="34" charset="0"/>
                  <a:ea typeface="Arial Unicode MS" pitchFamily="50" charset="-127"/>
                  <a:cs typeface="Calibri" panose="020F0502020204030204" pitchFamily="34" charset="0"/>
                </a:rPr>
                <a:t>3</a:t>
              </a:r>
              <a:endParaRPr kumimoji="0" lang="zh-CN" altLang="en-US" sz="2000" b="1" i="0" u="none" strike="noStrike" cap="none" normalizeH="0" baseline="0" dirty="0">
                <a:ln>
                  <a:noFill/>
                </a:ln>
                <a:solidFill>
                  <a:srgbClr val="FF330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12" name="矩形 11"/>
            <p:cNvSpPr/>
            <p:nvPr/>
          </p:nvSpPr>
          <p:spPr bwMode="auto">
            <a:xfrm>
              <a:off x="1936475" y="4871345"/>
              <a:ext cx="432000" cy="432000"/>
            </a:xfrm>
            <a:prstGeom prst="rect">
              <a:avLst/>
            </a:prstGeom>
            <a:grpFill/>
            <a:ln>
              <a:solidFill>
                <a:schemeClr val="accent4">
                  <a:lumMod val="95000"/>
                  <a:lumOff val="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2000" b="1" i="0" u="none" strike="noStrike" cap="none" normalizeH="0" baseline="0" dirty="0">
                  <a:ln>
                    <a:noFill/>
                  </a:ln>
                  <a:solidFill>
                    <a:srgbClr val="0070C0"/>
                  </a:solidFill>
                  <a:effectLst/>
                  <a:latin typeface="Calibri" panose="020F0502020204030204" pitchFamily="34" charset="0"/>
                  <a:ea typeface="Arial Unicode MS" pitchFamily="50" charset="-127"/>
                  <a:cs typeface="Calibri" panose="020F0502020204030204" pitchFamily="34" charset="0"/>
                </a:rPr>
                <a:t>8</a:t>
              </a:r>
              <a:endParaRPr kumimoji="0" lang="zh-CN" altLang="en-US" sz="2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13" name="矩形 12"/>
            <p:cNvSpPr/>
            <p:nvPr/>
          </p:nvSpPr>
          <p:spPr bwMode="auto">
            <a:xfrm>
              <a:off x="2368667" y="4871345"/>
              <a:ext cx="432000" cy="432000"/>
            </a:xfrm>
            <a:prstGeom prst="rect">
              <a:avLst/>
            </a:prstGeom>
            <a:grpFill/>
            <a:ln>
              <a:solidFill>
                <a:schemeClr val="accent4">
                  <a:lumMod val="95000"/>
                  <a:lumOff val="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2000" b="1" i="0" u="none" strike="noStrike" cap="none" normalizeH="0" baseline="0" dirty="0">
                  <a:ln>
                    <a:noFill/>
                  </a:ln>
                  <a:solidFill>
                    <a:srgbClr val="0070C0"/>
                  </a:solidFill>
                  <a:effectLst/>
                  <a:latin typeface="Calibri" panose="020F0502020204030204" pitchFamily="34" charset="0"/>
                  <a:ea typeface="Arial Unicode MS" pitchFamily="50" charset="-127"/>
                  <a:cs typeface="Calibri" panose="020F0502020204030204" pitchFamily="34" charset="0"/>
                </a:rPr>
                <a:t>7</a:t>
              </a:r>
              <a:endParaRPr kumimoji="0" lang="zh-CN" altLang="en-US" sz="2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14" name="矩形 13"/>
            <p:cNvSpPr/>
            <p:nvPr/>
          </p:nvSpPr>
          <p:spPr bwMode="auto">
            <a:xfrm>
              <a:off x="2800907" y="4871345"/>
              <a:ext cx="432000" cy="432000"/>
            </a:xfrm>
            <a:prstGeom prst="rect">
              <a:avLst/>
            </a:prstGeom>
            <a:grpFill/>
            <a:ln>
              <a:solidFill>
                <a:schemeClr val="accent4">
                  <a:lumMod val="95000"/>
                  <a:lumOff val="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20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Arial Unicode MS" pitchFamily="50" charset="-127"/>
                  <a:cs typeface="Calibri" panose="020F0502020204030204" pitchFamily="34" charset="0"/>
                </a:rPr>
                <a:t>5</a:t>
              </a:r>
              <a:endParaRPr kumimoji="0" lang="zh-CN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15" name="矩形 14"/>
            <p:cNvSpPr/>
            <p:nvPr/>
          </p:nvSpPr>
          <p:spPr bwMode="auto">
            <a:xfrm>
              <a:off x="3237647" y="4871345"/>
              <a:ext cx="432000" cy="432000"/>
            </a:xfrm>
            <a:prstGeom prst="rect">
              <a:avLst/>
            </a:prstGeom>
            <a:grpFill/>
            <a:ln>
              <a:solidFill>
                <a:schemeClr val="accent4">
                  <a:lumMod val="95000"/>
                  <a:lumOff val="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20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Arial Unicode MS" pitchFamily="50" charset="-127"/>
                  <a:cs typeface="Calibri" panose="020F0502020204030204" pitchFamily="34" charset="0"/>
                </a:rPr>
                <a:t>6</a:t>
              </a:r>
              <a:endParaRPr kumimoji="0" lang="zh-CN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16" name="矩形 15"/>
            <p:cNvSpPr/>
            <p:nvPr/>
          </p:nvSpPr>
          <p:spPr bwMode="auto">
            <a:xfrm>
              <a:off x="3669839" y="4871345"/>
              <a:ext cx="432000" cy="432000"/>
            </a:xfrm>
            <a:prstGeom prst="rect">
              <a:avLst/>
            </a:prstGeom>
            <a:grpFill/>
            <a:ln>
              <a:solidFill>
                <a:schemeClr val="accent4">
                  <a:lumMod val="95000"/>
                  <a:lumOff val="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20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Arial Unicode MS" pitchFamily="50" charset="-127"/>
                  <a:cs typeface="Calibri" panose="020F0502020204030204" pitchFamily="34" charset="0"/>
                </a:rPr>
                <a:t>4</a:t>
              </a:r>
              <a:endParaRPr kumimoji="0" lang="zh-CN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Arial Unicode MS" pitchFamily="50" charset="-127"/>
                <a:cs typeface="Calibri" panose="020F0502020204030204" pitchFamily="34" charset="0"/>
              </a:endParaRPr>
            </a:p>
          </p:txBody>
        </p:sp>
      </p:grpSp>
      <p:sp>
        <p:nvSpPr>
          <p:cNvPr id="18" name="文本框 17"/>
          <p:cNvSpPr txBox="1"/>
          <p:nvPr/>
        </p:nvSpPr>
        <p:spPr>
          <a:xfrm>
            <a:off x="2556827" y="3015686"/>
            <a:ext cx="3193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p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5" name="直接连接符 4"/>
          <p:cNvCxnSpPr/>
          <p:nvPr/>
        </p:nvCxnSpPr>
        <p:spPr bwMode="auto">
          <a:xfrm>
            <a:off x="3851776" y="3276982"/>
            <a:ext cx="0" cy="648072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 bwMode="auto">
          <a:xfrm>
            <a:off x="5584948" y="3276982"/>
            <a:ext cx="0" cy="648072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/>
        </p:nvSpPr>
        <p:spPr>
          <a:xfrm>
            <a:off x="5685985" y="3015686"/>
            <a:ext cx="2744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r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4894880" y="3015686"/>
            <a:ext cx="2455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j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0" name="直接连接符 19"/>
          <p:cNvCxnSpPr/>
          <p:nvPr/>
        </p:nvCxnSpPr>
        <p:spPr bwMode="auto">
          <a:xfrm>
            <a:off x="4715968" y="3276982"/>
            <a:ext cx="0" cy="648072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3552495" y="3015686"/>
            <a:ext cx="2439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2000" b="0" dirty="0" err="1"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559360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heme/theme1.xml><?xml version="1.0" encoding="utf-8"?>
<a:theme xmlns:a="http://schemas.openxmlformats.org/drawingml/2006/main" name="UCLA">
  <a:themeElements>
    <a:clrScheme name="UCLA 12">
      <a:dk1>
        <a:srgbClr val="000000"/>
      </a:dk1>
      <a:lt1>
        <a:srgbClr val="FFFFFF"/>
      </a:lt1>
      <a:dk2>
        <a:srgbClr val="330066"/>
      </a:dk2>
      <a:lt2>
        <a:srgbClr val="808080"/>
      </a:lt2>
      <a:accent1>
        <a:srgbClr val="FFFFFF"/>
      </a:accent1>
      <a:accent2>
        <a:srgbClr val="669999"/>
      </a:accent2>
      <a:accent3>
        <a:srgbClr val="FFFFFF"/>
      </a:accent3>
      <a:accent4>
        <a:srgbClr val="000000"/>
      </a:accent4>
      <a:accent5>
        <a:srgbClr val="FFFFFF"/>
      </a:accent5>
      <a:accent6>
        <a:srgbClr val="5C8A8A"/>
      </a:accent6>
      <a:hlink>
        <a:srgbClr val="7E9CE8"/>
      </a:hlink>
      <a:folHlink>
        <a:srgbClr val="D8D8EC"/>
      </a:folHlink>
    </a:clrScheme>
    <a:fontScheme name="UCLA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>
            <a:alpha val="0"/>
          </a:srgbClr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ko-KR" altLang="en-US" sz="1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Arial Unicode MS" pitchFamily="50" charset="-127"/>
            <a:cs typeface="Arial Unicode MS" pitchFamily="50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>
            <a:alpha val="0"/>
          </a:srgbClr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ko-KR" altLang="en-US" sz="1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Arial Unicode MS" pitchFamily="50" charset="-127"/>
            <a:cs typeface="Arial Unicode MS" pitchFamily="50" charset="-127"/>
          </a:defRPr>
        </a:defPPr>
      </a:lstStyle>
    </a:lnDef>
  </a:objectDefaults>
  <a:extraClrSchemeLst>
    <a:extraClrScheme>
      <a:clrScheme name="UCLA 1">
        <a:dk1>
          <a:srgbClr val="4F747B"/>
        </a:dk1>
        <a:lt1>
          <a:srgbClr val="FFFFFF"/>
        </a:lt1>
        <a:dk2>
          <a:srgbClr val="000000"/>
        </a:dk2>
        <a:lt2>
          <a:srgbClr val="C0C0C0"/>
        </a:lt2>
        <a:accent1>
          <a:srgbClr val="859868"/>
        </a:accent1>
        <a:accent2>
          <a:srgbClr val="5F5F5F"/>
        </a:accent2>
        <a:accent3>
          <a:srgbClr val="AAAAAA"/>
        </a:accent3>
        <a:accent4>
          <a:srgbClr val="DADADA"/>
        </a:accent4>
        <a:accent5>
          <a:srgbClr val="C2CAB9"/>
        </a:accent5>
        <a:accent6>
          <a:srgbClr val="555555"/>
        </a:accent6>
        <a:hlink>
          <a:srgbClr val="5F5F5F"/>
        </a:hlink>
        <a:folHlink>
          <a:srgbClr val="BA121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LA 2">
        <a:dk1>
          <a:srgbClr val="3C0000"/>
        </a:dk1>
        <a:lt1>
          <a:srgbClr val="FFFFFF"/>
        </a:lt1>
        <a:dk2>
          <a:srgbClr val="4D0B0B"/>
        </a:dk2>
        <a:lt2>
          <a:srgbClr val="FFFFFF"/>
        </a:lt2>
        <a:accent1>
          <a:srgbClr val="666633"/>
        </a:accent1>
        <a:accent2>
          <a:srgbClr val="CC3300"/>
        </a:accent2>
        <a:accent3>
          <a:srgbClr val="B2AAAA"/>
        </a:accent3>
        <a:accent4>
          <a:srgbClr val="DADADA"/>
        </a:accent4>
        <a:accent5>
          <a:srgbClr val="B8B8AD"/>
        </a:accent5>
        <a:accent6>
          <a:srgbClr val="B92D00"/>
        </a:accent6>
        <a:hlink>
          <a:srgbClr val="CC9900"/>
        </a:hlink>
        <a:folHlink>
          <a:srgbClr val="CCCC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LA 3">
        <a:dk1>
          <a:srgbClr val="666699"/>
        </a:dk1>
        <a:lt1>
          <a:srgbClr val="FFFFFF"/>
        </a:lt1>
        <a:dk2>
          <a:srgbClr val="15192B"/>
        </a:dk2>
        <a:lt2>
          <a:srgbClr val="CCCCFF"/>
        </a:lt2>
        <a:accent1>
          <a:srgbClr val="4F893D"/>
        </a:accent1>
        <a:accent2>
          <a:srgbClr val="666699"/>
        </a:accent2>
        <a:accent3>
          <a:srgbClr val="AAABAC"/>
        </a:accent3>
        <a:accent4>
          <a:srgbClr val="DADADA"/>
        </a:accent4>
        <a:accent5>
          <a:srgbClr val="B2C4AF"/>
        </a:accent5>
        <a:accent6>
          <a:srgbClr val="5C5C8A"/>
        </a:accent6>
        <a:hlink>
          <a:srgbClr val="CC9900"/>
        </a:hlink>
        <a:folHlink>
          <a:srgbClr val="4837C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LA 4">
        <a:dk1>
          <a:srgbClr val="666699"/>
        </a:dk1>
        <a:lt1>
          <a:srgbClr val="FFFFFF"/>
        </a:lt1>
        <a:dk2>
          <a:srgbClr val="86001A"/>
        </a:dk2>
        <a:lt2>
          <a:srgbClr val="CCCC66"/>
        </a:lt2>
        <a:accent1>
          <a:srgbClr val="FF3300"/>
        </a:accent1>
        <a:accent2>
          <a:srgbClr val="FF6600"/>
        </a:accent2>
        <a:accent3>
          <a:srgbClr val="C3AAAB"/>
        </a:accent3>
        <a:accent4>
          <a:srgbClr val="DADADA"/>
        </a:accent4>
        <a:accent5>
          <a:srgbClr val="FFADAA"/>
        </a:accent5>
        <a:accent6>
          <a:srgbClr val="E75C00"/>
        </a:accent6>
        <a:hlink>
          <a:srgbClr val="CC9900"/>
        </a:hlink>
        <a:folHlink>
          <a:srgbClr val="FF0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LA 5">
        <a:dk1>
          <a:srgbClr val="666699"/>
        </a:dk1>
        <a:lt1>
          <a:srgbClr val="FFFFFF"/>
        </a:lt1>
        <a:dk2>
          <a:srgbClr val="000054"/>
        </a:dk2>
        <a:lt2>
          <a:srgbClr val="FFFFFF"/>
        </a:lt2>
        <a:accent1>
          <a:srgbClr val="3333FF"/>
        </a:accent1>
        <a:accent2>
          <a:srgbClr val="006699"/>
        </a:accent2>
        <a:accent3>
          <a:srgbClr val="AAAAB3"/>
        </a:accent3>
        <a:accent4>
          <a:srgbClr val="DADADA"/>
        </a:accent4>
        <a:accent5>
          <a:srgbClr val="ADADFF"/>
        </a:accent5>
        <a:accent6>
          <a:srgbClr val="005C8A"/>
        </a:accent6>
        <a:hlink>
          <a:srgbClr val="669900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LA 6">
        <a:dk1>
          <a:srgbClr val="808080"/>
        </a:dk1>
        <a:lt1>
          <a:srgbClr val="FFFFFF"/>
        </a:lt1>
        <a:dk2>
          <a:srgbClr val="30054B"/>
        </a:dk2>
        <a:lt2>
          <a:srgbClr val="FFFFFF"/>
        </a:lt2>
        <a:accent1>
          <a:srgbClr val="797B9B"/>
        </a:accent1>
        <a:accent2>
          <a:srgbClr val="6B4FB1"/>
        </a:accent2>
        <a:accent3>
          <a:srgbClr val="ADAAB1"/>
        </a:accent3>
        <a:accent4>
          <a:srgbClr val="DADADA"/>
        </a:accent4>
        <a:accent5>
          <a:srgbClr val="BEBFCB"/>
        </a:accent5>
        <a:accent6>
          <a:srgbClr val="6047A0"/>
        </a:accent6>
        <a:hlink>
          <a:srgbClr val="7AACCE"/>
        </a:hlink>
        <a:folHlink>
          <a:srgbClr val="D8D8E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LA 7">
        <a:dk1>
          <a:srgbClr val="808080"/>
        </a:dk1>
        <a:lt1>
          <a:srgbClr val="FFFFCC"/>
        </a:lt1>
        <a:dk2>
          <a:srgbClr val="29527B"/>
        </a:dk2>
        <a:lt2>
          <a:srgbClr val="FFFFFF"/>
        </a:lt2>
        <a:accent1>
          <a:srgbClr val="CCCC00"/>
        </a:accent1>
        <a:accent2>
          <a:srgbClr val="669999"/>
        </a:accent2>
        <a:accent3>
          <a:srgbClr val="ACB3BF"/>
        </a:accent3>
        <a:accent4>
          <a:srgbClr val="DADAAE"/>
        </a:accent4>
        <a:accent5>
          <a:srgbClr val="E2E2AA"/>
        </a:accent5>
        <a:accent6>
          <a:srgbClr val="5C8A8A"/>
        </a:accent6>
        <a:hlink>
          <a:srgbClr val="D8D8EC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LA 8">
        <a:dk1>
          <a:srgbClr val="666699"/>
        </a:dk1>
        <a:lt1>
          <a:srgbClr val="FFFFFF"/>
        </a:lt1>
        <a:dk2>
          <a:srgbClr val="476949"/>
        </a:dk2>
        <a:lt2>
          <a:srgbClr val="FFFFFF"/>
        </a:lt2>
        <a:accent1>
          <a:srgbClr val="CC6600"/>
        </a:accent1>
        <a:accent2>
          <a:srgbClr val="CC9900"/>
        </a:accent2>
        <a:accent3>
          <a:srgbClr val="B1B9B1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452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LA 9">
        <a:dk1>
          <a:srgbClr val="000000"/>
        </a:dk1>
        <a:lt1>
          <a:srgbClr val="FFFFFF"/>
        </a:lt1>
        <a:dk2>
          <a:srgbClr val="7C1302"/>
        </a:dk2>
        <a:lt2>
          <a:srgbClr val="CC9900"/>
        </a:lt2>
        <a:accent1>
          <a:srgbClr val="CC9900"/>
        </a:accent1>
        <a:accent2>
          <a:srgbClr val="CC3300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B92D00"/>
        </a:accent6>
        <a:hlink>
          <a:srgbClr val="808080"/>
        </a:hlink>
        <a:folHlink>
          <a:srgbClr val="CC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CLA 10">
        <a:dk1>
          <a:srgbClr val="000000"/>
        </a:dk1>
        <a:lt1>
          <a:srgbClr val="FFFFFF"/>
        </a:lt1>
        <a:dk2>
          <a:srgbClr val="330066"/>
        </a:dk2>
        <a:lt2>
          <a:srgbClr val="808080"/>
        </a:lt2>
        <a:accent1>
          <a:srgbClr val="CCCC00"/>
        </a:accent1>
        <a:accent2>
          <a:srgbClr val="669999"/>
        </a:accent2>
        <a:accent3>
          <a:srgbClr val="FFFFFF"/>
        </a:accent3>
        <a:accent4>
          <a:srgbClr val="000000"/>
        </a:accent4>
        <a:accent5>
          <a:srgbClr val="E2E2AA"/>
        </a:accent5>
        <a:accent6>
          <a:srgbClr val="5C8A8A"/>
        </a:accent6>
        <a:hlink>
          <a:srgbClr val="7E9CE8"/>
        </a:hlink>
        <a:folHlink>
          <a:srgbClr val="D8D8E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CLA 11">
        <a:dk1>
          <a:srgbClr val="000000"/>
        </a:dk1>
        <a:lt1>
          <a:srgbClr val="FFFFFF"/>
        </a:lt1>
        <a:dk2>
          <a:srgbClr val="330066"/>
        </a:dk2>
        <a:lt2>
          <a:srgbClr val="808080"/>
        </a:lt2>
        <a:accent1>
          <a:srgbClr val="CCCC00"/>
        </a:accent1>
        <a:accent2>
          <a:srgbClr val="669999"/>
        </a:accent2>
        <a:accent3>
          <a:srgbClr val="FFFFFF"/>
        </a:accent3>
        <a:accent4>
          <a:srgbClr val="000000"/>
        </a:accent4>
        <a:accent5>
          <a:srgbClr val="E2E2AA"/>
        </a:accent5>
        <a:accent6>
          <a:srgbClr val="5C8A8A"/>
        </a:accent6>
        <a:hlink>
          <a:srgbClr val="173683"/>
        </a:hlink>
        <a:folHlink>
          <a:srgbClr val="354B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CLA 12">
        <a:dk1>
          <a:srgbClr val="000000"/>
        </a:dk1>
        <a:lt1>
          <a:srgbClr val="FFFFFF"/>
        </a:lt1>
        <a:dk2>
          <a:srgbClr val="330066"/>
        </a:dk2>
        <a:lt2>
          <a:srgbClr val="808080"/>
        </a:lt2>
        <a:accent1>
          <a:srgbClr val="FFFFFF"/>
        </a:accent1>
        <a:accent2>
          <a:srgbClr val="669999"/>
        </a:accent2>
        <a:accent3>
          <a:srgbClr val="FFFFFF"/>
        </a:accent3>
        <a:accent4>
          <a:srgbClr val="000000"/>
        </a:accent4>
        <a:accent5>
          <a:srgbClr val="FFFFFF"/>
        </a:accent5>
        <a:accent6>
          <a:srgbClr val="5C8A8A"/>
        </a:accent6>
        <a:hlink>
          <a:srgbClr val="7E9CE8"/>
        </a:hlink>
        <a:folHlink>
          <a:srgbClr val="D8D8E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bsn05</Template>
  <TotalTime>73772</TotalTime>
  <Words>8904</Words>
  <Application>Microsoft Office PowerPoint</Application>
  <PresentationFormat>全屏显示(4:3)</PresentationFormat>
  <Paragraphs>2847</Paragraphs>
  <Slides>222</Slides>
  <Notes>13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222</vt:i4>
      </vt:variant>
    </vt:vector>
  </HeadingPairs>
  <TitlesOfParts>
    <vt:vector size="232" baseType="lpstr">
      <vt:lpstr>Gulim</vt:lpstr>
      <vt:lpstr>等线</vt:lpstr>
      <vt:lpstr>等线 Light</vt:lpstr>
      <vt:lpstr>黑体</vt:lpstr>
      <vt:lpstr>Arial</vt:lpstr>
      <vt:lpstr>Calibri</vt:lpstr>
      <vt:lpstr>Cambria Math</vt:lpstr>
      <vt:lpstr>Wingdings</vt:lpstr>
      <vt:lpstr>UCLA</vt:lpstr>
      <vt:lpstr>自定义设计方案</vt:lpstr>
      <vt:lpstr>PowerPoint 演示文稿</vt:lpstr>
      <vt:lpstr>Outline</vt:lpstr>
      <vt:lpstr>Outline</vt:lpstr>
      <vt:lpstr>Review to Divide-and-Conquer Paradigm</vt:lpstr>
      <vt:lpstr>Review to Divide-and-Conquer Paradigm</vt:lpstr>
      <vt:lpstr>Review to Divide-and-Conquer Paradigm</vt:lpstr>
      <vt:lpstr>Outline</vt:lpstr>
      <vt:lpstr>The Polynomial Multiplication Problem</vt:lpstr>
      <vt:lpstr>The Polynomial Multiplication Problem</vt:lpstr>
      <vt:lpstr>The Polynomial Multiplication Problem</vt:lpstr>
      <vt:lpstr>The Polynomial Multiplication Problem</vt:lpstr>
      <vt:lpstr>What do we need to compute exactly?</vt:lpstr>
      <vt:lpstr>What do we need to compute exactly?</vt:lpstr>
      <vt:lpstr>What do we need to compute exactly?</vt:lpstr>
      <vt:lpstr>What do we need to compute exactly?</vt:lpstr>
      <vt:lpstr>What do we need to compute exactly?</vt:lpstr>
      <vt:lpstr>Outline</vt:lpstr>
      <vt:lpstr>Direct (Brute Force) Approach</vt:lpstr>
      <vt:lpstr>Direct (Brute Force) Approach</vt:lpstr>
      <vt:lpstr>Direct (Brute Force) Approach</vt:lpstr>
      <vt:lpstr>Direct (Brute Force) Approach</vt:lpstr>
      <vt:lpstr>Direct (Brute Force) Approach</vt:lpstr>
      <vt:lpstr>Direct (Brute Force) Approach</vt:lpstr>
      <vt:lpstr>Direct (Brute Force) Approach</vt:lpstr>
      <vt:lpstr>Direct (Brute Force) Approach</vt:lpstr>
      <vt:lpstr>Outline</vt:lpstr>
      <vt:lpstr>The First Divide-and-Conquer: Divide</vt:lpstr>
      <vt:lpstr>The First Divide-and-Conquer: Divide</vt:lpstr>
      <vt:lpstr>The First Divide-and-Conquer: Divide</vt:lpstr>
      <vt:lpstr>The First Divide-and-Conquer: Divide</vt:lpstr>
      <vt:lpstr>The First Divide-and-Conquer: Divide</vt:lpstr>
      <vt:lpstr>The First Divide-and-Conquer: Divide</vt:lpstr>
      <vt:lpstr>The First Divide-and-Conquer: Divide</vt:lpstr>
      <vt:lpstr>The First Divide-and-Conquer: Divide</vt:lpstr>
      <vt:lpstr>The First Divide-and-Conquer: Divide</vt:lpstr>
      <vt:lpstr>The First Divide-and-Conquer: Divide</vt:lpstr>
      <vt:lpstr>Example</vt:lpstr>
      <vt:lpstr>Example</vt:lpstr>
      <vt:lpstr>Example</vt:lpstr>
      <vt:lpstr>Example</vt:lpstr>
      <vt:lpstr>Example</vt:lpstr>
      <vt:lpstr>The First Divide-and-Conquer: Conquer</vt:lpstr>
      <vt:lpstr>The First Divide-and-Conquer: Conquer</vt:lpstr>
      <vt:lpstr>The First Divide-and-Conquer: Conquer</vt:lpstr>
      <vt:lpstr>The First Divide-and-Conquer: Conquer</vt:lpstr>
      <vt:lpstr>The First Divide-and-Conquer: Conquer</vt:lpstr>
      <vt:lpstr>The First Divide-and-Conquer: Conquer</vt:lpstr>
      <vt:lpstr>The First Divide-and-Conquer Algorithm</vt:lpstr>
      <vt:lpstr>The First Divide-and-Conquer Algorithm</vt:lpstr>
      <vt:lpstr>The First Divide-and-Conquer Algorithm</vt:lpstr>
      <vt:lpstr>The First Divide-and-Conquer Algorithm</vt:lpstr>
      <vt:lpstr>Analysis of Running Time</vt:lpstr>
      <vt:lpstr>Analysis of Running Time</vt:lpstr>
      <vt:lpstr>Analysis of Running Time</vt:lpstr>
      <vt:lpstr>Analysis of Running Time</vt:lpstr>
      <vt:lpstr>Outline</vt:lpstr>
      <vt:lpstr>Two Observations</vt:lpstr>
      <vt:lpstr>Two Observations</vt:lpstr>
      <vt:lpstr>Two Observations</vt:lpstr>
      <vt:lpstr>Two Observations</vt:lpstr>
      <vt:lpstr>Two Observations</vt:lpstr>
      <vt:lpstr>Two Observations</vt:lpstr>
      <vt:lpstr>The improved Divide-and-Conquer Algorithm</vt:lpstr>
      <vt:lpstr>The improved Divide-and-Conquer Algorithm</vt:lpstr>
      <vt:lpstr>The Second Divide-and-Conquer Algorithm</vt:lpstr>
      <vt:lpstr>The improved Divide-and-Conquer Algorithm</vt:lpstr>
      <vt:lpstr>Running Time of the Improved Algorithm</vt:lpstr>
      <vt:lpstr>Running Time of the Improved Algorithm</vt:lpstr>
      <vt:lpstr>Running Time of the Improved Algorithm</vt:lpstr>
      <vt:lpstr>Outline</vt:lpstr>
      <vt:lpstr>Analysis of the D&amp;C algorithm</vt:lpstr>
      <vt:lpstr>Analysis of the D&amp;C algorithm</vt:lpstr>
      <vt:lpstr>Analysis of the D&amp;C algorithm</vt:lpstr>
      <vt:lpstr>Analysis of the D&amp;C algorithm</vt:lpstr>
      <vt:lpstr>Outline</vt:lpstr>
      <vt:lpstr>Partition</vt:lpstr>
      <vt:lpstr>Partition</vt:lpstr>
      <vt:lpstr>Partition</vt:lpstr>
      <vt:lpstr>Partition</vt:lpstr>
      <vt:lpstr>Partition</vt:lpstr>
      <vt:lpstr>Partition</vt:lpstr>
      <vt:lpstr>Partition</vt:lpstr>
      <vt:lpstr>Partition</vt:lpstr>
      <vt:lpstr>Partition</vt:lpstr>
      <vt:lpstr>Partition</vt:lpstr>
      <vt:lpstr>Partition</vt:lpstr>
      <vt:lpstr>Partition</vt:lpstr>
      <vt:lpstr>Partition</vt:lpstr>
      <vt:lpstr>Partition-Example</vt:lpstr>
      <vt:lpstr>Partition-Example</vt:lpstr>
      <vt:lpstr>Partition-Example</vt:lpstr>
      <vt:lpstr>Partition-Example</vt:lpstr>
      <vt:lpstr>Partition-Example</vt:lpstr>
      <vt:lpstr>Partition-Example</vt:lpstr>
      <vt:lpstr>Partition-Example</vt:lpstr>
      <vt:lpstr>Partition-Example</vt:lpstr>
      <vt:lpstr>Partition-Example</vt:lpstr>
      <vt:lpstr>Partition-Example</vt:lpstr>
      <vt:lpstr>Partition-Example</vt:lpstr>
      <vt:lpstr>Partition-Example</vt:lpstr>
      <vt:lpstr>Partition-Example</vt:lpstr>
      <vt:lpstr>Partition-Example</vt:lpstr>
      <vt:lpstr>Partition-Example</vt:lpstr>
      <vt:lpstr>Partition-Example</vt:lpstr>
      <vt:lpstr>Partition-Example</vt:lpstr>
      <vt:lpstr>Partition - Pseudocode</vt:lpstr>
      <vt:lpstr>Partition - Pseudocode</vt:lpstr>
      <vt:lpstr>Partition - Pseudocode</vt:lpstr>
      <vt:lpstr>Partition - Pseudocode</vt:lpstr>
      <vt:lpstr>Partition - Pseudocode</vt:lpstr>
      <vt:lpstr>Partition - Pseudocode</vt:lpstr>
      <vt:lpstr>Partition - Pseudocode</vt:lpstr>
      <vt:lpstr>Partition - Pseudocode</vt:lpstr>
      <vt:lpstr>Partition - Pseudocode</vt:lpstr>
      <vt:lpstr>Partition - Pseudocode</vt:lpstr>
      <vt:lpstr>Partition - Pseudocode</vt:lpstr>
      <vt:lpstr>Quicksort</vt:lpstr>
      <vt:lpstr>Quicksort</vt:lpstr>
      <vt:lpstr>Quicksort</vt:lpstr>
      <vt:lpstr>Quicksort</vt:lpstr>
      <vt:lpstr>Quicksort</vt:lpstr>
      <vt:lpstr>Outline</vt:lpstr>
      <vt:lpstr>Randomized-Partition(A, p, r)</vt:lpstr>
      <vt:lpstr>Randomized-Partition(A, p, r)</vt:lpstr>
      <vt:lpstr>Randomized-Partition(A, p, r)</vt:lpstr>
      <vt:lpstr>Randomized-Partition(A, p, r)</vt:lpstr>
      <vt:lpstr>Randomized-Partition(A, p, r)</vt:lpstr>
      <vt:lpstr>Randomized-Partition(A, p, r)</vt:lpstr>
      <vt:lpstr>Randomized-Partition(A, p, r)</vt:lpstr>
      <vt:lpstr>Randomized-Partition(A, p, r)</vt:lpstr>
      <vt:lpstr>Randomized-Partition(A, p, r)</vt:lpstr>
      <vt:lpstr>Randomized-Partition(A, p, r)</vt:lpstr>
      <vt:lpstr>Randomized-Partition(A, p, r)</vt:lpstr>
      <vt:lpstr>Quicksort - Example</vt:lpstr>
      <vt:lpstr>Quicksort - Example</vt:lpstr>
      <vt:lpstr>Quicksort - Example</vt:lpstr>
      <vt:lpstr>Quicksort - Example</vt:lpstr>
      <vt:lpstr>Quicksort - Example</vt:lpstr>
      <vt:lpstr>Quicksort - Example</vt:lpstr>
      <vt:lpstr>Quicksort - Example</vt:lpstr>
      <vt:lpstr>Quicksort - Example</vt:lpstr>
      <vt:lpstr>Quicksort - Example</vt:lpstr>
      <vt:lpstr>Quicksort - Example</vt:lpstr>
      <vt:lpstr>Quicksort - Example</vt:lpstr>
      <vt:lpstr>Quicksort - Example</vt:lpstr>
      <vt:lpstr>Quicksort - Example</vt:lpstr>
      <vt:lpstr>Quicksort - Example</vt:lpstr>
      <vt:lpstr>Quicksort - Example</vt:lpstr>
      <vt:lpstr>Quicksort - Example</vt:lpstr>
      <vt:lpstr>Quicksort - Example</vt:lpstr>
      <vt:lpstr>Quicksort - Example</vt:lpstr>
      <vt:lpstr>Quicksort - Example</vt:lpstr>
      <vt:lpstr>Quicksort - Example</vt:lpstr>
      <vt:lpstr>Quicksort - Example</vt:lpstr>
      <vt:lpstr>Quicksort - Example</vt:lpstr>
      <vt:lpstr>Quicksort - Example</vt:lpstr>
      <vt:lpstr>Quicksort - Example</vt:lpstr>
      <vt:lpstr>Quicksort - Example</vt:lpstr>
      <vt:lpstr>Quicksort - Example</vt:lpstr>
      <vt:lpstr>Quicksort - Example</vt:lpstr>
      <vt:lpstr>Quicksort - Example</vt:lpstr>
      <vt:lpstr>Quicksort - Example</vt:lpstr>
      <vt:lpstr>Quicksort - Example</vt:lpstr>
      <vt:lpstr>Quicksort - Example</vt:lpstr>
      <vt:lpstr>Outline</vt:lpstr>
      <vt:lpstr>Running Time of the Quicksort</vt:lpstr>
      <vt:lpstr>Running Time of the Quicksort</vt:lpstr>
      <vt:lpstr>Running Time of the Quicksort</vt:lpstr>
      <vt:lpstr>Running Time of the Quicksort</vt:lpstr>
      <vt:lpstr>Running Time of the Quicksort</vt:lpstr>
      <vt:lpstr>Running Time of the Quicksort</vt:lpstr>
      <vt:lpstr>Running Time of the Quicksort</vt:lpstr>
      <vt:lpstr>Running Time of the Quicksort</vt:lpstr>
      <vt:lpstr>Running Time of the Quicksort</vt:lpstr>
      <vt:lpstr>Running Time of the Quicksort</vt:lpstr>
      <vt:lpstr>Running Time of the Quicksort</vt:lpstr>
      <vt:lpstr>Running Time of the Quicksort</vt:lpstr>
      <vt:lpstr>Running Time of the Quicksort</vt:lpstr>
      <vt:lpstr>Running Time of the Quicksort</vt:lpstr>
      <vt:lpstr>Running Time of the Quicksort</vt:lpstr>
      <vt:lpstr>Randomized Algorithms</vt:lpstr>
      <vt:lpstr>Randomized Algorithms</vt:lpstr>
      <vt:lpstr>Randomized Algorithms</vt:lpstr>
      <vt:lpstr>Randomized Algorithms</vt:lpstr>
      <vt:lpstr>Randomized Algorithms</vt:lpstr>
      <vt:lpstr>Randomized Algorithms</vt:lpstr>
      <vt:lpstr>Expected Case</vt:lpstr>
      <vt:lpstr>Expected Case</vt:lpstr>
      <vt:lpstr>Expected Case</vt:lpstr>
      <vt:lpstr>Expected Case</vt:lpstr>
      <vt:lpstr>Expected Case</vt:lpstr>
      <vt:lpstr>Expected Case</vt:lpstr>
      <vt:lpstr>Expected Running Time</vt:lpstr>
      <vt:lpstr>Expected Running Time</vt:lpstr>
      <vt:lpstr>Expected Running Time</vt:lpstr>
      <vt:lpstr>Expected Running Time</vt:lpstr>
      <vt:lpstr>Expected Running Time</vt:lpstr>
      <vt:lpstr>Expected Running Time</vt:lpstr>
      <vt:lpstr>Expected Running Time</vt:lpstr>
      <vt:lpstr>Expected Running Time</vt:lpstr>
      <vt:lpstr>Expected Running Time</vt:lpstr>
      <vt:lpstr>Expected Running Time</vt:lpstr>
      <vt:lpstr>Expected Running Time</vt:lpstr>
      <vt:lpstr>Observations</vt:lpstr>
      <vt:lpstr>Observations</vt:lpstr>
      <vt:lpstr>Observations</vt:lpstr>
      <vt:lpstr>Observations</vt:lpstr>
      <vt:lpstr>Observations</vt:lpstr>
      <vt:lpstr>How to Find Pr{z_i  is compared with z_j}?</vt:lpstr>
      <vt:lpstr>How to Find Pr{z_i  is compared with z_j}?</vt:lpstr>
      <vt:lpstr>How to Find Pr{z_i  is compared with z_j}?</vt:lpstr>
      <vt:lpstr>How to Find Pr{z_i  is compared with z_j}?</vt:lpstr>
      <vt:lpstr>How to Find Pr{z_i  is compared with z_j}?</vt:lpstr>
      <vt:lpstr>How to Find Pr{z_i  is compared with z_j}?</vt:lpstr>
      <vt:lpstr>How to Find Pr{z_i  is compared with z_j}?</vt:lpstr>
      <vt:lpstr>How to Find Pr{z_i  is compared with z_j}?</vt:lpstr>
      <vt:lpstr>How to Find Pr{z_i  is compared with z_j}?</vt:lpstr>
      <vt:lpstr>How to Find Pr{z_i  is compared with z_j}?</vt:lpstr>
      <vt:lpstr>How to Find Pr{z_i  is compared with z_j}?</vt:lpstr>
      <vt:lpstr>How to Find Pr{z_i  is compared with z_j}?</vt:lpstr>
      <vt:lpstr>How to Find Pr{z_i  is compared with z_j}?</vt:lpstr>
      <vt:lpstr>PowerPoint 演示文稿</vt:lpstr>
    </vt:vector>
  </TitlesOfParts>
  <Company>Penn State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Talk</dc:title>
  <dc:creator>Dongwon Lee</dc:creator>
  <cp:lastModifiedBy> </cp:lastModifiedBy>
  <cp:revision>3721</cp:revision>
  <cp:lastPrinted>2014-10-07T03:42:34Z</cp:lastPrinted>
  <dcterms:created xsi:type="dcterms:W3CDTF">2010-05-27T13:38:31Z</dcterms:created>
  <dcterms:modified xsi:type="dcterms:W3CDTF">2019-09-26T15:54:42Z</dcterms:modified>
</cp:coreProperties>
</file>